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63" r:id="rId9"/>
    <p:sldId id="262" r:id="rId1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B633-766D-4C00-A0DF-2E6271AA8C09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006BD-7EBB-4244-9276-A0FDAA86FB5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B4DBD-19D2-4011-92C8-370E00AA9D81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8B307-AE8A-47C5-BEC2-C223027A2D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FAB7-6375-4776-8FCA-64B0F6581445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D668-32C0-4740-9F2E-2CFA96E0FE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ADA34-EE8B-4D2F-8C98-1C8A00D7124F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8774-B45F-43D6-85CF-1564EA357E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0D62-6ABD-4165-AAFB-DEE8355A82BD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C7623-534B-42EC-931A-BD91CB2DCB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CA84B-3E12-432A-A6C6-E9D4448A63F3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C5371-EDF6-4165-90BB-6A335B2DEC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D00E4-2C47-4CE8-B4CB-E04A47277337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D5F8F-72E0-4644-AB65-656FB10044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2BDB4-1576-47F2-8EF3-4C8F2890C807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80ADB-092A-41B4-87B1-7A97CA430A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20CD3-C42E-4275-B9A5-8A92ED1EFBF8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C1BA-C40E-461E-B4AD-DAC7F1D790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35A9-45BD-4BE1-8E07-0A96C2923EEB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EDF75-DDCE-4EE8-AFCB-F986F5A40E7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06B5-CC02-4F42-988E-14A7CF5B55D5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29092-BA16-4F58-9BED-22C58199D5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BB6691-1040-4ABC-AE78-8F2D737AE1A4}" type="datetimeFigureOut">
              <a:rPr lang="fr-FR"/>
              <a:pPr>
                <a:defRPr/>
              </a:pPr>
              <a:t>15/12/2009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E387A3-0A94-4DC7-A3D0-6FCEB221CA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cces.inrp.fr/acces/equipe/logiciels/demo/migration-biotic-vers-acc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.inrp.fr/evolution/logiciels/phylogene/prochaine-version-de-phylogene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cces.inrp.fr/evolution/logiciels/phylogene/prochaine-version-de-phylogene/arbres-de-reference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.inrp.fr/evolution/biodiversite/les-limites-du-vivant/enseigner/ladaptation-thermophile-des-procaryotes" TargetMode="External"/><Relationship Id="rId2" Type="http://schemas.openxmlformats.org/officeDocument/2006/relationships/hyperlink" Target="http://acces.inrp.fr/evolution/biodiversite/les-limites-du-vivant/enseigner/les-trois-domaines-du-vivan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1175" y="0"/>
            <a:ext cx="6092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6357950" y="5786454"/>
            <a:ext cx="2428875" cy="64611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LYON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/>
              <a:t>Le 16 décembre 2009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28596" y="1285860"/>
            <a:ext cx="5929312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spc="500" dirty="0" smtClean="0"/>
              <a:t>Evolution 2009 </a:t>
            </a:r>
            <a:r>
              <a:rPr lang="fr-FR" sz="3200" spc="500" dirty="0" smtClean="0"/>
              <a:t>-2010</a:t>
            </a:r>
            <a:endParaRPr lang="fr-FR" sz="3200" spc="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428604"/>
            <a:ext cx="778668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/>
              <a:t>le travail éditorial </a:t>
            </a:r>
            <a:r>
              <a:rPr lang="fr-FR" sz="3600" dirty="0" smtClean="0"/>
              <a:t>sur  </a:t>
            </a:r>
            <a:r>
              <a:rPr lang="fr-FR" sz="3600" dirty="0"/>
              <a:t>ACCES</a:t>
            </a:r>
          </a:p>
        </p:txBody>
      </p:sp>
      <p:sp>
        <p:nvSpPr>
          <p:cNvPr id="6" name="Ellipse 5"/>
          <p:cNvSpPr/>
          <p:nvPr/>
        </p:nvSpPr>
        <p:spPr>
          <a:xfrm>
            <a:off x="857224" y="1500174"/>
            <a:ext cx="142876" cy="14287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785786" y="3857628"/>
            <a:ext cx="142875" cy="14287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142976" y="1285860"/>
            <a:ext cx="68580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Migrations des données de </a:t>
            </a:r>
            <a:r>
              <a:rPr lang="fr-FR" sz="2800" b="1" dirty="0" err="1" smtClean="0"/>
              <a:t>Biotic</a:t>
            </a:r>
            <a:endParaRPr lang="fr-FR" sz="2800" b="1" dirty="0" smtClean="0"/>
          </a:p>
          <a:p>
            <a:endParaRPr lang="fr-FR" sz="2000" dirty="0" smtClean="0"/>
          </a:p>
          <a:p>
            <a:r>
              <a:rPr lang="fr-FR" sz="2800" dirty="0" smtClean="0"/>
              <a:t>	</a:t>
            </a:r>
            <a:r>
              <a:rPr lang="fr-FR" sz="2400" dirty="0" smtClean="0"/>
              <a:t>Molécules et cellules</a:t>
            </a:r>
          </a:p>
          <a:p>
            <a:r>
              <a:rPr lang="fr-FR" sz="2400" dirty="0" smtClean="0"/>
              <a:t>	</a:t>
            </a:r>
            <a:r>
              <a:rPr lang="fr-FR" sz="2400" dirty="0" smtClean="0"/>
              <a:t>Evolution: </a:t>
            </a:r>
            <a:r>
              <a:rPr lang="fr-FR" sz="2000" dirty="0" smtClean="0"/>
              <a:t>Parenté et mécanismes</a:t>
            </a:r>
          </a:p>
          <a:p>
            <a:endParaRPr lang="fr-FR" sz="2000" dirty="0" smtClean="0"/>
          </a:p>
          <a:p>
            <a:r>
              <a:rPr lang="fr-FR" sz="2000" dirty="0" smtClean="0"/>
              <a:t> </a:t>
            </a:r>
            <a:r>
              <a:rPr lang="fr-FR" sz="2000" dirty="0" smtClean="0"/>
              <a:t>P. </a:t>
            </a:r>
            <a:r>
              <a:rPr lang="fr-FR" sz="2000" dirty="0" err="1" smtClean="0"/>
              <a:t>Lejamble</a:t>
            </a:r>
            <a:r>
              <a:rPr lang="fr-FR" sz="2000" dirty="0" smtClean="0"/>
              <a:t>, </a:t>
            </a:r>
            <a:r>
              <a:rPr lang="fr-FR" sz="2000" dirty="0" smtClean="0"/>
              <a:t>S. </a:t>
            </a:r>
            <a:r>
              <a:rPr lang="fr-FR" sz="2000" dirty="0" smtClean="0"/>
              <a:t>jean et </a:t>
            </a:r>
            <a:r>
              <a:rPr lang="fr-FR" sz="2000" dirty="0" smtClean="0"/>
              <a:t>J. </a:t>
            </a:r>
            <a:r>
              <a:rPr lang="fr-FR" sz="2000" dirty="0" err="1" smtClean="0"/>
              <a:t>Quarusma</a:t>
            </a:r>
            <a:r>
              <a:rPr lang="fr-FR" sz="2000" dirty="0" smtClean="0"/>
              <a:t>-</a:t>
            </a:r>
            <a:r>
              <a:rPr lang="fr-FR" sz="2000" dirty="0" smtClean="0"/>
              <a:t>N</a:t>
            </a:r>
            <a:r>
              <a:rPr lang="fr-FR" sz="2000" dirty="0" smtClean="0"/>
              <a:t>unes</a:t>
            </a:r>
            <a:endParaRPr lang="fr-FR" sz="2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1071538" y="3714752"/>
            <a:ext cx="73581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Optimisation de l’accès aux données sur ACCES</a:t>
            </a:r>
          </a:p>
          <a:p>
            <a:endParaRPr lang="fr-FR" sz="2000" dirty="0" smtClean="0"/>
          </a:p>
          <a:p>
            <a:r>
              <a:rPr lang="fr-FR" sz="2400" dirty="0" smtClean="0"/>
              <a:t>	Santé Immunologie </a:t>
            </a:r>
            <a:r>
              <a:rPr lang="fr-FR" sz="2000" dirty="0" err="1" smtClean="0"/>
              <a:t>Netbiodyn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  </a:t>
            </a:r>
            <a:r>
              <a:rPr lang="fr-FR" sz="2000" dirty="0" smtClean="0"/>
              <a:t> A</a:t>
            </a:r>
            <a:r>
              <a:rPr lang="fr-FR" sz="2000" dirty="0" smtClean="0"/>
              <a:t>. Florimond, N. </a:t>
            </a:r>
            <a:r>
              <a:rPr lang="fr-FR" sz="2000" dirty="0" err="1" smtClean="0"/>
              <a:t>Noris</a:t>
            </a:r>
            <a:r>
              <a:rPr lang="fr-FR" sz="2000" dirty="0" smtClean="0"/>
              <a:t> et </a:t>
            </a:r>
            <a:r>
              <a:rPr lang="fr-FR" sz="2000" dirty="0" smtClean="0"/>
              <a:t>P. </a:t>
            </a:r>
            <a:r>
              <a:rPr lang="fr-FR" sz="2000" dirty="0" err="1" smtClean="0"/>
              <a:t>Lejamble</a:t>
            </a:r>
            <a:r>
              <a:rPr lang="fr-FR" sz="2000" dirty="0" smtClean="0"/>
              <a:t> </a:t>
            </a:r>
          </a:p>
          <a:p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500034" y="6286520"/>
            <a:ext cx="8215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hlinkClick r:id="rId2"/>
              </a:rPr>
              <a:t>http://acces.inrp.fr/acces/equipe/logiciels/demo/migration-biotic-vers-acces/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8625" y="428625"/>
            <a:ext cx="7786688" cy="64611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/>
              <a:t>Les </a:t>
            </a:r>
            <a:r>
              <a:rPr lang="fr-FR" sz="3600" dirty="0" smtClean="0"/>
              <a:t>objectifs </a:t>
            </a:r>
            <a:r>
              <a:rPr lang="fr-FR" sz="3600" dirty="0" err="1" smtClean="0"/>
              <a:t>Phylogène</a:t>
            </a:r>
            <a:r>
              <a:rPr lang="fr-FR" sz="3600" dirty="0" smtClean="0"/>
              <a:t> 2009- 2010</a:t>
            </a:r>
            <a:endParaRPr lang="fr-FR" sz="3600" dirty="0"/>
          </a:p>
        </p:txBody>
      </p:sp>
      <p:sp>
        <p:nvSpPr>
          <p:cNvPr id="4108" name="ZoneTexte 9"/>
          <p:cNvSpPr txBox="1">
            <a:spLocks noChangeArrowheads="1"/>
          </p:cNvSpPr>
          <p:nvPr/>
        </p:nvSpPr>
        <p:spPr bwMode="auto">
          <a:xfrm>
            <a:off x="1500166" y="1571612"/>
            <a:ext cx="642942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</a:t>
            </a:r>
            <a:r>
              <a:rPr lang="fr-FR" b="1" dirty="0" smtClean="0">
                <a:latin typeface="Calibri" pitchFamily="34" charset="0"/>
              </a:rPr>
              <a:t>Achever </a:t>
            </a:r>
            <a:r>
              <a:rPr lang="fr-FR" b="1" dirty="0" smtClean="0">
                <a:latin typeface="Calibri" pitchFamily="34" charset="0"/>
              </a:rPr>
              <a:t>l’organisation </a:t>
            </a:r>
            <a:r>
              <a:rPr lang="fr-FR" b="1" dirty="0" smtClean="0">
                <a:latin typeface="Calibri" pitchFamily="34" charset="0"/>
              </a:rPr>
              <a:t>des </a:t>
            </a:r>
            <a:r>
              <a:rPr lang="fr-FR" b="1" dirty="0" smtClean="0">
                <a:latin typeface="Calibri" pitchFamily="34" charset="0"/>
              </a:rPr>
              <a:t>données </a:t>
            </a:r>
            <a:r>
              <a:rPr lang="fr-FR" b="1" dirty="0" smtClean="0">
                <a:latin typeface="Calibri" pitchFamily="34" charset="0"/>
              </a:rPr>
              <a:t>collèges et  les publier </a:t>
            </a:r>
            <a:r>
              <a:rPr lang="fr-FR" b="1" dirty="0" smtClean="0">
                <a:latin typeface="Calibri" pitchFamily="34" charset="0"/>
              </a:rPr>
              <a:t>:</a:t>
            </a:r>
            <a:endParaRPr lang="fr-FR" b="1" dirty="0" smtClean="0">
              <a:latin typeface="Calibri" pitchFamily="34" charset="0"/>
            </a:endParaRPr>
          </a:p>
          <a:p>
            <a:r>
              <a:rPr lang="fr-FR" dirty="0">
                <a:latin typeface="Calibri" pitchFamily="34" charset="0"/>
              </a:rPr>
              <a:t>	</a:t>
            </a:r>
            <a:r>
              <a:rPr lang="fr-FR" dirty="0" smtClean="0">
                <a:latin typeface="Calibri" pitchFamily="34" charset="0"/>
              </a:rPr>
              <a:t>Collection mers actuelles et </a:t>
            </a:r>
            <a:r>
              <a:rPr lang="fr-FR" dirty="0" smtClean="0">
                <a:latin typeface="Calibri" pitchFamily="34" charset="0"/>
              </a:rPr>
              <a:t>fossiles…</a:t>
            </a:r>
            <a:endParaRPr lang="fr-FR" dirty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endParaRPr lang="fr-FR" dirty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Apporter de nouvelles fonctionnalités à </a:t>
            </a:r>
            <a:r>
              <a:rPr lang="fr-FR" b="1" dirty="0" err="1" smtClean="0">
                <a:latin typeface="Calibri" pitchFamily="34" charset="0"/>
              </a:rPr>
              <a:t>Phylogène</a:t>
            </a:r>
            <a:r>
              <a:rPr lang="fr-FR" b="1" dirty="0" smtClean="0">
                <a:latin typeface="Calibri" pitchFamily="34" charset="0"/>
              </a:rPr>
              <a:t> Lycée: 	</a:t>
            </a:r>
          </a:p>
          <a:p>
            <a:r>
              <a:rPr lang="fr-FR" b="1" dirty="0" smtClean="0">
                <a:latin typeface="Calibri" pitchFamily="34" charset="0"/>
              </a:rPr>
              <a:t>	</a:t>
            </a:r>
            <a:r>
              <a:rPr lang="fr-FR" dirty="0" smtClean="0">
                <a:latin typeface="Calibri" pitchFamily="34" charset="0"/>
              </a:rPr>
              <a:t>Anticiper les nouveaux programmes: rénovation 		de l’approche</a:t>
            </a:r>
          </a:p>
          <a:p>
            <a:r>
              <a:rPr lang="fr-FR" dirty="0" smtClean="0">
                <a:latin typeface="Calibri" pitchFamily="34" charset="0"/>
              </a:rPr>
              <a:t> </a:t>
            </a:r>
          </a:p>
          <a:p>
            <a:r>
              <a:rPr lang="fr-FR" dirty="0" smtClean="0">
                <a:latin typeface="Calibri" pitchFamily="34" charset="0"/>
              </a:rPr>
              <a:t>	</a:t>
            </a:r>
            <a:r>
              <a:rPr lang="fr-FR" dirty="0" err="1" smtClean="0">
                <a:latin typeface="Calibri" pitchFamily="34" charset="0"/>
              </a:rPr>
              <a:t>Phylogène</a:t>
            </a:r>
            <a:r>
              <a:rPr lang="fr-FR" dirty="0" smtClean="0">
                <a:latin typeface="Calibri" pitchFamily="34" charset="0"/>
              </a:rPr>
              <a:t> et les ECE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Donner une cohérence à la base de données « Lycée </a:t>
            </a:r>
            <a:r>
              <a:rPr lang="fr-FR" b="1" dirty="0" smtClean="0">
                <a:latin typeface="Calibri" pitchFamily="34" charset="0"/>
              </a:rPr>
              <a:t>»:</a:t>
            </a:r>
          </a:p>
          <a:p>
            <a:pPr algn="ctr"/>
            <a:r>
              <a:rPr lang="fr-FR" b="1" dirty="0" smtClean="0">
                <a:latin typeface="Calibri" pitchFamily="34" charset="0"/>
              </a:rPr>
              <a:t>Harmoniser</a:t>
            </a:r>
            <a:endParaRPr lang="fr-FR" dirty="0"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endParaRPr lang="fr-FR" b="1" dirty="0" smtClean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 Apporter </a:t>
            </a:r>
            <a:r>
              <a:rPr lang="fr-FR" b="1" dirty="0">
                <a:latin typeface="Calibri" pitchFamily="34" charset="0"/>
              </a:rPr>
              <a:t>une formation </a:t>
            </a:r>
            <a:r>
              <a:rPr lang="fr-FR" dirty="0">
                <a:latin typeface="Calibri" pitchFamily="34" charset="0"/>
              </a:rPr>
              <a:t>et un accompagnement aux enseignants du collège </a:t>
            </a:r>
            <a:r>
              <a:rPr lang="fr-FR" dirty="0" smtClean="0">
                <a:latin typeface="Calibri" pitchFamily="34" charset="0"/>
              </a:rPr>
              <a:t>et lycée pour </a:t>
            </a:r>
            <a:r>
              <a:rPr lang="fr-FR" dirty="0">
                <a:latin typeface="Calibri" pitchFamily="34" charset="0"/>
              </a:rPr>
              <a:t>l’utilisation du </a:t>
            </a:r>
            <a:r>
              <a:rPr lang="fr-FR" dirty="0" smtClean="0">
                <a:latin typeface="Calibri" pitchFamily="34" charset="0"/>
              </a:rPr>
              <a:t>logiciel</a:t>
            </a:r>
            <a:endParaRPr lang="fr-FR" dirty="0" smtClean="0"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42910" y="214290"/>
            <a:ext cx="7786688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/>
              <a:t>Les </a:t>
            </a:r>
            <a:r>
              <a:rPr lang="fr-FR" sz="3600" dirty="0" smtClean="0"/>
              <a:t>nouveautés 2009-2010 </a:t>
            </a:r>
            <a:r>
              <a:rPr lang="fr-FR" sz="3600" dirty="0"/>
              <a:t>du logiciel</a:t>
            </a:r>
          </a:p>
        </p:txBody>
      </p:sp>
      <p:sp>
        <p:nvSpPr>
          <p:cNvPr id="5135" name="ZoneTexte 9"/>
          <p:cNvSpPr txBox="1">
            <a:spLocks noChangeArrowheads="1"/>
          </p:cNvSpPr>
          <p:nvPr/>
        </p:nvSpPr>
        <p:spPr bwMode="auto">
          <a:xfrm>
            <a:off x="928662" y="1071546"/>
            <a:ext cx="74295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fr-FR" b="1" dirty="0">
                <a:latin typeface="Calibri" pitchFamily="34" charset="0"/>
              </a:rPr>
              <a:t> </a:t>
            </a:r>
            <a:r>
              <a:rPr lang="fr-FR" b="1" dirty="0" smtClean="0">
                <a:latin typeface="Calibri" pitchFamily="34" charset="0"/>
              </a:rPr>
              <a:t> Passage aux fichiers </a:t>
            </a:r>
            <a:r>
              <a:rPr lang="fr-FR" b="1" dirty="0" err="1" smtClean="0">
                <a:latin typeface="Calibri" pitchFamily="34" charset="0"/>
              </a:rPr>
              <a:t>cph</a:t>
            </a:r>
            <a:endParaRPr lang="fr-FR" b="1" dirty="0" smtClean="0">
              <a:latin typeface="Calibri" pitchFamily="34" charset="0"/>
            </a:endParaRPr>
          </a:p>
          <a:p>
            <a:endParaRPr lang="fr-FR" b="1" dirty="0" smtClean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 « Lire » un arbres : « Exploration » </a:t>
            </a:r>
          </a:p>
          <a:p>
            <a:pPr lvl="1"/>
            <a:r>
              <a:rPr lang="fr-FR" dirty="0" smtClean="0">
                <a:latin typeface="Calibri" pitchFamily="34" charset="0"/>
              </a:rPr>
              <a:t>	Interrogation des nœuds: Description des caractères des ancêtres communs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 Place stratigraphique des taxons : « dater »</a:t>
            </a:r>
          </a:p>
          <a:p>
            <a:r>
              <a:rPr lang="fr-FR" dirty="0" smtClean="0">
                <a:latin typeface="Calibri" pitchFamily="34" charset="0"/>
              </a:rPr>
              <a:t>	</a:t>
            </a:r>
            <a:r>
              <a:rPr lang="fr-FR" dirty="0" smtClean="0">
                <a:latin typeface="Calibri" pitchFamily="34" charset="0"/>
              </a:rPr>
              <a:t>Possibilité </a:t>
            </a:r>
            <a:r>
              <a:rPr lang="fr-FR" dirty="0" smtClean="0">
                <a:latin typeface="Calibri" pitchFamily="34" charset="0"/>
              </a:rPr>
              <a:t>de construire des arbres visualisant les répartitions 	stratigraphiques</a:t>
            </a:r>
            <a:endParaRPr lang="fr-FR" b="1" dirty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endParaRPr lang="fr-FR" b="1" dirty="0" smtClean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« Nommer » les </a:t>
            </a:r>
            <a:r>
              <a:rPr lang="fr-FR" b="1" dirty="0" smtClean="0">
                <a:latin typeface="Calibri" pitchFamily="34" charset="0"/>
              </a:rPr>
              <a:t>groupes</a:t>
            </a:r>
          </a:p>
          <a:p>
            <a:pPr lvl="2"/>
            <a:r>
              <a:rPr lang="fr-FR" dirty="0" smtClean="0">
                <a:latin typeface="Calibri" pitchFamily="34" charset="0"/>
              </a:rPr>
              <a:t>Donner un nom à certaines boîtes</a:t>
            </a:r>
          </a:p>
          <a:p>
            <a:pPr lvl="1"/>
            <a:r>
              <a:rPr lang="fr-FR" dirty="0" smtClean="0">
                <a:latin typeface="Calibri" pitchFamily="34" charset="0"/>
              </a:rPr>
              <a:t>	</a:t>
            </a: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</a:t>
            </a:r>
            <a:r>
              <a:rPr lang="fr-FR" b="1" dirty="0" smtClean="0">
                <a:latin typeface="Calibri" pitchFamily="34" charset="0"/>
              </a:rPr>
              <a:t>Faciliter la p</a:t>
            </a:r>
            <a:r>
              <a:rPr lang="fr-FR" b="1" dirty="0" smtClean="0">
                <a:latin typeface="Calibri" pitchFamily="34" charset="0"/>
              </a:rPr>
              <a:t>ersonnalisation des démarches pédagogiques</a:t>
            </a:r>
            <a:endParaRPr lang="fr-FR" b="1" dirty="0" smtClean="0">
              <a:latin typeface="Calibri" pitchFamily="34" charset="0"/>
            </a:endParaRPr>
          </a:p>
          <a:p>
            <a:pPr lvl="1"/>
            <a:r>
              <a:rPr lang="fr-FR" dirty="0" smtClean="0">
                <a:latin typeface="Calibri" pitchFamily="34" charset="0"/>
              </a:rPr>
              <a:t>	Création de configurations , de fichiers « arbres »,  « matrice </a:t>
            </a:r>
            <a:r>
              <a:rPr lang="fr-FR" dirty="0" smtClean="0">
                <a:latin typeface="Calibri" pitchFamily="34" charset="0"/>
              </a:rPr>
              <a:t>»…</a:t>
            </a:r>
            <a:endParaRPr lang="fr-FR" dirty="0" smtClean="0">
              <a:latin typeface="Calibri" pitchFamily="34" charset="0"/>
            </a:endParaRPr>
          </a:p>
          <a:p>
            <a:pPr lvl="1"/>
            <a:endParaRPr lang="fr-FR" dirty="0" smtClean="0">
              <a:latin typeface="Calibri" pitchFamily="34" charset="0"/>
            </a:endParaRPr>
          </a:p>
          <a:p>
            <a:pPr lvl="1"/>
            <a:r>
              <a:rPr lang="fr-FR" dirty="0" smtClean="0">
                <a:latin typeface="Calibri" pitchFamily="34" charset="0"/>
              </a:rPr>
              <a:t>	Création d’exercices  : un fichier « exercice » ouvre le logiciel et une 	feuille de réponse – personnalisation des exercices par l’enseignant</a:t>
            </a:r>
          </a:p>
          <a:p>
            <a:endParaRPr lang="fr-FR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5720" y="6286520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hlinkClick r:id="rId3"/>
              </a:rPr>
              <a:t>http://acces.inrp.fr/evolution/logiciels/phylogene/prochaine-version-de-phylogene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624" y="428625"/>
            <a:ext cx="8143903" cy="64611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 smtClean="0"/>
              <a:t>Harmonisation des collections lycée</a:t>
            </a:r>
            <a:endParaRPr lang="fr-FR" sz="3600" dirty="0"/>
          </a:p>
        </p:txBody>
      </p:sp>
      <p:grpSp>
        <p:nvGrpSpPr>
          <p:cNvPr id="20" name="Groupe 19"/>
          <p:cNvGrpSpPr/>
          <p:nvPr/>
        </p:nvGrpSpPr>
        <p:grpSpPr>
          <a:xfrm>
            <a:off x="785786" y="1214422"/>
            <a:ext cx="7500962" cy="4827561"/>
            <a:chOff x="571500" y="1500187"/>
            <a:chExt cx="7500962" cy="4827561"/>
          </a:xfrm>
        </p:grpSpPr>
        <p:sp>
          <p:nvSpPr>
            <p:cNvPr id="9" name="ZoneTexte 8"/>
            <p:cNvSpPr txBox="1"/>
            <p:nvPr/>
          </p:nvSpPr>
          <p:spPr>
            <a:xfrm>
              <a:off x="571500" y="1500187"/>
              <a:ext cx="7500962" cy="48013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FR" dirty="0" smtClean="0">
                  <a:solidFill>
                    <a:srgbClr val="FF0000"/>
                  </a:solidFill>
                </a:rPr>
                <a:t>Unité du vivant</a:t>
              </a: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928662" y="1643050"/>
              <a:ext cx="2143125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dirty="0" smtClean="0">
                  <a:solidFill>
                    <a:srgbClr val="FF0000"/>
                  </a:solidFill>
                </a:rPr>
                <a:t>Lignée verte</a:t>
              </a: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928662" y="2357430"/>
              <a:ext cx="6929486" cy="3970318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u="sng" dirty="0" smtClean="0">
                  <a:solidFill>
                    <a:srgbClr val="FF0000"/>
                  </a:solidFill>
                </a:rPr>
                <a:t>Vertébrés</a:t>
              </a: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2857488" y="2500306"/>
              <a:ext cx="5000660" cy="3693319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u="sng" dirty="0" smtClean="0"/>
                <a:t>Amniotes</a:t>
              </a:r>
            </a:p>
            <a:p>
              <a:pPr>
                <a:defRPr/>
              </a:pPr>
              <a:endParaRPr lang="fr-FR" dirty="0" smtClean="0"/>
            </a:p>
            <a:p>
              <a:pPr>
                <a:defRPr/>
              </a:pPr>
              <a:r>
                <a:rPr lang="fr-FR" u="sng" dirty="0" smtClean="0"/>
                <a:t>Sauropsidés</a:t>
              </a: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215074" y="2571744"/>
              <a:ext cx="1571625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dirty="0" smtClean="0">
                  <a:solidFill>
                    <a:srgbClr val="FF0000"/>
                  </a:solidFill>
                </a:rPr>
                <a:t>Equidés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286248" y="3857628"/>
              <a:ext cx="3500444" cy="2031325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dirty="0" smtClean="0">
                  <a:solidFill>
                    <a:srgbClr val="FF0000"/>
                  </a:solidFill>
                </a:rPr>
                <a:t>Archontes</a:t>
              </a: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072198" y="3000372"/>
              <a:ext cx="1714512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FR" dirty="0" err="1" smtClean="0">
                  <a:solidFill>
                    <a:srgbClr val="FF0000"/>
                  </a:solidFill>
                </a:rPr>
                <a:t>Cétancodontes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857752" y="4214818"/>
              <a:ext cx="2928958" cy="12003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dirty="0" smtClean="0">
                  <a:solidFill>
                    <a:srgbClr val="FF0000"/>
                  </a:solidFill>
                </a:rPr>
                <a:t>Hominoïdes</a:t>
              </a: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6072198" y="4572008"/>
              <a:ext cx="1643074" cy="64633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FR" u="sng" dirty="0" err="1" smtClean="0">
                  <a:solidFill>
                    <a:srgbClr val="FF0000"/>
                  </a:solidFill>
                </a:rPr>
                <a:t>Homininés</a:t>
              </a:r>
              <a:endParaRPr lang="fr-FR" u="sng" dirty="0" smtClean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6215074" y="3429000"/>
              <a:ext cx="1571625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fr-FR" dirty="0" err="1" smtClean="0">
                  <a:solidFill>
                    <a:srgbClr val="FF0000"/>
                  </a:solidFill>
                </a:rPr>
                <a:t>Téthythériens</a:t>
              </a:r>
              <a:endParaRPr lang="fr-FR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428596" y="6357958"/>
            <a:ext cx="84296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hlinkClick r:id="rId2"/>
              </a:rPr>
              <a:t>http://acces.inrp.fr/evolution/logiciels/phylogene/prochaine-version-de-phylogene/arbres-de-reference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428604"/>
            <a:ext cx="7786688" cy="64611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 smtClean="0"/>
              <a:t>Qui fait quoi?</a:t>
            </a:r>
            <a:endParaRPr lang="fr-FR" sz="3600" dirty="0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500034" y="3500438"/>
            <a:ext cx="3000396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latin typeface="Calibri" pitchFamily="34" charset="0"/>
              </a:rPr>
              <a:t>Consultants</a:t>
            </a:r>
          </a:p>
          <a:p>
            <a:r>
              <a:rPr lang="fr-FR" b="1" i="1" dirty="0" smtClean="0">
                <a:latin typeface="Calibri" pitchFamily="34" charset="0"/>
              </a:rPr>
              <a:t>	</a:t>
            </a:r>
            <a:r>
              <a:rPr lang="fr-FR" b="1" i="1" dirty="0" err="1" smtClean="0">
                <a:latin typeface="Calibri" pitchFamily="34" charset="0"/>
              </a:rPr>
              <a:t>Naoum</a:t>
            </a:r>
            <a:r>
              <a:rPr lang="fr-FR" b="1" i="1" dirty="0" smtClean="0">
                <a:latin typeface="Calibri" pitchFamily="34" charset="0"/>
              </a:rPr>
              <a:t> SALAME</a:t>
            </a:r>
          </a:p>
          <a:p>
            <a:endParaRPr lang="fr-FR" b="1" i="1" dirty="0">
              <a:latin typeface="Calibri" pitchFamily="34" charset="0"/>
            </a:endParaRPr>
          </a:p>
          <a:p>
            <a:r>
              <a:rPr lang="fr-FR" b="1" i="1" dirty="0" smtClean="0">
                <a:latin typeface="Calibri" pitchFamily="34" charset="0"/>
              </a:rPr>
              <a:t>	Jean-Claude </a:t>
            </a:r>
            <a:r>
              <a:rPr lang="fr-FR" b="1" i="1" dirty="0">
                <a:latin typeface="Calibri" pitchFamily="34" charset="0"/>
              </a:rPr>
              <a:t>HERVE</a:t>
            </a:r>
          </a:p>
          <a:p>
            <a:endParaRPr lang="fr-FR" sz="2400" b="1" i="1" dirty="0" smtClean="0"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-571536" y="714356"/>
            <a:ext cx="142875" cy="14287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0215602" y="642918"/>
            <a:ext cx="142875" cy="14287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572000" y="1285860"/>
            <a:ext cx="435771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latin typeface="Calibri" pitchFamily="34" charset="0"/>
              </a:rPr>
              <a:t>Enseignants de Versailles</a:t>
            </a:r>
          </a:p>
          <a:p>
            <a:r>
              <a:rPr lang="fr-FR" b="1" i="1" dirty="0" smtClean="0">
                <a:latin typeface="Calibri" pitchFamily="34" charset="0"/>
              </a:rPr>
              <a:t>	Samuel JEAN + PL  </a:t>
            </a:r>
          </a:p>
          <a:p>
            <a:r>
              <a:rPr lang="fr-FR" dirty="0" smtClean="0">
                <a:latin typeface="Calibri" pitchFamily="34" charset="0"/>
              </a:rPr>
              <a:t>Lignée verte : finalisation, </a:t>
            </a:r>
          </a:p>
          <a:p>
            <a:r>
              <a:rPr lang="fr-FR" dirty="0" smtClean="0">
                <a:latin typeface="Calibri" pitchFamily="34" charset="0"/>
              </a:rPr>
              <a:t>Mers actuelles et passées: finalisation</a:t>
            </a:r>
          </a:p>
          <a:p>
            <a:r>
              <a:rPr lang="fr-FR" dirty="0" err="1" smtClean="0">
                <a:latin typeface="Calibri" pitchFamily="34" charset="0"/>
              </a:rPr>
              <a:t>Phylogène</a:t>
            </a:r>
            <a:r>
              <a:rPr lang="fr-FR" dirty="0" smtClean="0">
                <a:latin typeface="Calibri" pitchFamily="34" charset="0"/>
              </a:rPr>
              <a:t> et les TICE</a:t>
            </a:r>
          </a:p>
          <a:p>
            <a:endParaRPr lang="fr-FR" b="1" i="1" dirty="0" smtClean="0">
              <a:latin typeface="Calibri" pitchFamily="34" charset="0"/>
            </a:endParaRPr>
          </a:p>
          <a:p>
            <a:r>
              <a:rPr lang="fr-FR" b="1" i="1" dirty="0" smtClean="0">
                <a:latin typeface="Calibri" pitchFamily="34" charset="0"/>
              </a:rPr>
              <a:t>	José QUARUSMA-NUNES</a:t>
            </a:r>
          </a:p>
          <a:p>
            <a:r>
              <a:rPr lang="fr-FR" b="1" i="1" dirty="0" smtClean="0">
                <a:latin typeface="Calibri" pitchFamily="34" charset="0"/>
              </a:rPr>
              <a:t>	Sébastien BERGEOT</a:t>
            </a:r>
          </a:p>
          <a:p>
            <a:r>
              <a:rPr lang="fr-FR" dirty="0" smtClean="0">
                <a:latin typeface="Calibri" pitchFamily="34" charset="0"/>
              </a:rPr>
              <a:t>Collection Hominoïdes</a:t>
            </a:r>
          </a:p>
          <a:p>
            <a:endParaRPr lang="fr-FR" dirty="0">
              <a:latin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</a:rPr>
              <a:t>	Philippe LEJAMBLE + JFM</a:t>
            </a:r>
          </a:p>
          <a:p>
            <a:r>
              <a:rPr lang="fr-FR" dirty="0" smtClean="0">
                <a:latin typeface="Calibri" pitchFamily="34" charset="0"/>
              </a:rPr>
              <a:t>Travail sur les fonctionnalités de </a:t>
            </a:r>
            <a:r>
              <a:rPr lang="fr-FR" dirty="0" err="1" smtClean="0">
                <a:latin typeface="Calibri" pitchFamily="34" charset="0"/>
              </a:rPr>
              <a:t>Phylogène</a:t>
            </a:r>
            <a:endParaRPr lang="fr-FR" dirty="0">
              <a:latin typeface="Calibri" pitchFamily="34" charset="0"/>
            </a:endParaRPr>
          </a:p>
          <a:p>
            <a:r>
              <a:rPr lang="fr-FR" dirty="0" smtClean="0">
                <a:latin typeface="Calibri" pitchFamily="34" charset="0"/>
              </a:rPr>
              <a:t>Cohérence des collections lycée</a:t>
            </a:r>
          </a:p>
          <a:p>
            <a:r>
              <a:rPr lang="fr-FR" dirty="0" smtClean="0">
                <a:latin typeface="Calibri" pitchFamily="34" charset="0"/>
              </a:rPr>
              <a:t>Création des exercices de lecture d’arbres et de compréhension de la cladistique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5720" y="1285860"/>
            <a:ext cx="428628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latin typeface="Calibri" pitchFamily="34" charset="0"/>
              </a:rPr>
              <a:t>Enseignant d’Amiens</a:t>
            </a:r>
          </a:p>
          <a:p>
            <a:r>
              <a:rPr lang="fr-FR" b="1" i="1" dirty="0" smtClean="0">
                <a:latin typeface="Calibri" pitchFamily="34" charset="0"/>
              </a:rPr>
              <a:t>	Jean-François MADRE </a:t>
            </a:r>
          </a:p>
          <a:p>
            <a:r>
              <a:rPr lang="fr-FR" dirty="0" smtClean="0">
                <a:latin typeface="Calibri" pitchFamily="34" charset="0"/>
              </a:rPr>
              <a:t>Développement des fonctionnalités</a:t>
            </a:r>
          </a:p>
          <a:p>
            <a:r>
              <a:rPr lang="fr-FR" dirty="0" smtClean="0">
                <a:latin typeface="Calibri" pitchFamily="34" charset="0"/>
              </a:rPr>
              <a:t>Travail sur le lien fonctionnalité/pédagogie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7224" y="142852"/>
            <a:ext cx="7786688" cy="64611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 smtClean="0"/>
              <a:t>Evolution et </a:t>
            </a:r>
            <a:r>
              <a:rPr lang="fr-FR" sz="3600" dirty="0" smtClean="0"/>
              <a:t>limites </a:t>
            </a:r>
            <a:r>
              <a:rPr lang="fr-FR" sz="3600" dirty="0" smtClean="0"/>
              <a:t>du vivant</a:t>
            </a:r>
            <a:endParaRPr lang="fr-FR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2143108" y="4143380"/>
            <a:ext cx="3857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Deux enseignants</a:t>
            </a:r>
          </a:p>
          <a:p>
            <a:r>
              <a:rPr lang="fr-FR" dirty="0" smtClean="0"/>
              <a:t>	Herve LEVESQUE</a:t>
            </a:r>
          </a:p>
          <a:p>
            <a:endParaRPr lang="fr-FR" dirty="0" smtClean="0"/>
          </a:p>
          <a:p>
            <a:r>
              <a:rPr lang="fr-FR" dirty="0" smtClean="0"/>
              <a:t>	Claire </a:t>
            </a:r>
            <a:r>
              <a:rPr lang="fr-FR" dirty="0" err="1" smtClean="0"/>
              <a:t>Casnin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143108" y="5786454"/>
            <a:ext cx="3467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Un référent: M. </a:t>
            </a:r>
            <a:r>
              <a:rPr lang="fr-FR" dirty="0" err="1" smtClean="0"/>
              <a:t>Moreira</a:t>
            </a:r>
            <a:r>
              <a:rPr lang="fr-FR" dirty="0" smtClean="0"/>
              <a:t>  (Orsay)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857356" y="4071942"/>
            <a:ext cx="4714908" cy="228601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071670" y="928670"/>
            <a:ext cx="392909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/>
              <a:t>Approche historique des </a:t>
            </a:r>
            <a:r>
              <a:rPr lang="fr-FR" sz="1600" dirty="0" smtClean="0"/>
              <a:t>classifications</a:t>
            </a:r>
          </a:p>
          <a:p>
            <a:r>
              <a:rPr lang="fr-FR" sz="1600" dirty="0" smtClean="0"/>
              <a:t>Les limites de l'observation</a:t>
            </a:r>
          </a:p>
          <a:p>
            <a:r>
              <a:rPr lang="fr-FR" sz="1600" dirty="0" smtClean="0"/>
              <a:t>Comparaison des molécules séquencées</a:t>
            </a:r>
          </a:p>
          <a:p>
            <a:r>
              <a:rPr lang="fr-FR" sz="1600" dirty="0" smtClean="0"/>
              <a:t>Où situer les Archées?</a:t>
            </a:r>
          </a:p>
          <a:p>
            <a:r>
              <a:rPr lang="fr-FR" sz="1400" dirty="0" smtClean="0"/>
              <a:t> 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82" y="1000108"/>
            <a:ext cx="19288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hlinkClick r:id="rId2"/>
              </a:rPr>
              <a:t>Les trois domaines du vivant</a:t>
            </a:r>
            <a:endParaRPr lang="fr-FR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1571604" y="2500306"/>
            <a:ext cx="26431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u="sng" dirty="0" smtClean="0">
                <a:hlinkClick r:id="rId3"/>
              </a:rPr>
              <a:t>La </a:t>
            </a:r>
            <a:r>
              <a:rPr lang="fr-FR" b="1" u="sng" dirty="0" err="1" smtClean="0">
                <a:hlinkClick r:id="rId3"/>
              </a:rPr>
              <a:t>thermophilie</a:t>
            </a:r>
            <a:r>
              <a:rPr lang="fr-FR" b="1" u="sng" dirty="0" smtClean="0">
                <a:hlinkClick r:id="rId3"/>
              </a:rPr>
              <a:t> des microorganismes procaryotes</a:t>
            </a:r>
            <a:br>
              <a:rPr lang="fr-FR" b="1" u="sng" dirty="0" smtClean="0">
                <a:hlinkClick r:id="rId3"/>
              </a:rPr>
            </a:br>
            <a:endParaRPr lang="fr-FR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357686" y="242886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dirty="0" smtClean="0"/>
              <a:t>Un indice protéique de </a:t>
            </a:r>
            <a:r>
              <a:rPr lang="fr-FR" sz="1600" dirty="0" err="1" smtClean="0"/>
              <a:t>thermostabilté</a:t>
            </a:r>
            <a:endParaRPr lang="fr-FR" sz="1600" dirty="0" smtClean="0"/>
          </a:p>
          <a:p>
            <a:r>
              <a:rPr lang="fr-FR" sz="1600" dirty="0" smtClean="0"/>
              <a:t>La caractérisation d'une amylase thermostable</a:t>
            </a:r>
          </a:p>
          <a:p>
            <a:r>
              <a:rPr lang="fr-FR" sz="1600" dirty="0" smtClean="0"/>
              <a:t>Un indice </a:t>
            </a:r>
            <a:r>
              <a:rPr lang="fr-FR" sz="1600" dirty="0" err="1" smtClean="0"/>
              <a:t>ribosomique</a:t>
            </a:r>
            <a:r>
              <a:rPr lang="fr-FR" sz="1600" dirty="0" smtClean="0"/>
              <a:t> de </a:t>
            </a:r>
            <a:r>
              <a:rPr lang="fr-FR" sz="1600" dirty="0" err="1" smtClean="0"/>
              <a:t>thermostabilité</a:t>
            </a:r>
            <a:endParaRPr lang="fr-FR" sz="1600" dirty="0" smtClean="0"/>
          </a:p>
          <a:p>
            <a:r>
              <a:rPr lang="fr-FR" sz="1600" dirty="0" smtClean="0"/>
              <a:t>Les génomes des thermophiles</a:t>
            </a:r>
          </a:p>
          <a:p>
            <a:r>
              <a:rPr lang="fr-FR" sz="1600" dirty="0" smtClean="0"/>
              <a:t>Un ancêtre universel thermophile ?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143108" y="3929066"/>
            <a:ext cx="4214842" cy="2071702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714348" y="428604"/>
            <a:ext cx="7786688" cy="6461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 err="1" smtClean="0"/>
              <a:t>Netbiodyn</a:t>
            </a:r>
            <a:r>
              <a:rPr lang="fr-FR" sz="3600" dirty="0" smtClean="0"/>
              <a:t> et l’évolution </a:t>
            </a:r>
            <a:endParaRPr lang="fr-FR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2500298" y="4071942"/>
            <a:ext cx="3571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Deux enseignantes</a:t>
            </a:r>
          </a:p>
          <a:p>
            <a:r>
              <a:rPr lang="fr-FR" dirty="0" smtClean="0"/>
              <a:t>	Nathalie NORIS</a:t>
            </a:r>
          </a:p>
          <a:p>
            <a:endParaRPr lang="fr-FR" dirty="0" smtClean="0"/>
          </a:p>
          <a:p>
            <a:r>
              <a:rPr lang="fr-FR" dirty="0" smtClean="0"/>
              <a:t>	Anne FLORIMOND</a:t>
            </a:r>
          </a:p>
          <a:p>
            <a:endParaRPr lang="fr-FR" dirty="0" smtClean="0"/>
          </a:p>
          <a:p>
            <a:r>
              <a:rPr lang="fr-FR" dirty="0" smtClean="0"/>
              <a:t>Un référent: P.  ballet,  UBO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43042" y="1428736"/>
            <a:ext cx="53578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fr-FR" dirty="0" smtClean="0"/>
              <a:t> Fin du travail </a:t>
            </a:r>
            <a:r>
              <a:rPr lang="fr-FR" dirty="0" smtClean="0"/>
              <a:t>« </a:t>
            </a:r>
            <a:r>
              <a:rPr lang="fr-FR" dirty="0" err="1" smtClean="0"/>
              <a:t>Netbiodyn</a:t>
            </a:r>
            <a:r>
              <a:rPr lang="fr-FR" dirty="0" smtClean="0"/>
              <a:t> </a:t>
            </a:r>
            <a:r>
              <a:rPr lang="fr-FR" dirty="0" smtClean="0"/>
              <a:t>et </a:t>
            </a:r>
            <a:r>
              <a:rPr lang="fr-FR" dirty="0" smtClean="0"/>
              <a:t>’immunologie »</a:t>
            </a:r>
            <a:endParaRPr lang="fr-FR" dirty="0" smtClean="0"/>
          </a:p>
          <a:p>
            <a:endParaRPr lang="fr-FR" dirty="0" smtClean="0"/>
          </a:p>
          <a:p>
            <a:pPr>
              <a:buBlip>
                <a:blip r:embed="rId2"/>
              </a:buBlip>
            </a:pPr>
            <a:r>
              <a:rPr lang="fr-FR" dirty="0" smtClean="0"/>
              <a:t> Création de modèles dans le domaines des mécanismes évolutifs: Sélection naturelle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Un exemple :Resistances des moustiques aux insecticides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28624" y="428625"/>
            <a:ext cx="8143903" cy="6461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/>
              <a:t>Des formations</a:t>
            </a:r>
          </a:p>
        </p:txBody>
      </p:sp>
      <p:sp>
        <p:nvSpPr>
          <p:cNvPr id="8201" name="ZoneTexte 9"/>
          <p:cNvSpPr txBox="1">
            <a:spLocks noChangeArrowheads="1"/>
          </p:cNvSpPr>
          <p:nvPr/>
        </p:nvSpPr>
        <p:spPr bwMode="auto">
          <a:xfrm>
            <a:off x="1071538" y="1714488"/>
            <a:ext cx="74295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 Des </a:t>
            </a:r>
            <a:r>
              <a:rPr lang="fr-FR" b="1" dirty="0">
                <a:latin typeface="Calibri" pitchFamily="34" charset="0"/>
              </a:rPr>
              <a:t>formations en ligne: « opération CENTRA </a:t>
            </a:r>
            <a:r>
              <a:rPr lang="fr-FR" b="1" dirty="0" smtClean="0">
                <a:latin typeface="Calibri" pitchFamily="34" charset="0"/>
              </a:rPr>
              <a:t>»</a:t>
            </a:r>
          </a:p>
          <a:p>
            <a:endParaRPr lang="fr-FR" b="1" dirty="0" smtClean="0">
              <a:latin typeface="Calibri" pitchFamily="34" charset="0"/>
            </a:endParaRPr>
          </a:p>
          <a:p>
            <a:pPr lvl="2"/>
            <a:r>
              <a:rPr lang="fr-FR" dirty="0" smtClean="0">
                <a:latin typeface="Calibri" pitchFamily="34" charset="0"/>
              </a:rPr>
              <a:t>- Pour </a:t>
            </a:r>
            <a:r>
              <a:rPr lang="fr-FR" dirty="0" err="1" smtClean="0">
                <a:latin typeface="Calibri" pitchFamily="34" charset="0"/>
              </a:rPr>
              <a:t>Netiodyn</a:t>
            </a:r>
            <a:r>
              <a:rPr lang="fr-FR" dirty="0" smtClean="0">
                <a:latin typeface="Calibri" pitchFamily="34" charset="0"/>
              </a:rPr>
              <a:t>  (Anne Florimond et Nathalie </a:t>
            </a:r>
            <a:r>
              <a:rPr lang="fr-FR" dirty="0" err="1" smtClean="0">
                <a:latin typeface="Calibri" pitchFamily="34" charset="0"/>
              </a:rPr>
              <a:t>Noris</a:t>
            </a:r>
            <a:r>
              <a:rPr lang="fr-FR" dirty="0" smtClean="0">
                <a:latin typeface="Calibri" pitchFamily="34" charset="0"/>
              </a:rPr>
              <a:t>)</a:t>
            </a:r>
            <a:endParaRPr lang="fr-FR" dirty="0" smtClean="0">
              <a:latin typeface="Calibri" pitchFamily="34" charset="0"/>
            </a:endParaRPr>
          </a:p>
          <a:p>
            <a:pPr lvl="2"/>
            <a:endParaRPr lang="fr-FR" dirty="0">
              <a:latin typeface="Calibri" pitchFamily="34" charset="0"/>
            </a:endParaRPr>
          </a:p>
          <a:p>
            <a:pPr lvl="2"/>
            <a:r>
              <a:rPr lang="fr-FR" dirty="0" smtClean="0">
                <a:latin typeface="Calibri" pitchFamily="34" charset="0"/>
              </a:rPr>
              <a:t> - Pour </a:t>
            </a:r>
            <a:r>
              <a:rPr lang="fr-FR" dirty="0" err="1" smtClean="0">
                <a:latin typeface="Calibri" pitchFamily="34" charset="0"/>
              </a:rPr>
              <a:t>Phylogène</a:t>
            </a:r>
            <a:r>
              <a:rPr lang="fr-FR" dirty="0" smtClean="0">
                <a:latin typeface="Calibri" pitchFamily="34" charset="0"/>
              </a:rPr>
              <a:t>  (Reste de l’équipe)</a:t>
            </a:r>
            <a:endParaRPr lang="fr-FR" dirty="0" smtClean="0">
              <a:latin typeface="Calibri" pitchFamily="34" charset="0"/>
            </a:endParaRPr>
          </a:p>
          <a:p>
            <a:pPr lvl="2"/>
            <a:endParaRPr lang="fr-FR" dirty="0">
              <a:latin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fr-FR" b="1" dirty="0" smtClean="0">
                <a:latin typeface="Calibri" pitchFamily="34" charset="0"/>
              </a:rPr>
              <a:t>  Des </a:t>
            </a:r>
            <a:r>
              <a:rPr lang="fr-FR" b="1" dirty="0">
                <a:latin typeface="Calibri" pitchFamily="34" charset="0"/>
              </a:rPr>
              <a:t>formations « classiques </a:t>
            </a:r>
            <a:r>
              <a:rPr lang="fr-FR" b="1" dirty="0" smtClean="0">
                <a:latin typeface="Calibri" pitchFamily="34" charset="0"/>
              </a:rPr>
              <a:t>» sur site</a:t>
            </a:r>
          </a:p>
          <a:p>
            <a:pPr>
              <a:buBlip>
                <a:blip r:embed="rId2"/>
              </a:buBlip>
            </a:pPr>
            <a:endParaRPr lang="fr-FR" b="1" dirty="0">
              <a:latin typeface="Calibri" pitchFamily="34" charset="0"/>
            </a:endParaRPr>
          </a:p>
          <a:p>
            <a:pPr lvl="1"/>
            <a:r>
              <a:rPr lang="fr-FR" dirty="0" smtClean="0">
                <a:latin typeface="Calibri" pitchFamily="34" charset="0"/>
              </a:rPr>
              <a:t>	- 3 </a:t>
            </a:r>
            <a:r>
              <a:rPr lang="fr-FR" dirty="0">
                <a:latin typeface="Calibri" pitchFamily="34" charset="0"/>
              </a:rPr>
              <a:t>formations dans l’académies de Versailles prévues en Février, mars et avril </a:t>
            </a:r>
            <a:r>
              <a:rPr lang="fr-FR" dirty="0" smtClean="0">
                <a:latin typeface="Calibri" pitchFamily="34" charset="0"/>
              </a:rPr>
              <a:t>2009 sur </a:t>
            </a:r>
            <a:r>
              <a:rPr lang="fr-FR" dirty="0" err="1" smtClean="0">
                <a:latin typeface="Calibri" pitchFamily="34" charset="0"/>
              </a:rPr>
              <a:t>Phylogène</a:t>
            </a:r>
            <a:r>
              <a:rPr lang="fr-FR" dirty="0" smtClean="0">
                <a:latin typeface="Calibri" pitchFamily="34" charset="0"/>
              </a:rPr>
              <a:t> collège</a:t>
            </a:r>
          </a:p>
          <a:p>
            <a:pPr lvl="1"/>
            <a:endParaRPr lang="fr-FR" dirty="0" smtClean="0">
              <a:latin typeface="Calibri" pitchFamily="34" charset="0"/>
            </a:endParaRPr>
          </a:p>
          <a:p>
            <a:pPr lvl="2">
              <a:buFontTx/>
              <a:buChar char="-"/>
            </a:pPr>
            <a:r>
              <a:rPr lang="fr-FR" dirty="0" smtClean="0">
                <a:latin typeface="Calibri" pitchFamily="34" charset="0"/>
              </a:rPr>
              <a:t>1 formation APBG sur Immunologie:  </a:t>
            </a:r>
            <a:r>
              <a:rPr lang="fr-FR" dirty="0" err="1" smtClean="0">
                <a:latin typeface="Calibri" pitchFamily="34" charset="0"/>
              </a:rPr>
              <a:t>Rastop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(et </a:t>
            </a:r>
            <a:r>
              <a:rPr lang="fr-FR" dirty="0" err="1" smtClean="0">
                <a:latin typeface="Calibri" pitchFamily="34" charset="0"/>
              </a:rPr>
              <a:t>netbiodyn</a:t>
            </a:r>
            <a:r>
              <a:rPr lang="fr-FR" dirty="0" smtClean="0">
                <a:latin typeface="Calibri" pitchFamily="34" charset="0"/>
              </a:rPr>
              <a:t>?)</a:t>
            </a:r>
            <a:endParaRPr lang="fr-FR" dirty="0" smtClean="0">
              <a:latin typeface="Calibri" pitchFamily="34" charset="0"/>
            </a:endParaRPr>
          </a:p>
          <a:p>
            <a:pPr lvl="1">
              <a:buFontTx/>
              <a:buChar char="-"/>
            </a:pPr>
            <a:endParaRPr lang="fr-FR" dirty="0" smtClean="0">
              <a:latin typeface="Calibri" pitchFamily="34" charset="0"/>
            </a:endParaRPr>
          </a:p>
          <a:p>
            <a:pPr lvl="2">
              <a:buFontTx/>
              <a:buChar char="-"/>
            </a:pPr>
            <a:r>
              <a:rPr lang="fr-FR" dirty="0" smtClean="0">
                <a:latin typeface="Calibri" pitchFamily="34" charset="0"/>
              </a:rPr>
              <a:t> 1 atelier </a:t>
            </a:r>
            <a:r>
              <a:rPr lang="fr-FR" dirty="0" err="1" smtClean="0">
                <a:latin typeface="Calibri" pitchFamily="34" charset="0"/>
              </a:rPr>
              <a:t>Formavie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 ( Jean François Madre)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177</Words>
  <Application>Microsoft Office PowerPoint</Application>
  <PresentationFormat>Affichage à l'écran (4:3)</PresentationFormat>
  <Paragraphs>166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alain</dc:creator>
  <cp:lastModifiedBy> </cp:lastModifiedBy>
  <cp:revision>42</cp:revision>
  <dcterms:created xsi:type="dcterms:W3CDTF">2008-12-07T18:05:44Z</dcterms:created>
  <dcterms:modified xsi:type="dcterms:W3CDTF">2009-12-15T20:07:54Z</dcterms:modified>
</cp:coreProperties>
</file>