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4" r:id="rId4"/>
    <p:sldId id="265" r:id="rId5"/>
    <p:sldId id="267" r:id="rId6"/>
    <p:sldId id="290" r:id="rId7"/>
    <p:sldId id="266" r:id="rId8"/>
    <p:sldId id="288" r:id="rId9"/>
    <p:sldId id="271" r:id="rId10"/>
    <p:sldId id="291" r:id="rId11"/>
    <p:sldId id="281" r:id="rId12"/>
    <p:sldId id="282" r:id="rId13"/>
    <p:sldId id="283" r:id="rId14"/>
    <p:sldId id="284" r:id="rId15"/>
    <p:sldId id="293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94" r:id="rId26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C535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>
      <p:cViewPr varScale="1">
        <p:scale>
          <a:sx n="69" d="100"/>
          <a:sy n="69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9C16-EFAE-4489-9687-7552FBACBC90}" type="datetimeFigureOut">
              <a:rPr lang="de-DE" smtClean="0"/>
              <a:pPr/>
              <a:t>12.06.2014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1F618-755C-4002-B630-6FE4D1C893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54736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A6100-DFB1-43CE-A78C-4A3C8AB0B76A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EE648-8A91-471A-B827-71675C8D21CC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5101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96511" y="6381328"/>
            <a:ext cx="2133600" cy="365125"/>
          </a:xfrm>
        </p:spPr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5004048" y="6381328"/>
            <a:ext cx="28956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882" y="129149"/>
            <a:ext cx="1007137" cy="79533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29149"/>
            <a:ext cx="1630155" cy="69998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9924"/>
            <a:ext cx="1440160" cy="558430"/>
          </a:xfrm>
          <a:prstGeom prst="rect">
            <a:avLst/>
          </a:prstGeom>
        </p:spPr>
      </p:pic>
      <p:sp>
        <p:nvSpPr>
          <p:cNvPr id="14" name="Pravokotnik 13"/>
          <p:cNvSpPr/>
          <p:nvPr userDrawn="1"/>
        </p:nvSpPr>
        <p:spPr>
          <a:xfrm>
            <a:off x="7679260" y="199924"/>
            <a:ext cx="1080120" cy="76516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logo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endParaRPr lang="sl-SI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6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1058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1446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7113" y="274638"/>
            <a:ext cx="5761272" cy="1143000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950715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516216" y="5877272"/>
            <a:ext cx="2133600" cy="365125"/>
          </a:xfrm>
        </p:spPr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5076056" y="6381328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95" y="6071329"/>
            <a:ext cx="822069" cy="64918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533" y="6270010"/>
            <a:ext cx="1079030" cy="4633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6300804"/>
            <a:ext cx="1159703" cy="449681"/>
          </a:xfrm>
          <a:prstGeom prst="rect">
            <a:avLst/>
          </a:prstGeom>
        </p:spPr>
      </p:pic>
      <p:sp>
        <p:nvSpPr>
          <p:cNvPr id="10" name="Pravokotnik 9"/>
          <p:cNvSpPr/>
          <p:nvPr userDrawn="1"/>
        </p:nvSpPr>
        <p:spPr>
          <a:xfrm>
            <a:off x="8225853" y="620688"/>
            <a:ext cx="792088" cy="36004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logo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endParaRPr lang="sl-SI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  <a14:imgEffect>
                      <a14:brightnessContrast bright="79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20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77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882" y="129149"/>
            <a:ext cx="1007137" cy="79533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29149"/>
            <a:ext cx="1630155" cy="69998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9924"/>
            <a:ext cx="1440160" cy="558430"/>
          </a:xfrm>
          <a:prstGeom prst="rect">
            <a:avLst/>
          </a:prstGeom>
        </p:spPr>
      </p:pic>
      <p:sp>
        <p:nvSpPr>
          <p:cNvPr id="10" name="Pravokotnik 9"/>
          <p:cNvSpPr/>
          <p:nvPr userDrawn="1"/>
        </p:nvSpPr>
        <p:spPr>
          <a:xfrm>
            <a:off x="7679260" y="199924"/>
            <a:ext cx="1080120" cy="76516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logo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endParaRPr lang="sl-SI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95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904655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062319"/>
            <a:ext cx="4038600" cy="4063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062319"/>
            <a:ext cx="4038600" cy="4063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32240" y="5877272"/>
            <a:ext cx="2133600" cy="365125"/>
          </a:xfrm>
        </p:spPr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5220072" y="6381328"/>
            <a:ext cx="28956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79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2062319"/>
          </a:xfrm>
          <a:prstGeom prst="rect">
            <a:avLst/>
          </a:prstGeom>
        </p:spPr>
      </p:pic>
      <p:sp>
        <p:nvSpPr>
          <p:cNvPr id="15" name="Pravokotnik 14"/>
          <p:cNvSpPr/>
          <p:nvPr userDrawn="1"/>
        </p:nvSpPr>
        <p:spPr>
          <a:xfrm>
            <a:off x="8225853" y="620688"/>
            <a:ext cx="792088" cy="36004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logo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endParaRPr lang="sl-SI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95" y="6071329"/>
            <a:ext cx="822069" cy="649187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533" y="6270010"/>
            <a:ext cx="1079030" cy="46333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6300804"/>
            <a:ext cx="1159703" cy="4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93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4330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976664" cy="1143000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6499458" y="5770218"/>
            <a:ext cx="2133600" cy="416300"/>
          </a:xfrm>
        </p:spPr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5220072" y="6355391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8225852" y="6356350"/>
            <a:ext cx="460947" cy="365125"/>
          </a:xfrm>
        </p:spPr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79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2062319"/>
          </a:xfrm>
          <a:prstGeom prst="rect">
            <a:avLst/>
          </a:prstGeom>
        </p:spPr>
      </p:pic>
      <p:sp>
        <p:nvSpPr>
          <p:cNvPr id="10" name="Pravokotnik 9"/>
          <p:cNvSpPr/>
          <p:nvPr userDrawn="1"/>
        </p:nvSpPr>
        <p:spPr>
          <a:xfrm>
            <a:off x="8225853" y="620688"/>
            <a:ext cx="792088" cy="36004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logo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endParaRPr lang="sl-SI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95" y="6071329"/>
            <a:ext cx="822069" cy="64918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533" y="6270010"/>
            <a:ext cx="1079030" cy="46333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6300804"/>
            <a:ext cx="1159703" cy="4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22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6588224" y="5805264"/>
            <a:ext cx="2133600" cy="365125"/>
          </a:xfrm>
        </p:spPr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5220072" y="6381328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95" y="5867546"/>
            <a:ext cx="1080120" cy="8529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977" y="6160216"/>
            <a:ext cx="1426272" cy="6124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0249" y="6186518"/>
            <a:ext cx="1454443" cy="56396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  <a14:imgEffect>
                      <a14:brightnessContrast bright="79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2062319"/>
          </a:xfrm>
          <a:prstGeom prst="rect">
            <a:avLst/>
          </a:prstGeom>
        </p:spPr>
      </p:pic>
      <p:sp>
        <p:nvSpPr>
          <p:cNvPr id="9" name="Pravokotnik 8"/>
          <p:cNvSpPr/>
          <p:nvPr userDrawn="1"/>
        </p:nvSpPr>
        <p:spPr>
          <a:xfrm>
            <a:off x="8225853" y="620688"/>
            <a:ext cx="792088" cy="36004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logo</a:t>
            </a:r>
            <a:r>
              <a:rPr lang="sl-SI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900" dirty="0" err="1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endParaRPr lang="sl-SI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8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031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4907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7B2C-C2B4-44F5-A0D5-8A88ECC7DAE9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6AFB-BB3E-4A6E-B4B9-8CD837CA21F1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9615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-Dokument1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-Dokument2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mk.org/dokumentation/das-bildungswesen-in-der-bundesrepublik-deutschland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ein-bildungsweg.de/uebersicht_en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km.bayern.de/education-in-bavaria.html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376264"/>
          </a:xfrm>
        </p:spPr>
        <p:txBody>
          <a:bodyPr>
            <a:normAutofit/>
          </a:bodyPr>
          <a:lstStyle/>
          <a:p>
            <a:r>
              <a:rPr lang="de-DE" sz="4800" b="1" dirty="0" err="1" smtClean="0"/>
              <a:t>Lobkowitz</a:t>
            </a:r>
            <a:r>
              <a:rPr lang="de-DE" sz="4800" b="1" dirty="0" smtClean="0"/>
              <a:t>-Realschule</a:t>
            </a:r>
            <a:br>
              <a:rPr lang="de-DE" sz="4800" b="1" dirty="0" smtClean="0"/>
            </a:br>
            <a:r>
              <a:rPr lang="de-DE" sz="4800" b="1" dirty="0" smtClean="0"/>
              <a:t>Neustadt a. d. </a:t>
            </a:r>
            <a:r>
              <a:rPr lang="de-DE" sz="4800" b="1" dirty="0" err="1" smtClean="0"/>
              <a:t>Waldnaab</a:t>
            </a:r>
            <a:endParaRPr lang="sl-SI" sz="4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567136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4000" b="1" dirty="0" smtClean="0">
                <a:solidFill>
                  <a:schemeClr val="tx1"/>
                </a:solidFill>
              </a:rPr>
              <a:t>Bavaria, </a:t>
            </a:r>
          </a:p>
          <a:p>
            <a:r>
              <a:rPr lang="de-DE" sz="4000" b="1" dirty="0" smtClean="0">
                <a:solidFill>
                  <a:schemeClr val="tx1"/>
                </a:solidFill>
              </a:rPr>
              <a:t>Germany</a:t>
            </a:r>
            <a:endParaRPr lang="sl-SI" sz="4000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69060" y="5661248"/>
            <a:ext cx="140588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Irene Sebald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13.06.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14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 txBox="1">
            <a:spLocks/>
          </p:cNvSpPr>
          <p:nvPr/>
        </p:nvSpPr>
        <p:spPr>
          <a:xfrm>
            <a:off x="539552" y="1268760"/>
            <a:ext cx="8208912" cy="48965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de-DE" sz="2800" dirty="0" smtClean="0"/>
              <a:t>701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in 27 </a:t>
            </a:r>
            <a:r>
              <a:rPr lang="de-DE" sz="2800" dirty="0" err="1" smtClean="0"/>
              <a:t>classes</a:t>
            </a:r>
            <a:r>
              <a:rPr lang="de-DE" sz="2800" dirty="0" smtClean="0"/>
              <a:t>  </a:t>
            </a:r>
            <a:r>
              <a:rPr lang="de-DE" sz="2800" dirty="0" smtClean="0">
                <a:sym typeface="Wingdings" panose="05000000000000000000" pitchFamily="2" charset="2"/>
              </a:rPr>
              <a:t>  </a:t>
            </a:r>
            <a:r>
              <a:rPr lang="de-DE" sz="2800" dirty="0" err="1" smtClean="0"/>
              <a:t>classes</a:t>
            </a:r>
            <a:r>
              <a:rPr lang="de-DE" sz="2800" dirty="0" smtClean="0"/>
              <a:t> 5 </a:t>
            </a:r>
            <a:r>
              <a:rPr lang="de-DE" sz="2800" dirty="0" smtClean="0">
                <a:sym typeface="Wingdings" panose="05000000000000000000" pitchFamily="2" charset="2"/>
              </a:rPr>
              <a:t>- 10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-     62 </a:t>
            </a:r>
            <a:r>
              <a:rPr lang="de-DE" sz="2800" dirty="0" err="1" smtClean="0"/>
              <a:t>teachers</a:t>
            </a:r>
            <a:endParaRPr lang="de-DE" sz="2800" dirty="0" smtClean="0"/>
          </a:p>
          <a:p>
            <a:pPr marL="457200" indent="-457200">
              <a:buFontTx/>
              <a:buChar char="-"/>
            </a:pPr>
            <a:r>
              <a:rPr lang="de-DE" sz="2800" dirty="0" smtClean="0"/>
              <a:t>10 </a:t>
            </a:r>
            <a:r>
              <a:rPr lang="de-DE" sz="2800" dirty="0" err="1" smtClean="0"/>
              <a:t>teachers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being</a:t>
            </a:r>
            <a:r>
              <a:rPr lang="de-DE" sz="2800" dirty="0" smtClean="0"/>
              <a:t> </a:t>
            </a:r>
            <a:r>
              <a:rPr lang="de-DE" sz="2800" dirty="0" err="1" smtClean="0"/>
              <a:t>trained</a:t>
            </a:r>
            <a:r>
              <a:rPr lang="de-DE" sz="2800" dirty="0" smtClean="0"/>
              <a:t> at </a:t>
            </a:r>
            <a:r>
              <a:rPr lang="de-DE" sz="2800" dirty="0" err="1" smtClean="0"/>
              <a:t>my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endParaRPr lang="de-DE" sz="2800" dirty="0" smtClean="0"/>
          </a:p>
          <a:p>
            <a:pPr marL="457200" indent="-457200">
              <a:buFontTx/>
              <a:buChar char="-"/>
            </a:pPr>
            <a:endParaRPr lang="de-DE" sz="2800" dirty="0" smtClean="0"/>
          </a:p>
          <a:p>
            <a:pPr marL="457200" indent="-457200">
              <a:buFontTx/>
              <a:buChar char="-"/>
            </a:pPr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four</a:t>
            </a:r>
            <a:r>
              <a:rPr lang="de-DE" sz="2800" dirty="0" smtClean="0"/>
              <a:t> different </a:t>
            </a:r>
            <a:r>
              <a:rPr lang="de-DE" sz="2800" dirty="0" err="1" smtClean="0"/>
              <a:t>ways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education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focus</a:t>
            </a:r>
            <a:r>
              <a:rPr lang="de-DE" sz="2800" dirty="0" smtClean="0"/>
              <a:t> on</a:t>
            </a:r>
          </a:p>
          <a:p>
            <a:pPr marL="0" indent="0">
              <a:buNone/>
            </a:pPr>
            <a:r>
              <a:rPr lang="de-DE" sz="2800" dirty="0" smtClean="0"/>
              <a:t>           </a:t>
            </a:r>
            <a:r>
              <a:rPr lang="de-DE" sz="2800" dirty="0" err="1" smtClean="0"/>
              <a:t>either</a:t>
            </a:r>
            <a:r>
              <a:rPr lang="de-DE" sz="2800" dirty="0" smtClean="0"/>
              <a:t> </a:t>
            </a:r>
            <a:r>
              <a:rPr lang="de-DE" sz="2800" dirty="0" err="1" smtClean="0"/>
              <a:t>mathematical</a:t>
            </a:r>
            <a:r>
              <a:rPr lang="de-DE" sz="2800" dirty="0" smtClean="0"/>
              <a:t> </a:t>
            </a:r>
          </a:p>
          <a:p>
            <a:pPr marL="0" indent="0">
              <a:buNone/>
            </a:pPr>
            <a:r>
              <a:rPr lang="de-DE" sz="2800" dirty="0" smtClean="0"/>
              <a:t>          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economical</a:t>
            </a:r>
            <a:r>
              <a:rPr lang="de-DE" sz="2800" dirty="0" smtClean="0"/>
              <a:t> </a:t>
            </a:r>
          </a:p>
          <a:p>
            <a:pPr marL="0" indent="0">
              <a:buNone/>
            </a:pPr>
            <a:r>
              <a:rPr lang="de-DE" sz="2800" dirty="0" smtClean="0"/>
              <a:t>           </a:t>
            </a:r>
            <a:r>
              <a:rPr lang="de-DE" sz="2800" dirty="0" err="1" smtClean="0"/>
              <a:t>or</a:t>
            </a:r>
            <a:r>
              <a:rPr lang="de-DE" sz="2800" dirty="0" smtClean="0"/>
              <a:t> a </a:t>
            </a:r>
            <a:r>
              <a:rPr lang="de-DE" sz="2800" dirty="0" err="1" smtClean="0"/>
              <a:t>second</a:t>
            </a:r>
            <a:r>
              <a:rPr lang="de-DE" sz="2800" dirty="0" smtClean="0"/>
              <a:t> </a:t>
            </a:r>
            <a:r>
              <a:rPr lang="de-DE" sz="2800" dirty="0" err="1" smtClean="0"/>
              <a:t>foreign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</a:t>
            </a:r>
            <a:r>
              <a:rPr lang="de-DE" sz="2800" dirty="0" smtClean="0"/>
              <a:t> (French) </a:t>
            </a:r>
          </a:p>
          <a:p>
            <a:pPr marL="0" indent="0">
              <a:buNone/>
            </a:pPr>
            <a:r>
              <a:rPr lang="de-DE" sz="2800" dirty="0" smtClean="0"/>
              <a:t>          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cooking</a:t>
            </a:r>
            <a:r>
              <a:rPr lang="de-DE" sz="2800" dirty="0" smtClean="0"/>
              <a:t>, </a:t>
            </a:r>
            <a:r>
              <a:rPr lang="de-DE" sz="2800" dirty="0" err="1" smtClean="0"/>
              <a:t>nourishment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household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>
                <a:sym typeface="Wingdings" panose="05000000000000000000" pitchFamily="2" charset="2"/>
              </a:rPr>
              <a:t>           </a:t>
            </a:r>
            <a:r>
              <a:rPr lang="de-DE" sz="2800" dirty="0" err="1" smtClean="0">
                <a:sym typeface="Wingdings" panose="05000000000000000000" pitchFamily="2" charset="2"/>
              </a:rPr>
              <a:t>students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can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choose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a</a:t>
            </a:r>
            <a:r>
              <a:rPr lang="en-US" sz="2800" dirty="0" smtClean="0"/>
              <a:t>ccording to their </a:t>
            </a:r>
          </a:p>
          <a:p>
            <a:pPr marL="0" indent="0">
              <a:buNone/>
            </a:pPr>
            <a:r>
              <a:rPr lang="en-US" sz="2800" dirty="0" smtClean="0"/>
              <a:t>               abilities and interests </a:t>
            </a:r>
            <a:r>
              <a:rPr lang="de-DE" sz="2800" dirty="0" smtClean="0">
                <a:sym typeface="Wingdings" panose="05000000000000000000" pitchFamily="2" charset="2"/>
              </a:rPr>
              <a:t>( </a:t>
            </a:r>
            <a:r>
              <a:rPr lang="de-DE" sz="2800" dirty="0" err="1" smtClean="0">
                <a:sym typeface="Wingdings" panose="05000000000000000000" pitchFamily="2" charset="2"/>
              </a:rPr>
              <a:t>starts</a:t>
            </a:r>
            <a:r>
              <a:rPr lang="de-DE" sz="2800" dirty="0" smtClean="0">
                <a:sym typeface="Wingdings" panose="05000000000000000000" pitchFamily="2" charset="2"/>
              </a:rPr>
              <a:t> in </a:t>
            </a:r>
            <a:r>
              <a:rPr lang="de-DE" sz="2800" dirty="0" err="1" smtClean="0">
                <a:sym typeface="Wingdings" panose="05000000000000000000" pitchFamily="2" charset="2"/>
              </a:rPr>
              <a:t>class</a:t>
            </a:r>
            <a:r>
              <a:rPr lang="de-DE" sz="2800" dirty="0" smtClean="0">
                <a:sym typeface="Wingdings" panose="05000000000000000000" pitchFamily="2" charset="2"/>
              </a:rPr>
              <a:t> 7)</a:t>
            </a:r>
            <a:endParaRPr lang="de-DE" sz="2800" dirty="0" smtClean="0"/>
          </a:p>
          <a:p>
            <a:pPr marL="457200" indent="-457200">
              <a:buFontTx/>
              <a:buChar char="-"/>
            </a:pPr>
            <a:endParaRPr lang="de-DE" b="1" dirty="0" smtClean="0"/>
          </a:p>
          <a:p>
            <a:pPr marL="457200" indent="-457200">
              <a:buFontTx/>
              <a:buChar char="-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339752" y="404664"/>
            <a:ext cx="441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/>
              <a:t>Facts </a:t>
            </a:r>
            <a:r>
              <a:rPr lang="de-DE" sz="3600" b="1" dirty="0" err="1"/>
              <a:t>about</a:t>
            </a:r>
            <a:r>
              <a:rPr lang="de-DE" sz="3600" b="1" dirty="0"/>
              <a:t> </a:t>
            </a:r>
            <a:r>
              <a:rPr lang="de-DE" sz="3600" b="1" dirty="0" err="1"/>
              <a:t>my</a:t>
            </a:r>
            <a:r>
              <a:rPr lang="de-DE" sz="3600" b="1" dirty="0"/>
              <a:t> </a:t>
            </a:r>
            <a:r>
              <a:rPr lang="de-DE" sz="3600" b="1" dirty="0" err="1"/>
              <a:t>school</a:t>
            </a:r>
            <a:endParaRPr lang="de-DE" sz="3600" dirty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7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9" y="274638"/>
            <a:ext cx="5112568" cy="1143000"/>
          </a:xfrm>
        </p:spPr>
        <p:txBody>
          <a:bodyPr>
            <a:normAutofit/>
          </a:bodyPr>
          <a:lstStyle/>
          <a:p>
            <a:r>
              <a:rPr lang="de-DE" sz="4800" b="1" dirty="0" err="1" smtClean="0"/>
              <a:t>Subjects</a:t>
            </a:r>
            <a:endParaRPr lang="de-DE" sz="48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988839"/>
            <a:ext cx="4172272" cy="16613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 err="1"/>
              <a:t>Languages</a:t>
            </a:r>
            <a:r>
              <a:rPr lang="de-DE" sz="3200" b="1" dirty="0"/>
              <a:t>: </a:t>
            </a:r>
            <a:endParaRPr lang="de-DE" sz="3200" b="1" dirty="0" smtClean="0"/>
          </a:p>
          <a:p>
            <a:pPr marL="0" indent="0">
              <a:buNone/>
            </a:pPr>
            <a:r>
              <a:rPr lang="de-DE" dirty="0" smtClean="0"/>
              <a:t>German</a:t>
            </a:r>
            <a:r>
              <a:rPr lang="de-DE" dirty="0"/>
              <a:t>, </a:t>
            </a:r>
            <a:r>
              <a:rPr lang="de-DE" dirty="0" smtClean="0"/>
              <a:t>English</a:t>
            </a:r>
            <a:r>
              <a:rPr lang="de-DE" dirty="0"/>
              <a:t>, </a:t>
            </a:r>
            <a:r>
              <a:rPr lang="de-DE" dirty="0" smtClean="0"/>
              <a:t>French,</a:t>
            </a:r>
          </a:p>
          <a:p>
            <a:pPr marL="0" indent="0">
              <a:buNone/>
            </a:pPr>
            <a:r>
              <a:rPr lang="de-DE" dirty="0" smtClean="0"/>
              <a:t>Czech (optional </a:t>
            </a:r>
            <a:r>
              <a:rPr lang="de-DE" dirty="0" err="1" smtClean="0"/>
              <a:t>subject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0032" y="1988841"/>
            <a:ext cx="4038600" cy="1661362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 err="1"/>
              <a:t>Artistic</a:t>
            </a:r>
            <a:r>
              <a:rPr lang="de-DE" sz="3200" b="1" dirty="0"/>
              <a:t> </a:t>
            </a:r>
            <a:r>
              <a:rPr lang="de-DE" sz="3200" b="1" dirty="0" err="1"/>
              <a:t>Subjects</a:t>
            </a:r>
            <a:r>
              <a:rPr lang="de-DE" sz="3200" b="1" dirty="0"/>
              <a:t>: </a:t>
            </a:r>
            <a:endParaRPr lang="de-DE" sz="3200" b="1" dirty="0" smtClean="0"/>
          </a:p>
          <a:p>
            <a:pPr marL="0" indent="0">
              <a:buNone/>
            </a:pPr>
            <a:r>
              <a:rPr lang="de-DE" dirty="0" smtClean="0"/>
              <a:t>Music, Art</a:t>
            </a:r>
            <a:r>
              <a:rPr lang="de-DE" dirty="0"/>
              <a:t>, </a:t>
            </a:r>
            <a:r>
              <a:rPr lang="de-DE" dirty="0" smtClean="0"/>
              <a:t>Economy</a:t>
            </a:r>
            <a:r>
              <a:rPr lang="de-DE" dirty="0"/>
              <a:t>,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Sports</a:t>
            </a:r>
            <a:endParaRPr lang="de-DE" dirty="0"/>
          </a:p>
          <a:p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1520" y="4066714"/>
            <a:ext cx="41722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1520" y="378904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smtClean="0">
                <a:ea typeface="Times New Roman" panose="02020603050405020304" pitchFamily="18" charset="0"/>
              </a:rPr>
              <a:t>Natural </a:t>
            </a:r>
            <a:r>
              <a:rPr lang="de-DE" sz="3200" b="1" dirty="0">
                <a:ea typeface="Times New Roman" panose="02020603050405020304" pitchFamily="18" charset="0"/>
              </a:rPr>
              <a:t>Science: </a:t>
            </a:r>
            <a:endParaRPr lang="de-DE" sz="3200" b="1" dirty="0" smtClean="0">
              <a:ea typeface="Times New Roman" panose="02020603050405020304" pitchFamily="18" charset="0"/>
            </a:endParaRPr>
          </a:p>
          <a:p>
            <a:r>
              <a:rPr lang="de-DE" sz="2800" dirty="0" err="1" smtClean="0">
                <a:ea typeface="Times New Roman" panose="02020603050405020304" pitchFamily="18" charset="0"/>
              </a:rPr>
              <a:t>Biology</a:t>
            </a:r>
            <a:r>
              <a:rPr lang="de-DE" sz="2800" dirty="0">
                <a:ea typeface="Times New Roman" panose="02020603050405020304" pitchFamily="18" charset="0"/>
              </a:rPr>
              <a:t>, </a:t>
            </a:r>
            <a:r>
              <a:rPr lang="de-DE" sz="2800" dirty="0" err="1">
                <a:ea typeface="Times New Roman" panose="02020603050405020304" pitchFamily="18" charset="0"/>
              </a:rPr>
              <a:t>Physics</a:t>
            </a:r>
            <a:r>
              <a:rPr lang="de-DE" sz="2800" dirty="0">
                <a:ea typeface="Times New Roman" panose="02020603050405020304" pitchFamily="18" charset="0"/>
              </a:rPr>
              <a:t>, Chemistry, </a:t>
            </a:r>
            <a:r>
              <a:rPr lang="de-DE" sz="2800" dirty="0" err="1">
                <a:ea typeface="Times New Roman" panose="02020603050405020304" pitchFamily="18" charset="0"/>
              </a:rPr>
              <a:t>Maths</a:t>
            </a:r>
            <a:r>
              <a:rPr lang="de-DE" sz="2800" dirty="0">
                <a:ea typeface="Times New Roman" panose="02020603050405020304" pitchFamily="18" charset="0"/>
              </a:rPr>
              <a:t>, </a:t>
            </a:r>
            <a:endParaRPr lang="de-DE" sz="2800" dirty="0" smtClean="0">
              <a:ea typeface="Times New Roman" panose="02020603050405020304" pitchFamily="18" charset="0"/>
            </a:endParaRPr>
          </a:p>
          <a:p>
            <a:r>
              <a:rPr lang="de-DE" sz="2800" dirty="0" smtClean="0">
                <a:ea typeface="Times New Roman" panose="02020603050405020304" pitchFamily="18" charset="0"/>
              </a:rPr>
              <a:t>Information </a:t>
            </a:r>
            <a:r>
              <a:rPr lang="de-DE" sz="2800" dirty="0">
                <a:ea typeface="Times New Roman" panose="02020603050405020304" pitchFamily="18" charset="0"/>
              </a:rPr>
              <a:t>Technology (IT)</a:t>
            </a:r>
            <a:endParaRPr lang="de-DE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5216997" y="3789040"/>
            <a:ext cx="4038600" cy="166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858917" y="3784969"/>
            <a:ext cx="4396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ea typeface="Times New Roman" panose="02020603050405020304" pitchFamily="18" charset="0"/>
              </a:rPr>
              <a:t>Social</a:t>
            </a:r>
            <a:r>
              <a:rPr lang="de-DE" sz="3200" b="1" dirty="0">
                <a:ea typeface="Times New Roman" panose="02020603050405020304" pitchFamily="18" charset="0"/>
              </a:rPr>
              <a:t> Science:  </a:t>
            </a:r>
            <a:endParaRPr lang="de-DE" sz="3200" b="1" dirty="0" smtClean="0">
              <a:ea typeface="Times New Roman" panose="02020603050405020304" pitchFamily="18" charset="0"/>
            </a:endParaRPr>
          </a:p>
          <a:p>
            <a:r>
              <a:rPr lang="de-DE" sz="2800" dirty="0" err="1" smtClean="0">
                <a:ea typeface="Times New Roman" panose="02020603050405020304" pitchFamily="18" charset="0"/>
              </a:rPr>
              <a:t>Religious</a:t>
            </a:r>
            <a:r>
              <a:rPr lang="de-DE" sz="2800" dirty="0" smtClean="0">
                <a:ea typeface="Times New Roman" panose="02020603050405020304" pitchFamily="18" charset="0"/>
              </a:rPr>
              <a:t> Education, </a:t>
            </a:r>
            <a:r>
              <a:rPr lang="de-DE" sz="2800" dirty="0" err="1">
                <a:ea typeface="Times New Roman" panose="02020603050405020304" pitchFamily="18" charset="0"/>
              </a:rPr>
              <a:t>Geography</a:t>
            </a:r>
            <a:r>
              <a:rPr lang="de-DE" sz="2800" dirty="0">
                <a:ea typeface="Times New Roman" panose="02020603050405020304" pitchFamily="18" charset="0"/>
              </a:rPr>
              <a:t>, </a:t>
            </a:r>
            <a:r>
              <a:rPr lang="de-DE" sz="2800" dirty="0" err="1">
                <a:ea typeface="Times New Roman" panose="02020603050405020304" pitchFamily="18" charset="0"/>
              </a:rPr>
              <a:t>History</a:t>
            </a:r>
            <a:r>
              <a:rPr lang="de-DE" sz="2800" dirty="0">
                <a:ea typeface="Times New Roman" panose="02020603050405020304" pitchFamily="18" charset="0"/>
              </a:rPr>
              <a:t>, Business </a:t>
            </a:r>
            <a:r>
              <a:rPr lang="de-DE" sz="2800" dirty="0" err="1">
                <a:ea typeface="Times New Roman" panose="02020603050405020304" pitchFamily="18" charset="0"/>
              </a:rPr>
              <a:t>management</a:t>
            </a:r>
            <a:r>
              <a:rPr lang="de-DE" sz="2800" dirty="0">
                <a:ea typeface="Times New Roman" panose="02020603050405020304" pitchFamily="18" charset="0"/>
              </a:rPr>
              <a:t>, </a:t>
            </a:r>
            <a:endParaRPr lang="de-DE" sz="2800" dirty="0" smtClean="0">
              <a:ea typeface="Times New Roman" panose="02020603050405020304" pitchFamily="18" charset="0"/>
            </a:endParaRPr>
          </a:p>
          <a:p>
            <a:r>
              <a:rPr lang="de-DE" sz="2800" dirty="0" err="1" smtClean="0">
                <a:ea typeface="Times New Roman" panose="02020603050405020304" pitchFamily="18" charset="0"/>
              </a:rPr>
              <a:t>Social</a:t>
            </a:r>
            <a:r>
              <a:rPr lang="de-DE" sz="2800" dirty="0" smtClean="0">
                <a:ea typeface="Times New Roman" panose="02020603050405020304" pitchFamily="18" charset="0"/>
              </a:rPr>
              <a:t> </a:t>
            </a:r>
            <a:r>
              <a:rPr lang="de-DE" sz="2800" dirty="0">
                <a:ea typeface="Times New Roman" panose="02020603050405020304" pitchFamily="18" charset="0"/>
              </a:rPr>
              <a:t>Studies</a:t>
            </a:r>
            <a:endParaRPr lang="de-DE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" name="Grafik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56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904655" cy="634082"/>
          </a:xfrm>
        </p:spPr>
        <p:txBody>
          <a:bodyPr>
            <a:noAutofit/>
          </a:bodyPr>
          <a:lstStyle/>
          <a:p>
            <a:pPr lvl="0"/>
            <a:r>
              <a:rPr lang="de-DE" sz="4800" b="1" dirty="0" smtClean="0"/>
              <a:t/>
            </a:r>
            <a:br>
              <a:rPr lang="de-DE" sz="4800" b="1" dirty="0" smtClean="0"/>
            </a:br>
            <a:r>
              <a:rPr lang="de-DE" sz="4800" b="1" dirty="0" smtClean="0"/>
              <a:t>Optional </a:t>
            </a:r>
            <a:r>
              <a:rPr lang="de-DE" sz="4800" b="1" dirty="0" err="1"/>
              <a:t>Subjects</a:t>
            </a:r>
            <a:r>
              <a:rPr lang="de-DE" sz="4800" dirty="0"/>
              <a:t/>
            </a:r>
            <a:br>
              <a:rPr lang="de-DE" sz="4800" dirty="0"/>
            </a:b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06056" y="1636830"/>
            <a:ext cx="4038600" cy="2158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School Band, Chorus, Percussion-Group, 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Vocal</a:t>
            </a:r>
            <a:r>
              <a:rPr lang="de-DE" dirty="0" smtClean="0"/>
              <a:t>-Ensemble, Brass Band, Dancing Group, </a:t>
            </a:r>
            <a:r>
              <a:rPr lang="de-DE" dirty="0" err="1" smtClean="0"/>
              <a:t>Theatre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348234" y="4235100"/>
            <a:ext cx="4038600" cy="2158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498103" y="4964494"/>
            <a:ext cx="6815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Mediators, Tutors (</a:t>
            </a:r>
            <a:r>
              <a:rPr lang="de-DE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de-DE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helping</a:t>
            </a:r>
            <a:r>
              <a:rPr lang="de-DE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2800" dirty="0"/>
          </a:p>
        </p:txBody>
      </p:sp>
      <p:sp>
        <p:nvSpPr>
          <p:cNvPr id="7" name="Rechteck 6"/>
          <p:cNvSpPr/>
          <p:nvPr/>
        </p:nvSpPr>
        <p:spPr>
          <a:xfrm>
            <a:off x="4543057" y="5838228"/>
            <a:ext cx="385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 </a:t>
            </a:r>
            <a:r>
              <a:rPr lang="de-DE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de-DE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de-DE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800" dirty="0"/>
          </a:p>
        </p:txBody>
      </p:sp>
      <p:sp>
        <p:nvSpPr>
          <p:cNvPr id="8" name="Rechteck 7"/>
          <p:cNvSpPr/>
          <p:nvPr/>
        </p:nvSpPr>
        <p:spPr>
          <a:xfrm>
            <a:off x="1187624" y="2966580"/>
            <a:ext cx="2785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Company</a:t>
            </a:r>
            <a:endParaRPr lang="de-DE" sz="2800" dirty="0"/>
          </a:p>
        </p:txBody>
      </p:sp>
      <p:sp>
        <p:nvSpPr>
          <p:cNvPr id="9" name="Rechteck 8"/>
          <p:cNvSpPr/>
          <p:nvPr/>
        </p:nvSpPr>
        <p:spPr>
          <a:xfrm>
            <a:off x="574759" y="4057291"/>
            <a:ext cx="491294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Volleyball, Table-Tennis, </a:t>
            </a: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endParaRPr lang="de-D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59539" y="2156501"/>
            <a:ext cx="261456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de-DE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endParaRPr lang="de-D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30525" y="1396764"/>
            <a:ext cx="102778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endParaRPr lang="de-D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Grafik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08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Experiences</a:t>
            </a:r>
            <a:r>
              <a:rPr lang="de-DE" b="1" dirty="0" smtClean="0"/>
              <a:t>/</a:t>
            </a:r>
            <a:r>
              <a:rPr lang="de-DE" b="1" dirty="0" err="1" smtClean="0"/>
              <a:t>Realization</a:t>
            </a:r>
            <a:r>
              <a:rPr lang="de-DE" b="1" dirty="0" smtClean="0"/>
              <a:t>/</a:t>
            </a:r>
            <a:br>
              <a:rPr lang="de-DE" b="1" dirty="0" smtClean="0"/>
            </a:br>
            <a:r>
              <a:rPr lang="de-DE" b="1" dirty="0" smtClean="0"/>
              <a:t>Implementation/Practice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251520" y="1700808"/>
            <a:ext cx="878497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Talent </a:t>
            </a:r>
            <a:r>
              <a:rPr lang="de-DE" sz="2800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classes</a:t>
            </a:r>
            <a:r>
              <a:rPr lang="de-DE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de-DE" sz="28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classes</a:t>
            </a:r>
            <a:r>
              <a:rPr lang="de-DE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5-6 (</a:t>
            </a:r>
            <a:r>
              <a:rPr lang="de-DE" sz="28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two</a:t>
            </a:r>
            <a:r>
              <a:rPr lang="de-DE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extra </a:t>
            </a:r>
            <a:r>
              <a:rPr lang="de-DE" sz="28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lessons</a:t>
            </a:r>
            <a:r>
              <a:rPr lang="de-DE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de-DE" sz="28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de-DE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200" dirty="0" smtClean="0"/>
              <a:t>Natural Science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200" dirty="0" smtClean="0"/>
              <a:t> Art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200" dirty="0" smtClean="0"/>
              <a:t> </a:t>
            </a:r>
            <a:r>
              <a:rPr lang="de-DE" sz="2200" dirty="0" err="1" smtClean="0"/>
              <a:t>Dancing</a:t>
            </a:r>
            <a:endParaRPr lang="de-DE" sz="22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200" dirty="0" smtClean="0"/>
              <a:t> </a:t>
            </a:r>
            <a:r>
              <a:rPr lang="de-DE" sz="2200" dirty="0" err="1" smtClean="0"/>
              <a:t>Languages</a:t>
            </a:r>
            <a:r>
              <a:rPr lang="de-DE" sz="2200" dirty="0" smtClean="0"/>
              <a:t> (French, Czech)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200" dirty="0" smtClean="0"/>
              <a:t> Music (</a:t>
            </a:r>
            <a:r>
              <a:rPr lang="de-DE" sz="2200" dirty="0" err="1" smtClean="0"/>
              <a:t>Choir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Percussion)</a:t>
            </a:r>
            <a:endParaRPr lang="de-DE" sz="2200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52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7896" y="1843532"/>
            <a:ext cx="6260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de-DE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de-DE" sz="28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200" dirty="0" smtClean="0"/>
              <a:t>Student Company</a:t>
            </a:r>
          </a:p>
          <a:p>
            <a:pPr marL="285750" indent="-285750">
              <a:buFontTx/>
              <a:buChar char="-"/>
            </a:pPr>
            <a:r>
              <a:rPr lang="de-DE" sz="2200" dirty="0" err="1" smtClean="0"/>
              <a:t>Partnership</a:t>
            </a:r>
            <a:r>
              <a:rPr lang="de-DE" sz="2200" dirty="0" smtClean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important</a:t>
            </a:r>
            <a:r>
              <a:rPr lang="de-DE" sz="2200" dirty="0"/>
              <a:t> </a:t>
            </a:r>
            <a:r>
              <a:rPr lang="de-DE" sz="2200" dirty="0" err="1"/>
              <a:t>companies</a:t>
            </a:r>
            <a:r>
              <a:rPr lang="de-DE" sz="2200" dirty="0"/>
              <a:t> in </a:t>
            </a:r>
            <a:r>
              <a:rPr lang="de-DE" sz="2200" dirty="0" err="1"/>
              <a:t>our</a:t>
            </a:r>
            <a:r>
              <a:rPr lang="de-DE" sz="2200" dirty="0"/>
              <a:t> </a:t>
            </a:r>
            <a:r>
              <a:rPr lang="de-DE" sz="2200" dirty="0" err="1"/>
              <a:t>town</a:t>
            </a:r>
            <a:endParaRPr lang="de-DE" sz="2200" dirty="0"/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57896" y="3212976"/>
            <a:ext cx="85846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Placement</a:t>
            </a:r>
            <a:r>
              <a:rPr lang="de-DE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200" dirty="0" err="1"/>
              <a:t>It‘s</a:t>
            </a:r>
            <a:r>
              <a:rPr lang="de-DE" sz="2200" dirty="0"/>
              <a:t> an </a:t>
            </a:r>
            <a:r>
              <a:rPr lang="de-DE" sz="2200" dirty="0" err="1"/>
              <a:t>important</a:t>
            </a:r>
            <a:r>
              <a:rPr lang="de-DE" sz="2200" dirty="0"/>
              <a:t> </a:t>
            </a:r>
            <a:r>
              <a:rPr lang="de-DE" sz="2200" dirty="0" err="1"/>
              <a:t>part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our</a:t>
            </a:r>
            <a:r>
              <a:rPr lang="de-DE" sz="2200" dirty="0"/>
              <a:t> school-system</a:t>
            </a:r>
            <a:r>
              <a:rPr lang="de-DE" sz="2200" dirty="0" smtClean="0"/>
              <a:t>:</a:t>
            </a:r>
          </a:p>
          <a:p>
            <a:r>
              <a:rPr lang="de-DE" sz="2200" dirty="0" err="1"/>
              <a:t>E</a:t>
            </a:r>
            <a:r>
              <a:rPr lang="de-DE" sz="2200" dirty="0" err="1" smtClean="0"/>
              <a:t>ach</a:t>
            </a:r>
            <a:r>
              <a:rPr lang="de-DE" sz="2200" dirty="0" smtClean="0"/>
              <a:t> </a:t>
            </a:r>
            <a:r>
              <a:rPr lang="de-DE" sz="2200" dirty="0" err="1" smtClean="0"/>
              <a:t>student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doing</a:t>
            </a:r>
            <a:r>
              <a:rPr lang="de-DE" sz="2200" dirty="0"/>
              <a:t> </a:t>
            </a:r>
            <a:r>
              <a:rPr lang="de-DE" sz="2200" dirty="0" smtClean="0"/>
              <a:t>a </a:t>
            </a:r>
            <a:r>
              <a:rPr lang="de-DE" sz="2200" dirty="0" err="1"/>
              <a:t>practical</a:t>
            </a:r>
            <a:r>
              <a:rPr lang="de-DE" sz="2200" dirty="0"/>
              <a:t> </a:t>
            </a:r>
            <a:r>
              <a:rPr lang="de-DE" sz="2200" dirty="0" err="1"/>
              <a:t>training</a:t>
            </a:r>
            <a:r>
              <a:rPr lang="de-DE" sz="2200" dirty="0"/>
              <a:t> in a </a:t>
            </a:r>
            <a:r>
              <a:rPr lang="de-DE" sz="2200" dirty="0" err="1"/>
              <a:t>company</a:t>
            </a:r>
            <a:r>
              <a:rPr lang="de-DE" sz="2200" dirty="0"/>
              <a:t>, </a:t>
            </a:r>
            <a:r>
              <a:rPr lang="de-DE" sz="2200" dirty="0" err="1"/>
              <a:t>business</a:t>
            </a:r>
            <a:r>
              <a:rPr lang="de-DE" sz="2200" dirty="0"/>
              <a:t>, </a:t>
            </a:r>
            <a:r>
              <a:rPr lang="de-DE" sz="2200" dirty="0" err="1"/>
              <a:t>factory</a:t>
            </a:r>
            <a:r>
              <a:rPr lang="de-DE" sz="2200" dirty="0" smtClean="0"/>
              <a:t>…</a:t>
            </a:r>
            <a:endParaRPr lang="de-DE" sz="2200" dirty="0"/>
          </a:p>
        </p:txBody>
      </p:sp>
      <p:sp>
        <p:nvSpPr>
          <p:cNvPr id="6" name="Rechteck 5"/>
          <p:cNvSpPr/>
          <p:nvPr/>
        </p:nvSpPr>
        <p:spPr>
          <a:xfrm>
            <a:off x="148068" y="4655517"/>
            <a:ext cx="890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Girls‘ Day: </a:t>
            </a:r>
            <a:endParaRPr lang="de-DE" sz="2800" b="1" dirty="0" smtClean="0"/>
          </a:p>
          <a:p>
            <a:r>
              <a:rPr lang="de-DE" sz="2200" dirty="0" smtClean="0"/>
              <a:t>Girls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try</a:t>
            </a:r>
            <a:r>
              <a:rPr lang="de-DE" sz="2200" dirty="0"/>
              <a:t> </a:t>
            </a:r>
            <a:r>
              <a:rPr lang="de-DE" sz="2200" dirty="0" err="1"/>
              <a:t>typical</a:t>
            </a:r>
            <a:r>
              <a:rPr lang="de-DE" sz="2200" dirty="0"/>
              <a:t> male </a:t>
            </a:r>
            <a:r>
              <a:rPr lang="de-DE" sz="2200" dirty="0" err="1"/>
              <a:t>occupations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rather</a:t>
            </a:r>
            <a:r>
              <a:rPr lang="de-DE" sz="2200" dirty="0"/>
              <a:t> </a:t>
            </a:r>
            <a:r>
              <a:rPr lang="de-DE" sz="2200" dirty="0" err="1"/>
              <a:t>technical</a:t>
            </a:r>
            <a:r>
              <a:rPr lang="de-DE" sz="2200" dirty="0"/>
              <a:t> </a:t>
            </a:r>
            <a:r>
              <a:rPr lang="de-DE" sz="2200" dirty="0" err="1" smtClean="0"/>
              <a:t>professions</a:t>
            </a:r>
            <a:r>
              <a:rPr lang="de-DE" sz="2200" dirty="0" smtClean="0"/>
              <a:t> </a:t>
            </a:r>
          </a:p>
          <a:p>
            <a:r>
              <a:rPr lang="de-DE" sz="2200" dirty="0" smtClean="0">
                <a:sym typeface="Wingdings" panose="05000000000000000000" pitchFamily="2" charset="2"/>
              </a:rPr>
              <a:t></a:t>
            </a:r>
            <a:r>
              <a:rPr lang="de-DE" sz="2200" dirty="0" smtClean="0"/>
              <a:t> </a:t>
            </a:r>
            <a:r>
              <a:rPr lang="de-DE" sz="2200" dirty="0" err="1"/>
              <a:t>giving</a:t>
            </a:r>
            <a:r>
              <a:rPr lang="de-DE" sz="2200" dirty="0"/>
              <a:t> </a:t>
            </a:r>
            <a:r>
              <a:rPr lang="de-DE" sz="2200" dirty="0" err="1"/>
              <a:t>insight</a:t>
            </a:r>
            <a:r>
              <a:rPr lang="de-DE" sz="2200" dirty="0"/>
              <a:t> </a:t>
            </a:r>
            <a:r>
              <a:rPr lang="de-DE" sz="2200" dirty="0" err="1"/>
              <a:t>into</a:t>
            </a:r>
            <a:r>
              <a:rPr lang="de-DE" sz="2200" dirty="0"/>
              <a:t> </a:t>
            </a:r>
            <a:r>
              <a:rPr lang="de-DE" sz="2200" dirty="0" err="1"/>
              <a:t>scientific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technical</a:t>
            </a:r>
            <a:r>
              <a:rPr lang="de-DE" sz="2200" dirty="0"/>
              <a:t> </a:t>
            </a:r>
            <a:r>
              <a:rPr lang="de-DE" sz="2200" dirty="0" err="1" smtClean="0"/>
              <a:t>jobs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/>
              <a:t>increase</a:t>
            </a:r>
            <a:r>
              <a:rPr lang="de-DE" sz="2200" dirty="0"/>
              <a:t>/promote </a:t>
            </a:r>
            <a:r>
              <a:rPr lang="de-DE" sz="2200" dirty="0" err="1"/>
              <a:t>them</a:t>
            </a:r>
            <a:endParaRPr lang="de-DE" sz="22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123728" y="274638"/>
            <a:ext cx="5976664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smtClean="0"/>
              <a:t>Experiences/Realization/</a:t>
            </a:r>
            <a:br>
              <a:rPr lang="de-DE" b="1" smtClean="0"/>
            </a:br>
            <a:r>
              <a:rPr lang="de-DE" b="1" smtClean="0"/>
              <a:t>Implementation/Practice</a:t>
            </a:r>
            <a:endParaRPr lang="de-DE" b="1" dirty="0"/>
          </a:p>
        </p:txBody>
      </p:sp>
      <p:pic>
        <p:nvPicPr>
          <p:cNvPr id="8" name="Grafi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51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963538"/>
          </a:xfrm>
        </p:spPr>
        <p:txBody>
          <a:bodyPr/>
          <a:lstStyle/>
          <a:p>
            <a:r>
              <a:rPr lang="de-DE" b="1" dirty="0"/>
              <a:t>Dual Systems in Germany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31236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e-DE" sz="5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Dual System </a:t>
            </a:r>
            <a:r>
              <a:rPr lang="de-DE" sz="5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de-DE" sz="5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5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  <a:r>
              <a:rPr lang="de-DE" sz="5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de-DE" sz="5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studies</a:t>
            </a:r>
            <a:r>
              <a:rPr lang="de-DE" sz="5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de-DE" sz="5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de-DE" sz="5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…</a:t>
            </a:r>
          </a:p>
          <a:p>
            <a:endParaRPr lang="de-D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5800" dirty="0">
                <a:solidFill>
                  <a:schemeClr val="tx1"/>
                </a:solidFill>
              </a:rPr>
              <a:t>… a combination of higher </a:t>
            </a:r>
            <a:r>
              <a:rPr lang="en-US" sz="5800" dirty="0" smtClean="0">
                <a:solidFill>
                  <a:schemeClr val="tx1"/>
                </a:solidFill>
              </a:rPr>
              <a:t>education/university</a:t>
            </a:r>
          </a:p>
          <a:p>
            <a:r>
              <a:rPr lang="en-US" sz="5800" dirty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>
                <a:solidFill>
                  <a:schemeClr val="tx1"/>
                </a:solidFill>
              </a:rPr>
              <a:t>degrees with practical t</a:t>
            </a:r>
            <a:r>
              <a:rPr lang="en-US" sz="5800" dirty="0" smtClean="0">
                <a:solidFill>
                  <a:schemeClr val="tx1"/>
                </a:solidFill>
              </a:rPr>
              <a:t>raining </a:t>
            </a:r>
            <a:r>
              <a:rPr lang="en-US" sz="5800" dirty="0">
                <a:solidFill>
                  <a:schemeClr val="tx1"/>
                </a:solidFill>
              </a:rPr>
              <a:t>in companies</a:t>
            </a:r>
            <a:r>
              <a:rPr lang="en-US" sz="5800" dirty="0" smtClean="0">
                <a:solidFill>
                  <a:schemeClr val="tx1"/>
                </a:solidFill>
              </a:rPr>
              <a:t>.</a:t>
            </a:r>
          </a:p>
          <a:p>
            <a:endParaRPr lang="en-US" sz="2900" dirty="0">
              <a:solidFill>
                <a:schemeClr val="tx1"/>
              </a:solidFill>
            </a:endParaRPr>
          </a:p>
          <a:p>
            <a:pPr algn="l"/>
            <a:r>
              <a:rPr lang="en-US" sz="5800" dirty="0" smtClean="0">
                <a:solidFill>
                  <a:schemeClr val="tx1"/>
                </a:solidFill>
              </a:rPr>
              <a:t>   The </a:t>
            </a:r>
            <a:r>
              <a:rPr lang="en-US" sz="5800" dirty="0">
                <a:solidFill>
                  <a:schemeClr val="tx1"/>
                </a:solidFill>
              </a:rPr>
              <a:t>difference to the </a:t>
            </a:r>
            <a:r>
              <a:rPr lang="en-US" sz="5800" dirty="0" smtClean="0">
                <a:solidFill>
                  <a:schemeClr val="tx1"/>
                </a:solidFill>
              </a:rPr>
              <a:t>classical </a:t>
            </a:r>
            <a:r>
              <a:rPr lang="en-US" sz="5800" dirty="0">
                <a:solidFill>
                  <a:schemeClr val="tx1"/>
                </a:solidFill>
              </a:rPr>
              <a:t>way of </a:t>
            </a:r>
            <a:r>
              <a:rPr lang="en-US" sz="5800" dirty="0" smtClean="0">
                <a:solidFill>
                  <a:schemeClr val="tx1"/>
                </a:solidFill>
              </a:rPr>
              <a:t>education/  </a:t>
            </a:r>
          </a:p>
          <a:p>
            <a:pPr algn="l"/>
            <a:r>
              <a:rPr lang="en-US" sz="5800" dirty="0" smtClean="0">
                <a:solidFill>
                  <a:schemeClr val="tx1"/>
                </a:solidFill>
              </a:rPr>
              <a:t>   studies is a higher practical relevance.</a:t>
            </a:r>
            <a:endParaRPr lang="de-DE" sz="5800" dirty="0" smtClean="0">
              <a:solidFill>
                <a:schemeClr val="tx1"/>
              </a:solidFill>
            </a:endParaRPr>
          </a:p>
          <a:p>
            <a:endParaRPr lang="de-DE" sz="5800" dirty="0"/>
          </a:p>
        </p:txBody>
      </p:sp>
    </p:spTree>
    <p:extLst>
      <p:ext uri="{BB962C8B-B14F-4D97-AF65-F5344CB8AC3E}">
        <p14:creationId xmlns:p14="http://schemas.microsoft.com/office/powerpoint/2010/main" xmlns="" val="14238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123728" y="274638"/>
            <a:ext cx="5976664" cy="185821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 smtClean="0"/>
              <a:t>Ways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innovative 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field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education</a:t>
            </a:r>
            <a:r>
              <a:rPr lang="de-DE" b="1" dirty="0" smtClean="0"/>
              <a:t>: 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teaching</a:t>
            </a:r>
            <a:r>
              <a:rPr lang="de-DE" b="1" dirty="0" smtClean="0"/>
              <a:t> </a:t>
            </a:r>
            <a:r>
              <a:rPr lang="de-DE" b="1" dirty="0" err="1" smtClean="0"/>
              <a:t>methods</a:t>
            </a:r>
            <a:endParaRPr lang="de-DE" b="1" dirty="0" smtClean="0"/>
          </a:p>
          <a:p>
            <a:endParaRPr lang="de-DE" b="1" dirty="0"/>
          </a:p>
        </p:txBody>
      </p:sp>
      <p:pic>
        <p:nvPicPr>
          <p:cNvPr id="8" name="Grafi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971600" y="2348880"/>
            <a:ext cx="65527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" pitchFamily="34" charset="0"/>
                <a:cs typeface="Arial" pitchFamily="34" charset="0"/>
              </a:rPr>
              <a:t>Project-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9):</a:t>
            </a:r>
          </a:p>
          <a:p>
            <a:pPr>
              <a:buFontTx/>
              <a:buChar char="-"/>
            </a:pP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main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topic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all 9th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graders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e.g.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town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all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pupils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&gt;&gt;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choose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topic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e.g.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tourism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 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jobs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music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sports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culture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…. in        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-&gt;&gt;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prepare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a 20-minutes-presentation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-&gt;&gt; time: 2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months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-&gt;&gt;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advising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different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teachers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IT,           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German,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Business Management, Music etc.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-&gt;&gt;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result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multi-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theatre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play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tourist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guide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-&gt;&gt;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pupil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an expert! 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1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Autofit/>
          </a:bodyPr>
          <a:lstStyle/>
          <a:p>
            <a:pPr algn="l"/>
            <a:r>
              <a:rPr lang="de-DE" sz="2800" b="1" dirty="0" err="1" smtClean="0"/>
              <a:t>Methods</a:t>
            </a:r>
            <a:r>
              <a:rPr lang="de-DE" sz="2800" b="1" dirty="0" smtClean="0"/>
              <a:t>- Curriculum:</a:t>
            </a:r>
            <a:br>
              <a:rPr lang="de-DE" sz="2800" b="1" dirty="0" smtClean="0"/>
            </a:br>
            <a:r>
              <a:rPr lang="de-DE" sz="2800" b="1" dirty="0" smtClean="0"/>
              <a:t>- </a:t>
            </a:r>
            <a:r>
              <a:rPr lang="de-DE" sz="2800" dirty="0" err="1" smtClean="0"/>
              <a:t>as</a:t>
            </a:r>
            <a:r>
              <a:rPr lang="de-DE" sz="2800" dirty="0" smtClean="0"/>
              <a:t> a </a:t>
            </a:r>
            <a:r>
              <a:rPr lang="de-DE" sz="2800" dirty="0" err="1" smtClean="0"/>
              <a:t>preparation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project-presentation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starts</a:t>
            </a:r>
            <a:r>
              <a:rPr lang="de-DE" sz="2800" dirty="0" smtClean="0"/>
              <a:t> in </a:t>
            </a:r>
            <a:r>
              <a:rPr lang="de-DE" sz="2800" dirty="0" err="1" smtClean="0"/>
              <a:t>class</a:t>
            </a:r>
            <a:r>
              <a:rPr lang="de-DE" sz="2800" dirty="0" smtClean="0"/>
              <a:t> 5</a:t>
            </a:r>
            <a:br>
              <a:rPr lang="de-DE" sz="2800" dirty="0" smtClean="0"/>
            </a:br>
            <a:r>
              <a:rPr lang="de-DE" sz="2800" dirty="0" smtClean="0"/>
              <a:t>- 4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methods</a:t>
            </a:r>
            <a:r>
              <a:rPr lang="de-DE" sz="2800" dirty="0" smtClean="0"/>
              <a:t> </a:t>
            </a:r>
            <a:r>
              <a:rPr lang="de-DE" sz="2800" dirty="0" err="1" smtClean="0"/>
              <a:t>every</a:t>
            </a:r>
            <a:r>
              <a:rPr lang="de-DE" sz="2800" dirty="0" smtClean="0"/>
              <a:t> </a:t>
            </a:r>
            <a:r>
              <a:rPr lang="de-DE" sz="2800" dirty="0" err="1" smtClean="0"/>
              <a:t>year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training</a:t>
            </a:r>
            <a:r>
              <a:rPr lang="de-DE" sz="2800" dirty="0" smtClean="0"/>
              <a:t> in all </a:t>
            </a:r>
            <a:r>
              <a:rPr lang="de-DE" sz="2800" dirty="0" err="1" smtClean="0"/>
              <a:t>subjects</a:t>
            </a:r>
            <a:endParaRPr lang="de-DE" sz="2800" b="1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Autofit/>
          </a:bodyPr>
          <a:lstStyle/>
          <a:p>
            <a:pPr algn="l"/>
            <a:endParaRPr lang="de-DE" sz="2800" b="1" dirty="0"/>
          </a:p>
        </p:txBody>
      </p:sp>
      <p:pic>
        <p:nvPicPr>
          <p:cNvPr id="6" name="Grafi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4837" y="1581149"/>
          <a:ext cx="8477643" cy="5139571"/>
        </p:xfrm>
        <a:graphic>
          <a:graphicData uri="http://schemas.openxmlformats.org/presentationml/2006/ole">
            <p:oleObj spid="_x0000_s1026" name="Document" r:id="rId4" imgW="9224619" imgH="5592638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Autofit/>
          </a:bodyPr>
          <a:lstStyle/>
          <a:p>
            <a:endParaRPr lang="de-DE" sz="6000" b="1" dirty="0"/>
          </a:p>
        </p:txBody>
      </p:sp>
      <p:pic>
        <p:nvPicPr>
          <p:cNvPr id="6" name="Grafi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2388" y="300038"/>
          <a:ext cx="9039225" cy="6259512"/>
        </p:xfrm>
        <a:graphic>
          <a:graphicData uri="http://schemas.openxmlformats.org/presentationml/2006/ole">
            <p:oleObj spid="_x0000_s33794" name="Document" r:id="rId4" imgW="9039219" imgH="6259594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4464496" cy="5890381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H="1" flipV="1">
            <a:off x="5364088" y="4221088"/>
            <a:ext cx="2304256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4471163" y="6181636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500" dirty="0"/>
              <a:t>http://commons.wikimedia.org/wiki/File%3ADeutschland_politisch_2010.png</a:t>
            </a:r>
          </a:p>
        </p:txBody>
      </p:sp>
      <p:sp>
        <p:nvSpPr>
          <p:cNvPr id="7" name="Rechteck 6"/>
          <p:cNvSpPr/>
          <p:nvPr/>
        </p:nvSpPr>
        <p:spPr>
          <a:xfrm>
            <a:off x="4471163" y="6266274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500" dirty="0"/>
              <a:t>http://upload.wikimedia.org/wikipedia/commons/4/4a/Deutschland_politisch_2010.png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2132856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Inhabitants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de-D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early</a:t>
            </a:r>
            <a:r>
              <a:rPr lang="de-D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smtClean="0"/>
              <a:t>5.938</a:t>
            </a:r>
            <a:endParaRPr lang="de-D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5760" y="3042863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Area: </a:t>
            </a:r>
          </a:p>
          <a:p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about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dirty="0" smtClean="0"/>
              <a:t>9,94 km²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471163" y="6338374"/>
            <a:ext cx="67678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" dirty="0">
                <a:solidFill>
                  <a:srgbClr val="000000"/>
                </a:solidFill>
              </a:rPr>
              <a:t>C. Busch, Hamburg</a:t>
            </a:r>
            <a:endParaRPr lang="de-DE" sz="500" dirty="0"/>
          </a:p>
        </p:txBody>
      </p:sp>
      <p:pic>
        <p:nvPicPr>
          <p:cNvPr id="10" name="Grafik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89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/>
              <a:t>Media- Curriculum:</a:t>
            </a:r>
            <a:br>
              <a:rPr lang="de-DE" sz="2800" b="1" dirty="0" smtClean="0"/>
            </a:br>
            <a:r>
              <a:rPr lang="de-DE" sz="2800" b="1" dirty="0" smtClean="0"/>
              <a:t>- </a:t>
            </a:r>
            <a:r>
              <a:rPr lang="de-DE" sz="2800" dirty="0" err="1" smtClean="0"/>
              <a:t>as</a:t>
            </a:r>
            <a:r>
              <a:rPr lang="de-DE" sz="2800" dirty="0" smtClean="0"/>
              <a:t> a </a:t>
            </a:r>
            <a:r>
              <a:rPr lang="de-DE" sz="2800" dirty="0" err="1" smtClean="0"/>
              <a:t>preparation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project-presentation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class</a:t>
            </a:r>
            <a:r>
              <a:rPr lang="de-DE" sz="2800" dirty="0" smtClean="0"/>
              <a:t> 5-9</a:t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technical</a:t>
            </a:r>
            <a:r>
              <a:rPr lang="de-DE" sz="2800" dirty="0" smtClean="0"/>
              <a:t> </a:t>
            </a:r>
            <a:r>
              <a:rPr lang="de-DE" sz="2800" dirty="0" err="1" smtClean="0"/>
              <a:t>know-how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making</a:t>
            </a:r>
            <a:r>
              <a:rPr lang="de-DE" sz="2800" dirty="0" smtClean="0"/>
              <a:t> </a:t>
            </a:r>
            <a:r>
              <a:rPr lang="de-DE" sz="2800" dirty="0" err="1" smtClean="0"/>
              <a:t>presentations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different </a:t>
            </a:r>
            <a:r>
              <a:rPr lang="de-DE" sz="2800" dirty="0" err="1" smtClean="0"/>
              <a:t>media</a:t>
            </a:r>
            <a:r>
              <a:rPr lang="de-DE" sz="2800" dirty="0" smtClean="0"/>
              <a:t>:</a:t>
            </a:r>
            <a:br>
              <a:rPr lang="de-DE" sz="2800" dirty="0" smtClean="0"/>
            </a:br>
            <a:r>
              <a:rPr lang="de-DE" sz="2800" dirty="0" smtClean="0"/>
              <a:t>   </a:t>
            </a:r>
            <a:r>
              <a:rPr lang="de-DE" sz="2800" dirty="0" err="1" smtClean="0"/>
              <a:t>poster</a:t>
            </a:r>
            <a:r>
              <a:rPr lang="de-DE" sz="2800" dirty="0" smtClean="0"/>
              <a:t>, </a:t>
            </a:r>
            <a:r>
              <a:rPr lang="de-DE" sz="2800" dirty="0" err="1" smtClean="0"/>
              <a:t>info-flyer</a:t>
            </a:r>
            <a:r>
              <a:rPr lang="de-DE" sz="2800" dirty="0" smtClean="0"/>
              <a:t>, </a:t>
            </a:r>
            <a:r>
              <a:rPr lang="de-DE" sz="2800" dirty="0" err="1" smtClean="0"/>
              <a:t>computer</a:t>
            </a:r>
            <a:r>
              <a:rPr lang="de-DE" sz="2800" dirty="0" smtClean="0"/>
              <a:t>, </a:t>
            </a:r>
            <a:r>
              <a:rPr lang="de-DE" sz="2800" dirty="0" err="1" smtClean="0"/>
              <a:t>camera</a:t>
            </a:r>
            <a:r>
              <a:rPr lang="de-DE" sz="2800" dirty="0" smtClean="0"/>
              <a:t> etc.</a:t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introduction</a:t>
            </a:r>
            <a:r>
              <a:rPr lang="de-DE" sz="2800" dirty="0" smtClean="0"/>
              <a:t> (IT), </a:t>
            </a:r>
            <a:r>
              <a:rPr lang="de-DE" sz="2800" dirty="0" err="1" smtClean="0"/>
              <a:t>training</a:t>
            </a:r>
            <a:r>
              <a:rPr lang="de-DE" sz="2800" dirty="0" smtClean="0"/>
              <a:t> (all </a:t>
            </a:r>
            <a:r>
              <a:rPr lang="de-DE" sz="2800" dirty="0" err="1" smtClean="0"/>
              <a:t>subjects</a:t>
            </a:r>
            <a:r>
              <a:rPr lang="de-DE" sz="2800" dirty="0" smtClean="0"/>
              <a:t>)</a:t>
            </a:r>
            <a:endParaRPr lang="de-DE" sz="2800" b="1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>
            <a:noAutofit/>
          </a:bodyPr>
          <a:lstStyle/>
          <a:p>
            <a:r>
              <a:rPr lang="de-DE" sz="2800" b="1" dirty="0" err="1" smtClean="0"/>
              <a:t>Bavarian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speciality</a:t>
            </a:r>
            <a:r>
              <a:rPr lang="de-DE" sz="2800" b="1" dirty="0" smtClean="0"/>
              <a:t>:</a:t>
            </a:r>
            <a:br>
              <a:rPr lang="de-DE" sz="2800" b="1" dirty="0" smtClean="0"/>
            </a:br>
            <a:r>
              <a:rPr lang="de-DE" sz="2800" b="1" dirty="0" smtClean="0"/>
              <a:t> </a:t>
            </a:r>
            <a:r>
              <a:rPr lang="de-DE" sz="3600" b="1" dirty="0" err="1" smtClean="0"/>
              <a:t>Religious</a:t>
            </a:r>
            <a:r>
              <a:rPr lang="de-DE" sz="3600" b="1" dirty="0" smtClean="0"/>
              <a:t> Education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>
                <a:sym typeface="Wingdings" pitchFamily="2" charset="2"/>
              </a:rPr>
              <a:t> </a:t>
            </a:r>
            <a:r>
              <a:rPr lang="de-DE" sz="2800" b="1" dirty="0" err="1" smtClean="0">
                <a:sym typeface="Wingdings" pitchFamily="2" charset="2"/>
              </a:rPr>
              <a:t>co-teaching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science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and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philosophy</a:t>
            </a:r>
            <a:r>
              <a:rPr lang="de-DE" sz="2800" b="1" dirty="0" smtClean="0">
                <a:sym typeface="Wingdings" pitchFamily="2" charset="2"/>
              </a:rPr>
              <a:t/>
            </a:r>
            <a:br>
              <a:rPr lang="de-DE" sz="2800" b="1" dirty="0" smtClean="0">
                <a:sym typeface="Wingdings" pitchFamily="2" charset="2"/>
              </a:rPr>
            </a:br>
            <a:r>
              <a:rPr lang="de-DE" sz="2800" b="1" dirty="0" err="1" smtClean="0">
                <a:sym typeface="Wingdings" pitchFamily="2" charset="2"/>
              </a:rPr>
              <a:t>example</a:t>
            </a:r>
            <a:r>
              <a:rPr lang="de-DE" sz="2800" b="1" dirty="0" smtClean="0">
                <a:sym typeface="Wingdings" pitchFamily="2" charset="2"/>
              </a:rPr>
              <a:t>: </a:t>
            </a:r>
            <a:r>
              <a:rPr lang="de-DE" sz="2800" b="1" dirty="0" err="1" smtClean="0">
                <a:sym typeface="Wingdings" pitchFamily="2" charset="2"/>
              </a:rPr>
              <a:t>the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Creation</a:t>
            </a:r>
            <a:r>
              <a:rPr lang="de-DE" sz="2800" b="1" dirty="0" smtClean="0">
                <a:sym typeface="Wingdings" pitchFamily="2" charset="2"/>
              </a:rPr>
              <a:t> (</a:t>
            </a:r>
            <a:r>
              <a:rPr lang="de-DE" sz="2800" b="1" dirty="0" err="1" smtClean="0">
                <a:sym typeface="Wingdings" pitchFamily="2" charset="2"/>
              </a:rPr>
              <a:t>class</a:t>
            </a:r>
            <a:r>
              <a:rPr lang="de-DE" sz="2800" b="1" dirty="0" smtClean="0">
                <a:sym typeface="Wingdings" pitchFamily="2" charset="2"/>
              </a:rPr>
              <a:t> 8):</a:t>
            </a:r>
            <a:br>
              <a:rPr lang="de-DE" sz="2800" b="1" dirty="0" smtClean="0">
                <a:sym typeface="Wingdings" pitchFamily="2" charset="2"/>
              </a:rPr>
            </a:br>
            <a:r>
              <a:rPr lang="de-DE" sz="2800" b="1" dirty="0" smtClean="0">
                <a:sym typeface="Wingdings" pitchFamily="2" charset="2"/>
              </a:rPr>
              <a:t>Who </a:t>
            </a:r>
            <a:r>
              <a:rPr lang="de-DE" sz="2800" b="1" dirty="0" err="1" smtClean="0">
                <a:sym typeface="Wingdings" pitchFamily="2" charset="2"/>
              </a:rPr>
              <a:t>is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right</a:t>
            </a:r>
            <a:r>
              <a:rPr lang="de-DE" sz="2800" b="1" dirty="0" smtClean="0">
                <a:sym typeface="Wingdings" pitchFamily="2" charset="2"/>
              </a:rPr>
              <a:t>? – The </a:t>
            </a:r>
            <a:r>
              <a:rPr lang="de-DE" sz="2800" b="1" dirty="0" err="1" smtClean="0">
                <a:sym typeface="Wingdings" pitchFamily="2" charset="2"/>
              </a:rPr>
              <a:t>Bible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or</a:t>
            </a:r>
            <a:r>
              <a:rPr lang="de-DE" sz="2800" b="1" dirty="0" smtClean="0">
                <a:sym typeface="Wingdings" pitchFamily="2" charset="2"/>
              </a:rPr>
              <a:t> Natural Science?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>
            <a:noAutofit/>
          </a:bodyPr>
          <a:lstStyle/>
          <a:p>
            <a:r>
              <a:rPr lang="de-DE" sz="2800" b="1" dirty="0" err="1" smtClean="0"/>
              <a:t>Bavarian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speciality</a:t>
            </a:r>
            <a:r>
              <a:rPr lang="de-DE" sz="2800" b="1" dirty="0" smtClean="0"/>
              <a:t>:</a:t>
            </a:r>
            <a:br>
              <a:rPr lang="de-DE" sz="2800" b="1" dirty="0" smtClean="0"/>
            </a:br>
            <a:r>
              <a:rPr lang="de-DE" sz="2800" b="1" dirty="0" smtClean="0"/>
              <a:t> </a:t>
            </a:r>
            <a:r>
              <a:rPr lang="de-DE" sz="3600" b="1" dirty="0" err="1" smtClean="0"/>
              <a:t>Religious</a:t>
            </a:r>
            <a:r>
              <a:rPr lang="de-DE" sz="3600" b="1" dirty="0" smtClean="0"/>
              <a:t> Education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>
                <a:sym typeface="Wingdings" pitchFamily="2" charset="2"/>
              </a:rPr>
              <a:t> </a:t>
            </a:r>
            <a:r>
              <a:rPr lang="de-DE" sz="2800" b="1" dirty="0" err="1" smtClean="0">
                <a:sym typeface="Wingdings" pitchFamily="2" charset="2"/>
              </a:rPr>
              <a:t>co-teaching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science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and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philosophy</a:t>
            </a:r>
            <a:r>
              <a:rPr lang="de-DE" sz="2800" b="1" dirty="0" smtClean="0">
                <a:sym typeface="Wingdings" pitchFamily="2" charset="2"/>
              </a:rPr>
              <a:t/>
            </a:r>
            <a:br>
              <a:rPr lang="de-DE" sz="2800" b="1" dirty="0" smtClean="0">
                <a:sym typeface="Wingdings" pitchFamily="2" charset="2"/>
              </a:rPr>
            </a:br>
            <a:r>
              <a:rPr lang="de-DE" sz="2800" b="1" dirty="0" err="1" smtClean="0">
                <a:sym typeface="Wingdings" pitchFamily="2" charset="2"/>
              </a:rPr>
              <a:t>example</a:t>
            </a:r>
            <a:r>
              <a:rPr lang="de-DE" sz="2800" b="1" dirty="0" smtClean="0">
                <a:sym typeface="Wingdings" pitchFamily="2" charset="2"/>
              </a:rPr>
              <a:t>: </a:t>
            </a:r>
            <a:r>
              <a:rPr lang="de-DE" sz="2800" b="1" dirty="0" err="1" smtClean="0">
                <a:sym typeface="Wingdings" pitchFamily="2" charset="2"/>
              </a:rPr>
              <a:t>the</a:t>
            </a:r>
            <a:r>
              <a:rPr lang="de-DE" sz="2800" b="1" dirty="0" smtClean="0">
                <a:sym typeface="Wingdings" pitchFamily="2" charset="2"/>
              </a:rPr>
              <a:t> time </a:t>
            </a:r>
            <a:r>
              <a:rPr lang="de-DE" sz="2800" b="1" dirty="0" err="1" smtClean="0">
                <a:sym typeface="Wingdings" pitchFamily="2" charset="2"/>
              </a:rPr>
              <a:t>of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your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life</a:t>
            </a:r>
            <a:r>
              <a:rPr lang="de-DE" sz="2800" b="1" dirty="0" smtClean="0">
                <a:sym typeface="Wingdings" pitchFamily="2" charset="2"/>
              </a:rPr>
              <a:t> (</a:t>
            </a:r>
            <a:r>
              <a:rPr lang="de-DE" sz="2800" b="1" dirty="0" err="1" smtClean="0">
                <a:sym typeface="Wingdings" pitchFamily="2" charset="2"/>
              </a:rPr>
              <a:t>class</a:t>
            </a:r>
            <a:r>
              <a:rPr lang="de-DE" sz="2800" b="1" dirty="0" smtClean="0">
                <a:sym typeface="Wingdings" pitchFamily="2" charset="2"/>
              </a:rPr>
              <a:t> 6):</a:t>
            </a:r>
            <a:br>
              <a:rPr lang="de-DE" sz="2800" b="1" dirty="0" smtClean="0">
                <a:sym typeface="Wingdings" pitchFamily="2" charset="2"/>
              </a:rPr>
            </a:br>
            <a:r>
              <a:rPr lang="de-DE" sz="2800" b="1" dirty="0" err="1" smtClean="0">
                <a:sym typeface="Wingdings" pitchFamily="2" charset="2"/>
              </a:rPr>
              <a:t>What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is</a:t>
            </a:r>
            <a:r>
              <a:rPr lang="de-DE" sz="2800" b="1" dirty="0" smtClean="0">
                <a:sym typeface="Wingdings" pitchFamily="2" charset="2"/>
              </a:rPr>
              <a:t> time?</a:t>
            </a:r>
            <a:br>
              <a:rPr lang="de-DE" sz="2800" b="1" dirty="0" smtClean="0">
                <a:sym typeface="Wingdings" pitchFamily="2" charset="2"/>
              </a:rPr>
            </a:br>
            <a:r>
              <a:rPr lang="de-DE" sz="2800" b="1" dirty="0" err="1" smtClean="0">
                <a:sym typeface="Wingdings" pitchFamily="2" charset="2"/>
              </a:rPr>
              <a:t>How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to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spend</a:t>
            </a:r>
            <a:r>
              <a:rPr lang="de-DE" sz="2800" b="1" dirty="0" smtClean="0">
                <a:sym typeface="Wingdings" pitchFamily="2" charset="2"/>
              </a:rPr>
              <a:t> </a:t>
            </a:r>
            <a:r>
              <a:rPr lang="de-DE" sz="2800" b="1" dirty="0" err="1" smtClean="0">
                <a:sym typeface="Wingdings" pitchFamily="2" charset="2"/>
              </a:rPr>
              <a:t>your</a:t>
            </a:r>
            <a:r>
              <a:rPr lang="de-DE" sz="2800" b="1" dirty="0" smtClean="0">
                <a:sym typeface="Wingdings" pitchFamily="2" charset="2"/>
              </a:rPr>
              <a:t> time in a sensible </a:t>
            </a:r>
            <a:r>
              <a:rPr lang="de-DE" sz="2800" b="1" dirty="0" err="1" smtClean="0">
                <a:sym typeface="Wingdings" pitchFamily="2" charset="2"/>
              </a:rPr>
              <a:t>way</a:t>
            </a:r>
            <a:r>
              <a:rPr lang="de-DE" sz="2800" b="1" dirty="0" smtClean="0">
                <a:sym typeface="Wingdings" pitchFamily="2" charset="2"/>
              </a:rPr>
              <a:t>.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/>
              <a:t>Positive </a:t>
            </a:r>
            <a:r>
              <a:rPr lang="de-DE" sz="2800" b="1" dirty="0" err="1" smtClean="0"/>
              <a:t>effects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co-teaching</a:t>
            </a:r>
            <a:r>
              <a:rPr lang="de-DE" sz="2800" b="1" dirty="0" smtClean="0"/>
              <a:t>:</a:t>
            </a:r>
            <a:br>
              <a:rPr lang="de-DE" sz="2800" b="1" dirty="0" smtClean="0"/>
            </a:br>
            <a:r>
              <a:rPr lang="de-DE" sz="2800" dirty="0" smtClean="0"/>
              <a:t>- modern </a:t>
            </a:r>
            <a:r>
              <a:rPr lang="de-DE" sz="2800" dirty="0" err="1" smtClean="0"/>
              <a:t>curriculum</a:t>
            </a:r>
            <a:r>
              <a:rPr lang="de-DE" sz="2800" dirty="0" smtClean="0"/>
              <a:t> (</a:t>
            </a:r>
            <a:r>
              <a:rPr lang="de-DE" sz="2800" dirty="0" err="1" smtClean="0"/>
              <a:t>outcomes</a:t>
            </a:r>
            <a:r>
              <a:rPr lang="de-DE" sz="2800" dirty="0" smtClean="0"/>
              <a:t> </a:t>
            </a:r>
            <a:r>
              <a:rPr lang="de-DE" sz="2800" dirty="0" err="1" smtClean="0"/>
              <a:t>based</a:t>
            </a:r>
            <a:r>
              <a:rPr lang="de-DE" sz="2800" dirty="0" smtClean="0"/>
              <a:t>)</a:t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core</a:t>
            </a:r>
            <a:r>
              <a:rPr lang="de-DE" sz="2800" dirty="0" smtClean="0"/>
              <a:t> </a:t>
            </a:r>
            <a:r>
              <a:rPr lang="de-DE" sz="2800" dirty="0" err="1" smtClean="0"/>
              <a:t>competences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life-long-learning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individual </a:t>
            </a:r>
            <a:r>
              <a:rPr lang="de-DE" sz="2800" dirty="0" err="1" smtClean="0"/>
              <a:t>approach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interdisciplinarity</a:t>
            </a:r>
            <a:r>
              <a:rPr lang="de-DE" sz="2800" dirty="0" smtClean="0"/>
              <a:t> </a:t>
            </a:r>
            <a:r>
              <a:rPr lang="de-DE" sz="2800" dirty="0" err="1" smtClean="0"/>
              <a:t>allows</a:t>
            </a:r>
            <a:r>
              <a:rPr lang="de-DE" sz="2800" dirty="0" smtClean="0"/>
              <a:t> </a:t>
            </a:r>
            <a:r>
              <a:rPr lang="de-DE" sz="2800" dirty="0" err="1" smtClean="0"/>
              <a:t>flexibility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knowledge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no</a:t>
            </a:r>
            <a:r>
              <a:rPr lang="de-DE" sz="2800" dirty="0" smtClean="0"/>
              <a:t> 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isolated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learning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doing</a:t>
            </a:r>
            <a:r>
              <a:rPr lang="de-DE" sz="2800" dirty="0" smtClean="0"/>
              <a:t> (</a:t>
            </a:r>
            <a:r>
              <a:rPr lang="de-DE" sz="2800" dirty="0" err="1" smtClean="0"/>
              <a:t>showing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practical</a:t>
            </a:r>
            <a:r>
              <a:rPr lang="de-DE" sz="2800" dirty="0" smtClean="0"/>
              <a:t>  </a:t>
            </a:r>
            <a:r>
              <a:rPr lang="de-DE" sz="2800" dirty="0" err="1" smtClean="0"/>
              <a:t>application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knowledge</a:t>
            </a:r>
            <a:r>
              <a:rPr lang="de-DE" sz="2800" dirty="0" smtClean="0"/>
              <a:t>)</a:t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stimulating</a:t>
            </a:r>
            <a:r>
              <a:rPr lang="de-DE" sz="2800" dirty="0" smtClean="0"/>
              <a:t> </a:t>
            </a:r>
            <a:r>
              <a:rPr lang="de-DE" sz="2800" dirty="0" err="1" smtClean="0"/>
              <a:t>creativity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fun</a:t>
            </a:r>
            <a:r>
              <a:rPr lang="de-DE" sz="2800" dirty="0" smtClean="0"/>
              <a:t> </a:t>
            </a:r>
            <a:r>
              <a:rPr lang="de-DE" sz="2800" dirty="0" err="1" smtClean="0"/>
              <a:t>learning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>
            <a:noAutofit/>
          </a:bodyPr>
          <a:lstStyle/>
          <a:p>
            <a:pPr algn="l"/>
            <a:r>
              <a:rPr lang="de-DE" sz="2800" b="1" dirty="0" err="1" smtClean="0"/>
              <a:t>Obstacles</a:t>
            </a:r>
            <a:r>
              <a:rPr lang="de-DE" sz="2800" b="1" dirty="0" smtClean="0"/>
              <a:t>:</a:t>
            </a:r>
            <a:br>
              <a:rPr lang="de-DE" sz="2800" b="1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teachers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not </a:t>
            </a:r>
            <a:r>
              <a:rPr lang="de-DE" sz="2800" dirty="0" err="1" smtClean="0"/>
              <a:t>trained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teach</a:t>
            </a:r>
            <a:r>
              <a:rPr lang="de-DE" sz="2800" dirty="0" smtClean="0"/>
              <a:t>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competences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teachers</a:t>
            </a:r>
            <a:r>
              <a:rPr lang="de-DE" sz="2800" dirty="0" smtClean="0"/>
              <a:t> </a:t>
            </a:r>
            <a:r>
              <a:rPr lang="de-DE" sz="2800" dirty="0" err="1" smtClean="0"/>
              <a:t>don`t</a:t>
            </a:r>
            <a:r>
              <a:rPr lang="de-DE" sz="2800" dirty="0" smtClean="0"/>
              <a:t> </a:t>
            </a:r>
            <a:r>
              <a:rPr lang="de-DE" sz="2800" dirty="0" err="1" smtClean="0"/>
              <a:t>want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co-operate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</a:t>
            </a:r>
            <a:r>
              <a:rPr lang="de-DE" sz="2800" dirty="0" err="1" smtClean="0"/>
              <a:t>disciplines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err="1" smtClean="0"/>
              <a:t>teachers</a:t>
            </a:r>
            <a:r>
              <a:rPr lang="de-DE" sz="2800" dirty="0" smtClean="0"/>
              <a:t>` </a:t>
            </a:r>
            <a:r>
              <a:rPr lang="de-DE" sz="2800" dirty="0" err="1" smtClean="0"/>
              <a:t>resistance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smtClean="0"/>
              <a:t>changes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Autofit/>
          </a:bodyPr>
          <a:lstStyle/>
          <a:p>
            <a:r>
              <a:rPr lang="en-US" sz="6000" b="1" dirty="0"/>
              <a:t>Thank you very much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for </a:t>
            </a:r>
            <a:r>
              <a:rPr lang="en-US" sz="6000" b="1" dirty="0"/>
              <a:t>your </a:t>
            </a:r>
            <a:r>
              <a:rPr lang="en-US" sz="6000" b="1" dirty="0" smtClean="0"/>
              <a:t>attention!</a:t>
            </a:r>
            <a:endParaRPr lang="de-DE" sz="6000" b="1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6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/>
              <a:t>Most </a:t>
            </a:r>
            <a:r>
              <a:rPr lang="de-DE" sz="3600" b="1" dirty="0" err="1" smtClean="0"/>
              <a:t>important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economic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branches</a:t>
            </a:r>
            <a:r>
              <a:rPr lang="de-DE" sz="3600" b="1" dirty="0" smtClean="0"/>
              <a:t> in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region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48472"/>
          </a:xfrm>
        </p:spPr>
        <p:txBody>
          <a:bodyPr/>
          <a:lstStyle/>
          <a:p>
            <a:r>
              <a:rPr lang="de-DE" sz="2800" dirty="0" err="1" smtClean="0"/>
              <a:t>Production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china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crystal</a:t>
            </a:r>
            <a:r>
              <a:rPr lang="de-DE" sz="2800" dirty="0" smtClean="0"/>
              <a:t> </a:t>
            </a:r>
            <a:r>
              <a:rPr lang="de-DE" sz="2800" dirty="0" err="1" smtClean="0"/>
              <a:t>glass</a:t>
            </a:r>
            <a:endParaRPr lang="de-DE" sz="2800" dirty="0" smtClean="0"/>
          </a:p>
          <a:p>
            <a:r>
              <a:rPr lang="de-DE" sz="2800" dirty="0" smtClean="0"/>
              <a:t>Electronic </a:t>
            </a:r>
            <a:r>
              <a:rPr lang="de-DE" sz="2800" dirty="0" err="1" smtClean="0"/>
              <a:t>industry</a:t>
            </a:r>
            <a:endParaRPr lang="de-DE" sz="2800" dirty="0" smtClean="0"/>
          </a:p>
          <a:p>
            <a:r>
              <a:rPr lang="de-DE" sz="2800" dirty="0" err="1" smtClean="0"/>
              <a:t>Machine</a:t>
            </a:r>
            <a:r>
              <a:rPr lang="de-DE" sz="2800" dirty="0" smtClean="0"/>
              <a:t> </a:t>
            </a:r>
            <a:r>
              <a:rPr lang="de-DE" sz="2800" dirty="0" err="1" smtClean="0"/>
              <a:t>factories</a:t>
            </a:r>
            <a:endParaRPr lang="de-DE" sz="2800" dirty="0" smtClean="0"/>
          </a:p>
          <a:p>
            <a:r>
              <a:rPr lang="de-DE" sz="2800" dirty="0" err="1" smtClean="0"/>
              <a:t>Breweries</a:t>
            </a:r>
            <a:endParaRPr lang="de-DE" sz="2800" dirty="0" smtClean="0"/>
          </a:p>
          <a:p>
            <a:r>
              <a:rPr lang="de-DE" sz="2800" dirty="0" err="1" smtClean="0"/>
              <a:t>Farming</a:t>
            </a:r>
            <a:endParaRPr lang="de-DE" sz="2800" dirty="0" smtClean="0"/>
          </a:p>
          <a:p>
            <a:r>
              <a:rPr lang="de-DE" sz="2800" dirty="0" smtClean="0"/>
              <a:t>Small </a:t>
            </a:r>
            <a:r>
              <a:rPr lang="de-DE" sz="2800" dirty="0" err="1" smtClean="0"/>
              <a:t>businesses</a:t>
            </a:r>
            <a:endParaRPr lang="de-DE" sz="2800" dirty="0" smtClean="0"/>
          </a:p>
          <a:p>
            <a:r>
              <a:rPr lang="de-DE" sz="2800" dirty="0" err="1" smtClean="0"/>
              <a:t>Tourism</a:t>
            </a:r>
            <a:endParaRPr lang="de-DE" sz="2800" dirty="0" smtClean="0"/>
          </a:p>
          <a:p>
            <a:endParaRPr lang="de-DE" sz="2800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57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/>
              <a:t>Most </a:t>
            </a:r>
            <a:r>
              <a:rPr lang="de-DE" sz="3600" b="1" dirty="0" err="1"/>
              <a:t>important</a:t>
            </a:r>
            <a:r>
              <a:rPr lang="de-DE" sz="3600" b="1" dirty="0"/>
              <a:t> </a:t>
            </a:r>
            <a:r>
              <a:rPr lang="de-DE" sz="3600" b="1" dirty="0" err="1" smtClean="0"/>
              <a:t>agricultural</a:t>
            </a:r>
            <a:r>
              <a:rPr lang="de-DE" sz="3600" b="1" dirty="0" smtClean="0"/>
              <a:t> </a:t>
            </a:r>
            <a:r>
              <a:rPr lang="de-DE" sz="3600" b="1" dirty="0" err="1"/>
              <a:t>branches</a:t>
            </a:r>
            <a:r>
              <a:rPr lang="de-DE" sz="3600" b="1" dirty="0"/>
              <a:t> in </a:t>
            </a:r>
            <a:r>
              <a:rPr lang="de-DE" sz="3600" b="1" dirty="0" err="1"/>
              <a:t>the</a:t>
            </a:r>
            <a:r>
              <a:rPr lang="de-DE" sz="3600" b="1" dirty="0"/>
              <a:t> </a:t>
            </a:r>
            <a:r>
              <a:rPr lang="de-DE" sz="3600" b="1" dirty="0" err="1"/>
              <a:t>region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950715"/>
          </a:xfrm>
        </p:spPr>
        <p:txBody>
          <a:bodyPr/>
          <a:lstStyle/>
          <a:p>
            <a:r>
              <a:rPr lang="de-DE" dirty="0" err="1" smtClean="0"/>
              <a:t>Cattle</a:t>
            </a:r>
            <a:r>
              <a:rPr lang="de-DE" dirty="0" smtClean="0"/>
              <a:t> </a:t>
            </a:r>
            <a:r>
              <a:rPr lang="de-DE" dirty="0" err="1" smtClean="0"/>
              <a:t>breeding</a:t>
            </a:r>
            <a:endParaRPr lang="de-DE" dirty="0" smtClean="0"/>
          </a:p>
          <a:p>
            <a:r>
              <a:rPr lang="de-DE" dirty="0" err="1" smtClean="0"/>
              <a:t>Grain</a:t>
            </a:r>
            <a:r>
              <a:rPr lang="de-DE" dirty="0" smtClean="0"/>
              <a:t> </a:t>
            </a:r>
            <a:r>
              <a:rPr lang="de-DE" dirty="0" err="1" smtClean="0"/>
              <a:t>crops</a:t>
            </a:r>
            <a:endParaRPr lang="de-DE" dirty="0" smtClean="0"/>
          </a:p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farming</a:t>
            </a:r>
            <a:endParaRPr lang="de-DE" dirty="0" smtClean="0"/>
          </a:p>
          <a:p>
            <a:r>
              <a:rPr lang="de-DE" dirty="0" err="1" smtClean="0"/>
              <a:t>Forestry</a:t>
            </a:r>
            <a:endParaRPr lang="de-DE" dirty="0" smtClean="0"/>
          </a:p>
          <a:p>
            <a:r>
              <a:rPr lang="de-DE" dirty="0" err="1" smtClean="0"/>
              <a:t>Fish</a:t>
            </a:r>
            <a:r>
              <a:rPr lang="de-DE" dirty="0" smtClean="0"/>
              <a:t> </a:t>
            </a:r>
            <a:r>
              <a:rPr lang="de-DE" dirty="0" err="1" smtClean="0"/>
              <a:t>farming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19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484785"/>
            <a:ext cx="8280920" cy="21156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b="1" dirty="0"/>
              <a:t>Education in </a:t>
            </a:r>
            <a:r>
              <a:rPr lang="de-DE" b="1" dirty="0" smtClean="0"/>
              <a:t>Bavaria</a:t>
            </a:r>
            <a:r>
              <a:rPr lang="de-DE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de-DE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de-DE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The </a:t>
            </a:r>
            <a:r>
              <a:rPr lang="de-DE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Bavarian</a:t>
            </a:r>
            <a:r>
              <a:rPr lang="de-DE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educational</a:t>
            </a:r>
            <a:r>
              <a:rPr lang="de-DE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system</a:t>
            </a:r>
            <a:endParaRPr lang="de-DE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In Germany </a:t>
            </a:r>
            <a:r>
              <a:rPr lang="de-DE" b="1" dirty="0" err="1">
                <a:solidFill>
                  <a:schemeClr val="tx1"/>
                </a:solidFill>
              </a:rPr>
              <a:t>each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state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is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responsible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for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its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own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educational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policy</a:t>
            </a:r>
            <a:endParaRPr lang="de-DE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371600" y="5623107"/>
            <a:ext cx="669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Further </a:t>
            </a:r>
            <a:r>
              <a:rPr lang="de-DE" sz="12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de-DE" sz="1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dirty="0">
                <a:cs typeface="Arial" panose="020B0604020202020204" pitchFamily="34" charset="0"/>
              </a:rPr>
              <a:t>Basic Structure of the Education System in the Federal Republic of Germany</a:t>
            </a:r>
          </a:p>
          <a:p>
            <a:r>
              <a:rPr lang="en-US" sz="1200" dirty="0" smtClean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 </a:t>
            </a:r>
            <a:r>
              <a:rPr lang="de-DE" sz="1000" u="sng" dirty="0">
                <a:hlinkClick r:id="rId2"/>
              </a:rPr>
              <a:t>http://www.kmk.org/dokumentation/das-bildungswesen-in-der-bundesrepublik-deutschland.html</a:t>
            </a:r>
            <a:endParaRPr lang="de-DE" sz="1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34925" y="6290693"/>
            <a:ext cx="63367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DE" sz="1000" dirty="0"/>
              <a:t>http://www.kmk.org/dokumentation/das-bildungswesen-in-der-bundesrepublik-deutschland/dossier-deutsch.html</a:t>
            </a:r>
          </a:p>
        </p:txBody>
      </p:sp>
      <p:pic>
        <p:nvPicPr>
          <p:cNvPr id="7" name="Grafi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35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Education in Bavaria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496616" y="4209050"/>
            <a:ext cx="3014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Flexible school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2069315" y="5073324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/>
              <a:t>General </a:t>
            </a:r>
            <a:r>
              <a:rPr lang="de-DE" sz="2400" dirty="0" err="1"/>
              <a:t>rule</a:t>
            </a:r>
            <a:r>
              <a:rPr lang="de-DE" sz="2400" dirty="0"/>
              <a:t>: </a:t>
            </a:r>
          </a:p>
          <a:p>
            <a:pPr algn="ctr"/>
            <a:r>
              <a:rPr lang="de-DE" sz="2400" dirty="0" err="1" smtClean="0"/>
              <a:t>Receiving</a:t>
            </a:r>
            <a:r>
              <a:rPr lang="de-DE" sz="2400" dirty="0" smtClean="0"/>
              <a:t> a </a:t>
            </a:r>
            <a:r>
              <a:rPr lang="de-DE" sz="2400" dirty="0" err="1" smtClean="0"/>
              <a:t>school</a:t>
            </a:r>
            <a:r>
              <a:rPr lang="de-DE" sz="2400" dirty="0" smtClean="0"/>
              <a:t> </a:t>
            </a:r>
            <a:r>
              <a:rPr lang="de-DE" sz="2400" dirty="0" err="1" smtClean="0"/>
              <a:t>certificate</a:t>
            </a:r>
            <a:r>
              <a:rPr lang="de-DE" sz="2400" dirty="0" smtClean="0"/>
              <a:t> </a:t>
            </a:r>
          </a:p>
          <a:p>
            <a:pPr algn="ctr"/>
            <a:r>
              <a:rPr lang="de-DE" sz="2400" dirty="0" smtClean="0">
                <a:sym typeface="Wingdings" panose="05000000000000000000" pitchFamily="2" charset="2"/>
              </a:rPr>
              <a:t></a:t>
            </a:r>
            <a:r>
              <a:rPr lang="de-DE" sz="2400" dirty="0" smtClean="0"/>
              <a:t> </a:t>
            </a:r>
            <a:r>
              <a:rPr lang="de-DE" sz="2400" dirty="0" err="1" smtClean="0"/>
              <a:t>enter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next</a:t>
            </a:r>
            <a:r>
              <a:rPr lang="de-DE" sz="2400" dirty="0" smtClean="0"/>
              <a:t> </a:t>
            </a:r>
            <a:r>
              <a:rPr lang="de-DE" sz="2400" dirty="0" err="1" smtClean="0"/>
              <a:t>higher</a:t>
            </a:r>
            <a:r>
              <a:rPr lang="de-DE" sz="2400" dirty="0" smtClean="0"/>
              <a:t> </a:t>
            </a:r>
            <a:r>
              <a:rPr lang="de-DE" sz="2400" dirty="0" err="1" smtClean="0"/>
              <a:t>academic</a:t>
            </a:r>
            <a:r>
              <a:rPr lang="de-DE" sz="2400" dirty="0" smtClean="0"/>
              <a:t> </a:t>
            </a:r>
            <a:r>
              <a:rPr lang="de-DE" sz="2400" dirty="0" err="1" smtClean="0"/>
              <a:t>level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2718048" y="1341435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400" dirty="0" smtClean="0"/>
              <a:t>More </a:t>
            </a:r>
            <a:r>
              <a:rPr lang="de-DE" sz="2400" dirty="0" err="1" smtClean="0"/>
              <a:t>than</a:t>
            </a:r>
            <a:r>
              <a:rPr lang="de-DE" sz="2400" dirty="0" smtClean="0"/>
              <a:t> 5,500 </a:t>
            </a:r>
            <a:r>
              <a:rPr lang="de-DE" sz="2400" dirty="0" err="1" smtClean="0"/>
              <a:t>schools</a:t>
            </a:r>
            <a:r>
              <a:rPr lang="de-DE" sz="2400" dirty="0" smtClean="0"/>
              <a:t> </a:t>
            </a:r>
          </a:p>
          <a:p>
            <a:pPr algn="ctr"/>
            <a:endParaRPr lang="de-DE" sz="3200" dirty="0">
              <a:sym typeface="Wingdings" panose="05000000000000000000" pitchFamily="2" charset="2"/>
            </a:endParaRPr>
          </a:p>
          <a:p>
            <a:pPr algn="ctr"/>
            <a:r>
              <a:rPr lang="de-DE" sz="2400" dirty="0"/>
              <a:t>M</a:t>
            </a:r>
            <a:r>
              <a:rPr lang="de-DE" sz="2400" dirty="0" smtClean="0"/>
              <a:t>ain </a:t>
            </a:r>
            <a:r>
              <a:rPr lang="de-DE" sz="2400" dirty="0" err="1"/>
              <a:t>categories</a:t>
            </a:r>
            <a:r>
              <a:rPr lang="de-DE" sz="2400" dirty="0"/>
              <a:t>: </a:t>
            </a:r>
            <a:endParaRPr lang="de-DE" sz="2400" dirty="0" smtClean="0"/>
          </a:p>
          <a:p>
            <a:pPr algn="ctr"/>
            <a:r>
              <a:rPr lang="de-DE" sz="2400" dirty="0" err="1" smtClean="0"/>
              <a:t>schools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education</a:t>
            </a:r>
            <a:r>
              <a:rPr lang="de-DE" sz="2400" dirty="0"/>
              <a:t>               </a:t>
            </a:r>
            <a:r>
              <a:rPr lang="de-DE" sz="2400" dirty="0" err="1"/>
              <a:t>vocational</a:t>
            </a:r>
            <a:r>
              <a:rPr lang="de-DE" sz="2400" dirty="0"/>
              <a:t> </a:t>
            </a:r>
            <a:r>
              <a:rPr lang="de-DE" sz="2400" dirty="0" err="1"/>
              <a:t>schools</a:t>
            </a:r>
            <a:r>
              <a:rPr lang="de-DE" sz="2400" dirty="0"/>
              <a:t> </a:t>
            </a:r>
            <a:endParaRPr lang="de-DE" sz="2400" dirty="0" smtClean="0"/>
          </a:p>
          <a:p>
            <a:pPr algn="ctr"/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/>
              <a:t>schools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adult </a:t>
            </a:r>
            <a:r>
              <a:rPr lang="de-DE" sz="2400" dirty="0" err="1" smtClean="0"/>
              <a:t>education</a:t>
            </a:r>
            <a:endParaRPr lang="de-DE" sz="2400" dirty="0"/>
          </a:p>
        </p:txBody>
      </p:sp>
      <p:sp>
        <p:nvSpPr>
          <p:cNvPr id="7" name="Pfeil nach unten 6"/>
          <p:cNvSpPr/>
          <p:nvPr/>
        </p:nvSpPr>
        <p:spPr>
          <a:xfrm>
            <a:off x="4896036" y="185213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4896036" y="4660367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87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www.km.bayern.de/bilder/km_absatz/foto/3052_schulsystemgrafik_fr_web_455px_engl.jpg">
            <a:hlinkClick r:id="rId2" tooltip="&quot;Dies ist ein externer Link. Sie verlassen damit die Webseite des Kultusministeriums.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6" r="8024" b="3895"/>
          <a:stretch/>
        </p:blipFill>
        <p:spPr bwMode="auto">
          <a:xfrm>
            <a:off x="4900449" y="0"/>
            <a:ext cx="4244930" cy="654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ASR-LOGO_2013_11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0233" y="188640"/>
            <a:ext cx="593767" cy="529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erade Verbindung mit Pfeil 4"/>
          <p:cNvCxnSpPr/>
          <p:nvPr/>
        </p:nvCxnSpPr>
        <p:spPr>
          <a:xfrm flipH="1">
            <a:off x="7233000" y="567877"/>
            <a:ext cx="1515464" cy="36257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6660232" y="6547887"/>
            <a:ext cx="2646040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https://www.km.bayern.de/education-in-bavaria.html</a:t>
            </a:r>
            <a:endParaRPr lang="de-DE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519" y="47938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de-DE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7504" y="5595095"/>
            <a:ext cx="415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de-DE" b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reschool</a:t>
            </a:r>
            <a:r>
              <a:rPr lang="de-DE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level</a:t>
            </a:r>
            <a:r>
              <a:rPr lang="de-DE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de-DE" b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advising</a:t>
            </a:r>
            <a:r>
              <a:rPr lang="de-DE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&amp; </a:t>
            </a:r>
            <a:r>
              <a:rPr lang="de-DE" b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support</a:t>
            </a:r>
            <a:r>
              <a:rPr lang="de-DE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phase</a:t>
            </a:r>
            <a:endParaRPr lang="de-DE" sz="16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01710" y="5213740"/>
            <a:ext cx="3527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>
                <a:solidFill>
                  <a:srgbClr val="80C53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de-DE" b="1" dirty="0" smtClean="0">
                <a:solidFill>
                  <a:srgbClr val="80C53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rimary </a:t>
            </a:r>
            <a:r>
              <a:rPr lang="de-DE" b="1" dirty="0">
                <a:solidFill>
                  <a:srgbClr val="80C53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school: </a:t>
            </a:r>
            <a:r>
              <a:rPr lang="de-DE" b="1" dirty="0" err="1">
                <a:solidFill>
                  <a:srgbClr val="80C53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first</a:t>
            </a:r>
            <a:r>
              <a:rPr lang="de-DE" b="1" dirty="0">
                <a:solidFill>
                  <a:srgbClr val="80C53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80C53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general</a:t>
            </a:r>
            <a:r>
              <a:rPr lang="de-DE" b="1" dirty="0">
                <a:solidFill>
                  <a:srgbClr val="80C53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school</a:t>
            </a:r>
            <a:endParaRPr lang="de-DE" sz="1600" b="1" dirty="0">
              <a:solidFill>
                <a:srgbClr val="80C535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3593500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de-DE" b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econdary</a:t>
            </a:r>
            <a:r>
              <a:rPr lang="de-DE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schools</a:t>
            </a:r>
            <a:r>
              <a:rPr lang="de-DE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endParaRPr lang="de-DE" sz="1600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smtClean="0">
                <a:solidFill>
                  <a:srgbClr val="99003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Mittelschule </a:t>
            </a:r>
            <a:r>
              <a:rPr lang="de-DE" b="1" dirty="0">
                <a:solidFill>
                  <a:srgbClr val="99003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de-DE" b="1" dirty="0" err="1">
                <a:solidFill>
                  <a:srgbClr val="99003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general</a:t>
            </a:r>
            <a:r>
              <a:rPr lang="de-DE" b="1" dirty="0">
                <a:solidFill>
                  <a:srgbClr val="99003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b="1" dirty="0" err="1" smtClean="0">
                <a:solidFill>
                  <a:srgbClr val="99003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vocationally</a:t>
            </a:r>
            <a:r>
              <a:rPr lang="de-DE" b="1" dirty="0" smtClean="0">
                <a:solidFill>
                  <a:srgbClr val="99003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rgbClr val="99003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oriented</a:t>
            </a:r>
            <a:r>
              <a:rPr lang="de-DE" b="1" dirty="0" smtClean="0">
                <a:solidFill>
                  <a:srgbClr val="99003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de-DE" sz="1600" b="1" dirty="0">
              <a:solidFill>
                <a:srgbClr val="990033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Realschule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professionally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oriented</a:t>
            </a:r>
            <a:endParaRPr lang="de-DE" sz="1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de-DE" b="1" dirty="0" smtClean="0">
                <a:solidFill>
                  <a:srgbClr val="00B0F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Gymnasium </a:t>
            </a:r>
            <a:r>
              <a:rPr lang="de-DE" b="1" dirty="0">
                <a:solidFill>
                  <a:srgbClr val="00B0F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de-DE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university-preparatory</a:t>
            </a:r>
            <a:r>
              <a:rPr lang="de-DE" b="1" dirty="0" smtClean="0">
                <a:solidFill>
                  <a:srgbClr val="00B0F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de-DE" sz="1600" b="1" dirty="0">
              <a:solidFill>
                <a:srgbClr val="00B0F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82739" y="2992574"/>
            <a:ext cx="413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de-DE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ntermediate </a:t>
            </a:r>
            <a:r>
              <a:rPr lang="de-DE" b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secondary</a:t>
            </a:r>
            <a:r>
              <a:rPr lang="de-DE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school</a:t>
            </a:r>
            <a:r>
              <a:rPr lang="de-DE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certificate</a:t>
            </a:r>
            <a:endParaRPr lang="de-DE" sz="16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265803" y="1162480"/>
            <a:ext cx="262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>
                <a:solidFill>
                  <a:srgbClr val="00B0F0"/>
                </a:solidFill>
              </a:rPr>
              <a:t>Gymnasium (</a:t>
            </a:r>
            <a:r>
              <a:rPr lang="de-DE" b="1" dirty="0" err="1">
                <a:solidFill>
                  <a:srgbClr val="00B0F0"/>
                </a:solidFill>
              </a:rPr>
              <a:t>higher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level</a:t>
            </a:r>
            <a:r>
              <a:rPr lang="de-DE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8" name="Rechteck 17"/>
          <p:cNvSpPr/>
          <p:nvPr/>
        </p:nvSpPr>
        <p:spPr>
          <a:xfrm>
            <a:off x="0" y="2303265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</a:rPr>
              <a:t>ocational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</a:rPr>
              <a:t>training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69516" y="1744991"/>
            <a:ext cx="2872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err="1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de-DE" b="1" dirty="0" err="1" smtClean="0">
                <a:solidFill>
                  <a:schemeClr val="accent4">
                    <a:lumMod val="75000"/>
                  </a:schemeClr>
                </a:solidFill>
              </a:rPr>
              <a:t>ocational</a:t>
            </a:r>
            <a:r>
              <a:rPr lang="de-DE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4">
                    <a:lumMod val="75000"/>
                  </a:schemeClr>
                </a:solidFill>
              </a:rPr>
              <a:t>secondary</a:t>
            </a:r>
            <a:r>
              <a:rPr lang="de-DE" b="1" dirty="0" smtClean="0">
                <a:solidFill>
                  <a:schemeClr val="accent4">
                    <a:lumMod val="75000"/>
                  </a:schemeClr>
                </a:solidFill>
              </a:rPr>
              <a:t> school</a:t>
            </a:r>
            <a:endParaRPr lang="de-D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Pfeil nach oben 19"/>
          <p:cNvSpPr/>
          <p:nvPr/>
        </p:nvSpPr>
        <p:spPr>
          <a:xfrm>
            <a:off x="968556" y="2675304"/>
            <a:ext cx="147060" cy="33033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oben 22"/>
          <p:cNvSpPr/>
          <p:nvPr/>
        </p:nvSpPr>
        <p:spPr>
          <a:xfrm>
            <a:off x="2340212" y="2159631"/>
            <a:ext cx="147060" cy="33033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oben 23"/>
          <p:cNvSpPr/>
          <p:nvPr/>
        </p:nvSpPr>
        <p:spPr>
          <a:xfrm>
            <a:off x="2340212" y="2656227"/>
            <a:ext cx="147060" cy="33033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oben 24"/>
          <p:cNvSpPr/>
          <p:nvPr/>
        </p:nvSpPr>
        <p:spPr>
          <a:xfrm>
            <a:off x="3933287" y="2637719"/>
            <a:ext cx="147060" cy="33033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oben 25"/>
          <p:cNvSpPr/>
          <p:nvPr/>
        </p:nvSpPr>
        <p:spPr>
          <a:xfrm>
            <a:off x="3933287" y="2094204"/>
            <a:ext cx="147060" cy="33033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oben 26"/>
          <p:cNvSpPr/>
          <p:nvPr/>
        </p:nvSpPr>
        <p:spPr>
          <a:xfrm>
            <a:off x="3933287" y="1579823"/>
            <a:ext cx="147060" cy="33033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53309" y="5691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The </a:t>
            </a:r>
            <a:r>
              <a:rPr lang="de-DE" sz="24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Bavarian</a:t>
            </a:r>
            <a:r>
              <a:rPr lang="de-DE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educational</a:t>
            </a:r>
            <a:r>
              <a:rPr lang="de-DE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system</a:t>
            </a:r>
            <a:endParaRPr lang="de-DE" sz="2400" dirty="0"/>
          </a:p>
        </p:txBody>
      </p:sp>
      <p:pic>
        <p:nvPicPr>
          <p:cNvPr id="21" name="Grafik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0"/>
            <a:ext cx="6115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5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tabLst>
                <a:tab pos="457200" algn="l"/>
              </a:tabLst>
            </a:pP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Realschule</a:t>
            </a:r>
            <a: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modern school</a:t>
            </a:r>
            <a:b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27584" y="198884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endParaRPr lang="de-DE" sz="7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de-DE" sz="3200" dirty="0" smtClean="0"/>
              <a:t> 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/>
              <a:t>young</a:t>
            </a:r>
            <a:r>
              <a:rPr lang="de-DE" sz="3200" dirty="0"/>
              <a:t> </a:t>
            </a:r>
            <a:r>
              <a:rPr lang="de-DE" sz="3200" dirty="0" err="1"/>
              <a:t>people</a:t>
            </a:r>
            <a:r>
              <a:rPr lang="de-DE" sz="3200" dirty="0"/>
              <a:t> </a:t>
            </a:r>
            <a:r>
              <a:rPr lang="de-DE" sz="3200" dirty="0" err="1"/>
              <a:t>who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interested</a:t>
            </a:r>
            <a:r>
              <a:rPr lang="de-DE" sz="3200" dirty="0"/>
              <a:t> in</a:t>
            </a:r>
          </a:p>
          <a:p>
            <a:pPr>
              <a:tabLst>
                <a:tab pos="457200" algn="l"/>
              </a:tabLst>
            </a:pPr>
            <a:r>
              <a:rPr lang="de-DE" sz="3200" dirty="0"/>
              <a:t>      </a:t>
            </a:r>
            <a:r>
              <a:rPr lang="de-DE" sz="3200" dirty="0" err="1"/>
              <a:t>theoretical</a:t>
            </a:r>
            <a:r>
              <a:rPr lang="de-DE" sz="3200" dirty="0"/>
              <a:t> </a:t>
            </a:r>
            <a:r>
              <a:rPr lang="de-DE" sz="3200" dirty="0" err="1"/>
              <a:t>issues</a:t>
            </a:r>
            <a:r>
              <a:rPr lang="de-DE" sz="3200" dirty="0"/>
              <a:t>/</a:t>
            </a:r>
            <a:r>
              <a:rPr lang="de-DE" sz="3200" dirty="0" err="1"/>
              <a:t>knowledge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/>
              <a:t>and</a:t>
            </a:r>
            <a:r>
              <a:rPr lang="de-DE" sz="3200" dirty="0"/>
              <a:t>   </a:t>
            </a:r>
          </a:p>
          <a:p>
            <a:pPr>
              <a:tabLst>
                <a:tab pos="457200" algn="l"/>
              </a:tabLst>
            </a:pPr>
            <a:r>
              <a:rPr lang="de-DE" sz="3200" dirty="0"/>
              <a:t>      </a:t>
            </a:r>
            <a:r>
              <a:rPr lang="de-DE" sz="3200" dirty="0" err="1"/>
              <a:t>practical</a:t>
            </a:r>
            <a:r>
              <a:rPr lang="de-DE" sz="3200" dirty="0"/>
              <a:t> </a:t>
            </a:r>
            <a:r>
              <a:rPr lang="de-DE" sz="3200" dirty="0" err="1"/>
              <a:t>work</a:t>
            </a:r>
            <a:endParaRPr lang="de-DE" sz="3200" dirty="0"/>
          </a:p>
          <a:p>
            <a:pPr>
              <a:tabLst>
                <a:tab pos="457200" algn="l"/>
              </a:tabLst>
            </a:pPr>
            <a:endParaRPr lang="de-DE" sz="3200" dirty="0"/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de-DE" sz="3200" dirty="0" smtClean="0"/>
              <a:t>  </a:t>
            </a:r>
            <a:r>
              <a:rPr lang="de-DE" sz="3200" dirty="0" err="1"/>
              <a:t>p</a:t>
            </a:r>
            <a:r>
              <a:rPr lang="de-DE" sz="3200" dirty="0" err="1" smtClean="0"/>
              <a:t>rovides</a:t>
            </a:r>
            <a:r>
              <a:rPr lang="de-DE" sz="3200" dirty="0" smtClean="0"/>
              <a:t> </a:t>
            </a:r>
            <a:r>
              <a:rPr lang="de-DE" sz="3200" dirty="0"/>
              <a:t>a </a:t>
            </a:r>
            <a:r>
              <a:rPr lang="de-DE" sz="3200" dirty="0" err="1"/>
              <a:t>general</a:t>
            </a:r>
            <a:r>
              <a:rPr lang="de-DE" sz="3200" dirty="0"/>
              <a:t> </a:t>
            </a:r>
            <a:r>
              <a:rPr lang="de-DE" sz="3200" dirty="0" err="1" smtClean="0"/>
              <a:t>education</a:t>
            </a:r>
            <a:r>
              <a:rPr lang="de-DE" sz="3200" dirty="0" smtClean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</a:p>
          <a:p>
            <a:pPr>
              <a:tabLst>
                <a:tab pos="457200" algn="l"/>
              </a:tabLst>
            </a:pPr>
            <a:r>
              <a:rPr lang="de-DE" sz="3200" dirty="0"/>
              <a:t>      </a:t>
            </a:r>
            <a:r>
              <a:rPr lang="de-DE" sz="3200" dirty="0" err="1"/>
              <a:t>prepares</a:t>
            </a:r>
            <a:r>
              <a:rPr lang="de-DE" sz="3200" dirty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/>
              <a:t>profession</a:t>
            </a:r>
            <a:endParaRPr lang="de-DE" sz="3200" dirty="0"/>
          </a:p>
          <a:p>
            <a:pPr>
              <a:tabLst>
                <a:tab pos="457200" algn="l"/>
              </a:tabLst>
            </a:pPr>
            <a:endParaRPr lang="de-DE" dirty="0"/>
          </a:p>
          <a:p>
            <a:pPr lvl="0">
              <a:tabLst>
                <a:tab pos="457200" algn="l"/>
              </a:tabLst>
            </a:pPr>
            <a:endParaRPr lang="de-DE" sz="7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868144" y="587727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Further </a:t>
            </a:r>
            <a:r>
              <a:rPr lang="de-DE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de-DE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www.realschule.bayern.de</a:t>
            </a:r>
            <a:endParaRPr lang="de-DE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22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de-DE" sz="5400" b="1" dirty="0"/>
              <a:t>Facts </a:t>
            </a:r>
            <a:r>
              <a:rPr lang="de-DE" sz="5400" b="1" dirty="0" err="1"/>
              <a:t>about</a:t>
            </a:r>
            <a:r>
              <a:rPr lang="de-DE" sz="5400" b="1" dirty="0"/>
              <a:t> </a:t>
            </a:r>
            <a:r>
              <a:rPr lang="de-DE" sz="5400" b="1" dirty="0" err="1"/>
              <a:t>my</a:t>
            </a:r>
            <a:r>
              <a:rPr lang="de-DE" sz="5400" b="1" dirty="0"/>
              <a:t> school</a:t>
            </a:r>
            <a:endParaRPr lang="de-DE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8280920" cy="3096344"/>
          </a:xfrm>
        </p:spPr>
        <p:txBody>
          <a:bodyPr>
            <a:normAutofit fontScale="70000" lnSpcReduction="20000"/>
          </a:bodyPr>
          <a:lstStyle/>
          <a:p>
            <a:r>
              <a:rPr lang="de-DE" sz="5100" dirty="0" err="1" smtClean="0">
                <a:solidFill>
                  <a:schemeClr val="tx1"/>
                </a:solidFill>
              </a:rPr>
              <a:t>Secondary</a:t>
            </a:r>
            <a:r>
              <a:rPr lang="de-DE" sz="5100" dirty="0" smtClean="0">
                <a:solidFill>
                  <a:schemeClr val="tx1"/>
                </a:solidFill>
              </a:rPr>
              <a:t> modern school</a:t>
            </a:r>
          </a:p>
          <a:p>
            <a:endParaRPr lang="de-DE" sz="5800" dirty="0" smtClean="0">
              <a:solidFill>
                <a:schemeClr val="tx1"/>
              </a:solidFill>
            </a:endParaRPr>
          </a:p>
          <a:p>
            <a:r>
              <a:rPr lang="de-DE" sz="5100" dirty="0" err="1">
                <a:solidFill>
                  <a:schemeClr val="tx1"/>
                </a:solidFill>
              </a:rPr>
              <a:t>s</a:t>
            </a:r>
            <a:r>
              <a:rPr lang="de-DE" sz="5100" dirty="0" err="1" smtClean="0">
                <a:solidFill>
                  <a:schemeClr val="tx1"/>
                </a:solidFill>
              </a:rPr>
              <a:t>ince</a:t>
            </a:r>
            <a:r>
              <a:rPr lang="de-DE" sz="5100" dirty="0" smtClean="0">
                <a:solidFill>
                  <a:schemeClr val="tx1"/>
                </a:solidFill>
              </a:rPr>
              <a:t> 1964</a:t>
            </a:r>
          </a:p>
          <a:p>
            <a:endParaRPr lang="de-DE" sz="5800" dirty="0" smtClean="0">
              <a:solidFill>
                <a:schemeClr val="tx1"/>
              </a:solidFill>
            </a:endParaRPr>
          </a:p>
          <a:p>
            <a:r>
              <a:rPr lang="de-DE" sz="5100" dirty="0" smtClean="0">
                <a:solidFill>
                  <a:schemeClr val="tx1"/>
                </a:solidFill>
              </a:rPr>
              <a:t>https://www.lobkowitz-realschule.de</a:t>
            </a:r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104900" cy="15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94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Bildschirmpräsentation (4:3)</PresentationFormat>
  <Paragraphs>155</Paragraphs>
  <Slides>25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Officeova tema</vt:lpstr>
      <vt:lpstr>Document</vt:lpstr>
      <vt:lpstr>Lobkowitz-Realschule Neustadt a. d. Waldnaab</vt:lpstr>
      <vt:lpstr>Folie 2</vt:lpstr>
      <vt:lpstr>Most important economic branches in the region</vt:lpstr>
      <vt:lpstr>Most important agricultural branches in the region</vt:lpstr>
      <vt:lpstr>Education in Bavaria The Bavarian educational system</vt:lpstr>
      <vt:lpstr>Education in Bavaria</vt:lpstr>
      <vt:lpstr>Folie 7</vt:lpstr>
      <vt:lpstr> Realschule/ Secondary modern school </vt:lpstr>
      <vt:lpstr>Facts about my school</vt:lpstr>
      <vt:lpstr>Folie 10</vt:lpstr>
      <vt:lpstr>Subjects</vt:lpstr>
      <vt:lpstr> Optional Subjects </vt:lpstr>
      <vt:lpstr>Experiences/Realization/ Implementation/Practice</vt:lpstr>
      <vt:lpstr>Folie 14</vt:lpstr>
      <vt:lpstr>Dual Systems in Germany</vt:lpstr>
      <vt:lpstr>Folie 16</vt:lpstr>
      <vt:lpstr>Methods- Curriculum: - as a preparation for the project-presentation - starts in class 5 - 4 new methods every year - training in all subjects</vt:lpstr>
      <vt:lpstr>Folie 18</vt:lpstr>
      <vt:lpstr>Folie 19</vt:lpstr>
      <vt:lpstr>Media- Curriculum: - as a preparation for the project-presentation - class 5-9 - technical know-how - making presentations with different media:    poster, info-flyer, computer, camera etc. - introduction (IT), training (all subjects)</vt:lpstr>
      <vt:lpstr>Bavarian speciality:  Religious Education  co-teaching science and philosophy example: the Creation (class 8): Who is right? – The Bible or Natural Science? </vt:lpstr>
      <vt:lpstr>Bavarian speciality:  Religious Education  co-teaching science and philosophy example: the time of your life (class 6): What is time? How to spend your time in a sensible way. </vt:lpstr>
      <vt:lpstr>Positive effects of co-teaching: - modern curriculum (outcomes based) - core competences and life-long-learning - individual approach is possible - interdisciplinarity allows flexibility - knowledge is no more isolated - learning by doing (showing the practical  application of knowledge) - stimulating creativity - fun learning  </vt:lpstr>
      <vt:lpstr>Obstacles: - teachers are not trained to teach new competences - teachers don`t want to co-operate with other disciplines - teachers` resistance to changes  </vt:lpstr>
      <vt:lpstr>Thank you very much 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Zdenko Potočar</dc:creator>
  <cp:lastModifiedBy>HenryI</cp:lastModifiedBy>
  <cp:revision>134</cp:revision>
  <cp:lastPrinted>2014-03-31T11:22:40Z</cp:lastPrinted>
  <dcterms:created xsi:type="dcterms:W3CDTF">2014-03-13T12:22:27Z</dcterms:created>
  <dcterms:modified xsi:type="dcterms:W3CDTF">2014-06-12T14:10:13Z</dcterms:modified>
</cp:coreProperties>
</file>