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5"/>
  </p:notesMasterIdLst>
  <p:handoutMasterIdLst>
    <p:handoutMasterId r:id="rId66"/>
  </p:handoutMasterIdLst>
  <p:sldIdLst>
    <p:sldId id="367" r:id="rId2"/>
    <p:sldId id="281" r:id="rId3"/>
    <p:sldId id="282" r:id="rId4"/>
    <p:sldId id="283" r:id="rId5"/>
    <p:sldId id="284" r:id="rId6"/>
    <p:sldId id="285" r:id="rId7"/>
    <p:sldId id="286" r:id="rId8"/>
    <p:sldId id="343" r:id="rId9"/>
    <p:sldId id="288" r:id="rId10"/>
    <p:sldId id="293" r:id="rId11"/>
    <p:sldId id="294" r:id="rId12"/>
    <p:sldId id="351" r:id="rId13"/>
    <p:sldId id="296" r:id="rId14"/>
    <p:sldId id="297" r:id="rId15"/>
    <p:sldId id="298" r:id="rId16"/>
    <p:sldId id="337" r:id="rId17"/>
    <p:sldId id="338" r:id="rId18"/>
    <p:sldId id="365" r:id="rId19"/>
    <p:sldId id="366" r:id="rId20"/>
    <p:sldId id="361" r:id="rId21"/>
    <p:sldId id="308" r:id="rId22"/>
    <p:sldId id="309" r:id="rId23"/>
    <p:sldId id="310" r:id="rId24"/>
    <p:sldId id="311" r:id="rId25"/>
    <p:sldId id="348" r:id="rId26"/>
    <p:sldId id="313" r:id="rId27"/>
    <p:sldId id="314" r:id="rId28"/>
    <p:sldId id="340" r:id="rId29"/>
    <p:sldId id="363" r:id="rId30"/>
    <p:sldId id="320" r:id="rId31"/>
    <p:sldId id="321" r:id="rId32"/>
    <p:sldId id="322" r:id="rId33"/>
    <p:sldId id="323" r:id="rId34"/>
    <p:sldId id="324" r:id="rId35"/>
    <p:sldId id="325" r:id="rId36"/>
    <p:sldId id="344" r:id="rId37"/>
    <p:sldId id="327" r:id="rId38"/>
    <p:sldId id="328" r:id="rId39"/>
    <p:sldId id="329" r:id="rId40"/>
    <p:sldId id="330" r:id="rId41"/>
    <p:sldId id="331" r:id="rId42"/>
    <p:sldId id="332" r:id="rId43"/>
    <p:sldId id="333" r:id="rId44"/>
    <p:sldId id="334" r:id="rId45"/>
    <p:sldId id="335" r:id="rId46"/>
    <p:sldId id="266" r:id="rId47"/>
    <p:sldId id="354" r:id="rId48"/>
    <p:sldId id="257" r:id="rId49"/>
    <p:sldId id="267" r:id="rId50"/>
    <p:sldId id="262" r:id="rId51"/>
    <p:sldId id="265" r:id="rId52"/>
    <p:sldId id="256" r:id="rId53"/>
    <p:sldId id="264" r:id="rId54"/>
    <p:sldId id="272" r:id="rId55"/>
    <p:sldId id="273" r:id="rId56"/>
    <p:sldId id="260" r:id="rId57"/>
    <p:sldId id="274" r:id="rId58"/>
    <p:sldId id="355" r:id="rId59"/>
    <p:sldId id="275" r:id="rId60"/>
    <p:sldId id="352" r:id="rId61"/>
    <p:sldId id="261" r:id="rId62"/>
    <p:sldId id="277" r:id="rId63"/>
    <p:sldId id="349" r:id="rId6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3300"/>
    <a:srgbClr val="B3C8B6"/>
    <a:srgbClr val="B5D9CD"/>
    <a:srgbClr val="F6EBAA"/>
    <a:srgbClr val="F1BD91"/>
    <a:srgbClr val="BF7768"/>
    <a:srgbClr val="E8A8BD"/>
    <a:srgbClr val="6600CC"/>
    <a:srgbClr val="818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38" autoAdjust="0"/>
    <p:restoredTop sz="98932" autoAdjust="0"/>
  </p:normalViewPr>
  <p:slideViewPr>
    <p:cSldViewPr>
      <p:cViewPr varScale="1">
        <p:scale>
          <a:sx n="67" d="100"/>
          <a:sy n="67" d="100"/>
        </p:scale>
        <p:origin x="-154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572F5-2163-4EA8-BCA7-614E91490526}" type="datetimeFigureOut">
              <a:rPr lang="fr-FR" smtClean="0"/>
              <a:t>03/10/2019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F708A-4096-4AF5-A62E-C3C86A466A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03059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1148CC-C2EC-4E8A-98C0-D028D24A8681}" type="datetimeFigureOut">
              <a:rPr lang="fr-FR" smtClean="0"/>
              <a:t>03/10/2019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B3BC13-61F0-4940-892F-B75DC44A0A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34301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3BC13-61F0-4940-892F-B75DC44A0A0C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61583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3BC13-61F0-4940-892F-B75DC44A0A0C}" type="slidenum">
              <a:rPr lang="fr-FR" smtClean="0"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61583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3BC13-61F0-4940-892F-B75DC44A0A0C}" type="slidenum">
              <a:rPr lang="fr-FR" smtClean="0"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61583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3BC13-61F0-4940-892F-B75DC44A0A0C}" type="slidenum">
              <a:rPr lang="fr-FR" smtClean="0"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61583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3BC13-61F0-4940-892F-B75DC44A0A0C}" type="slidenum">
              <a:rPr lang="fr-FR" smtClean="0"/>
              <a:t>46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61583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3BC13-61F0-4940-892F-B75DC44A0A0C}" type="slidenum">
              <a:rPr lang="fr-FR" smtClean="0"/>
              <a:t>47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61583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3BC13-61F0-4940-892F-B75DC44A0A0C}" type="slidenum">
              <a:rPr lang="fr-FR" smtClean="0"/>
              <a:t>52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1302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3BC13-61F0-4940-892F-B75DC44A0A0C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61583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3BC13-61F0-4940-892F-B75DC44A0A0C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6158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3BC13-61F0-4940-892F-B75DC44A0A0C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61583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3BC13-61F0-4940-892F-B75DC44A0A0C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61583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3BC13-61F0-4940-892F-B75DC44A0A0C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61583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3BC13-61F0-4940-892F-B75DC44A0A0C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61583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3BC13-61F0-4940-892F-B75DC44A0A0C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61583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3BC13-61F0-4940-892F-B75DC44A0A0C}" type="slidenum">
              <a:rPr lang="fr-FR" smtClean="0"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6158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4E64-393D-4774-8A72-22E830CA68E7}" type="datetime1">
              <a:rPr lang="fr-FR" smtClean="0"/>
              <a:t>03/10/2019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5FCDA-252D-4CC5-8E3F-3AFA0FFE3F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8965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593A-D8F3-49F3-A9C0-88E964FF9ABC}" type="datetime1">
              <a:rPr lang="fr-FR" smtClean="0"/>
              <a:t>03/10/2019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5FCDA-252D-4CC5-8E3F-3AFA0FFE3F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0022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22FC-9012-4B61-8DD6-19B93854FE6D}" type="datetime1">
              <a:rPr lang="fr-FR" smtClean="0"/>
              <a:t>03/10/2019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5FCDA-252D-4CC5-8E3F-3AFA0FFE3F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7182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B4D02-F473-4C71-B477-8DC67918CE00}" type="datetime1">
              <a:rPr lang="fr-FR" smtClean="0"/>
              <a:t>03/10/2019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5FCDA-252D-4CC5-8E3F-3AFA0FFE3F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7826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1B323-00E0-4C6E-806F-63A33F0EE4F6}" type="datetime1">
              <a:rPr lang="fr-FR" smtClean="0"/>
              <a:t>03/10/2019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5FCDA-252D-4CC5-8E3F-3AFA0FFE3F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962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96ABC-7534-4063-BE3F-CD1319518131}" type="datetime1">
              <a:rPr lang="fr-FR" smtClean="0"/>
              <a:t>03/10/2019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5FCDA-252D-4CC5-8E3F-3AFA0FFE3F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270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CF07B-CE22-4C9F-B3A4-85658A669552}" type="datetime1">
              <a:rPr lang="fr-FR" smtClean="0"/>
              <a:t>03/10/2019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5FCDA-252D-4CC5-8E3F-3AFA0FFE3F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9054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37AA3-0C8D-4A45-9A96-BA829D616294}" type="datetime1">
              <a:rPr lang="fr-FR" smtClean="0"/>
              <a:t>03/10/2019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5FCDA-252D-4CC5-8E3F-3AFA0FFE3F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1736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9838C-D392-42F2-AFA8-5DC239DC23AD}" type="datetime1">
              <a:rPr lang="fr-FR" smtClean="0"/>
              <a:t>03/10/2019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5FCDA-252D-4CC5-8E3F-3AFA0FFE3F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2137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7C5BB-9066-4B82-AA0E-429B3E5F5E4F}" type="datetime1">
              <a:rPr lang="fr-FR" smtClean="0"/>
              <a:t>03/10/2019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5FCDA-252D-4CC5-8E3F-3AFA0FFE3F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3488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FD2A8-778E-4949-B13D-9A808DCBB9B1}" type="datetime1">
              <a:rPr lang="fr-FR" smtClean="0"/>
              <a:t>03/10/2019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5FCDA-252D-4CC5-8E3F-3AFA0FFE3F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0119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2EDAD-5F16-4E0F-9F6A-B6C03974C755}" type="datetime1">
              <a:rPr lang="fr-FR" smtClean="0"/>
              <a:t>03/10/2019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5FCDA-252D-4CC5-8E3F-3AFA0FFE3F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1330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slide" Target="slide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slide" Target="slide49.xml"/><Relationship Id="rId4" Type="http://schemas.openxmlformats.org/officeDocument/2006/relationships/slide" Target="slide4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53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slide" Target="slide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jardins-panoramiques-limeuil.com/le-sphinx-tete-de-mort/" TargetMode="External"/><Relationship Id="rId3" Type="http://schemas.openxmlformats.org/officeDocument/2006/relationships/slide" Target="slide53.xml"/><Relationship Id="rId7" Type="http://schemas.openxmlformats.org/officeDocument/2006/relationships/image" Target="../media/image2.png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1.png"/><Relationship Id="rId10" Type="http://schemas.openxmlformats.org/officeDocument/2006/relationships/image" Target="../media/image4.jpeg"/><Relationship Id="rId4" Type="http://schemas.openxmlformats.org/officeDocument/2006/relationships/slide" Target="slide3.xml"/><Relationship Id="rId9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53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slide" Target="slide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6.xml"/><Relationship Id="rId4" Type="http://schemas.openxmlformats.org/officeDocument/2006/relationships/slide" Target="slide2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7.xml"/><Relationship Id="rId5" Type="http://schemas.openxmlformats.org/officeDocument/2006/relationships/slide" Target="slide49.xml"/><Relationship Id="rId4" Type="http://schemas.openxmlformats.org/officeDocument/2006/relationships/slide" Target="slide4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3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slide" Target="slide4.xml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3.xml"/><Relationship Id="rId4" Type="http://schemas.openxmlformats.org/officeDocument/2006/relationships/slide" Target="slide3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2.xml"/><Relationship Id="rId5" Type="http://schemas.openxmlformats.org/officeDocument/2006/relationships/slide" Target="slide49.xml"/><Relationship Id="rId4" Type="http://schemas.openxmlformats.org/officeDocument/2006/relationships/slide" Target="slide46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slide" Target="slide34.xml"/><Relationship Id="rId4" Type="http://schemas.openxmlformats.org/officeDocument/2006/relationships/image" Target="../media/image2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5.xml"/><Relationship Id="rId4" Type="http://schemas.openxmlformats.org/officeDocument/2006/relationships/slide" Target="slide3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6.xml"/><Relationship Id="rId5" Type="http://schemas.openxmlformats.org/officeDocument/2006/relationships/slide" Target="slide49.xml"/><Relationship Id="rId4" Type="http://schemas.openxmlformats.org/officeDocument/2006/relationships/slide" Target="slide4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4" Type="http://schemas.openxmlformats.org/officeDocument/2006/relationships/slide" Target="slide3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53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slide" Target="slide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slide" Target="slide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3.xml"/><Relationship Id="rId4" Type="http://schemas.openxmlformats.org/officeDocument/2006/relationships/slide" Target="slide4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4.xml"/><Relationship Id="rId5" Type="http://schemas.openxmlformats.org/officeDocument/2006/relationships/slide" Target="slide49.xml"/><Relationship Id="rId4" Type="http://schemas.openxmlformats.org/officeDocument/2006/relationships/slide" Target="slide4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slide" Target="slide46.xml"/><Relationship Id="rId2" Type="http://schemas.openxmlformats.org/officeDocument/2006/relationships/hyperlink" Target="https://www.odorsmarts.com/car-air-freshener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slide" Target="slide3.xml"/><Relationship Id="rId4" Type="http://schemas.openxmlformats.org/officeDocument/2006/relationships/image" Target="../media/image2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9.xml"/><Relationship Id="rId4" Type="http://schemas.openxmlformats.org/officeDocument/2006/relationships/slide" Target="slide4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8.xml"/><Relationship Id="rId5" Type="http://schemas.openxmlformats.org/officeDocument/2006/relationships/slide" Target="slide49.xml"/><Relationship Id="rId4" Type="http://schemas.openxmlformats.org/officeDocument/2006/relationships/slide" Target="slide4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53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4.xml"/><Relationship Id="rId5" Type="http://schemas.openxmlformats.org/officeDocument/2006/relationships/slide" Target="slide63.xml"/><Relationship Id="rId4" Type="http://schemas.openxmlformats.org/officeDocument/2006/relationships/image" Target="../media/image3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slide" Target="slide56.xml"/><Relationship Id="rId4" Type="http://schemas.openxmlformats.org/officeDocument/2006/relationships/slide" Target="slide49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59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" Target="slide58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" Target="slide5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60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9.xml"/><Relationship Id="rId4" Type="http://schemas.openxmlformats.org/officeDocument/2006/relationships/slide" Target="slide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60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slide" Target="slide61.xml"/><Relationship Id="rId4" Type="http://schemas.openxmlformats.org/officeDocument/2006/relationships/slide" Target="slide6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" Target="slide63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61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49.xml"/><Relationship Id="rId4" Type="http://schemas.openxmlformats.org/officeDocument/2006/relationships/slide" Target="slide4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" Target="slide3.xml"/><Relationship Id="rId7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hyperlink" Target="https://commons.wikimedia.org/wiki/File:Electron_microscopy.jpg" TargetMode="External"/><Relationship Id="rId4" Type="http://schemas.openxmlformats.org/officeDocument/2006/relationships/image" Target="../media/image1.png"/><Relationship Id="rId9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2564904"/>
            <a:ext cx="7772400" cy="1470025"/>
          </a:xfrm>
        </p:spPr>
        <p:txBody>
          <a:bodyPr/>
          <a:lstStyle/>
          <a:p>
            <a:r>
              <a:rPr lang="fr-FR" dirty="0" smtClean="0"/>
              <a:t>Niveau moyen-difficile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4B58B149-6CB6-4CC3-B004-C510CBDCDE5E}"/>
              </a:ext>
            </a:extLst>
          </p:cNvPr>
          <p:cNvSpPr/>
          <p:nvPr/>
        </p:nvSpPr>
        <p:spPr>
          <a:xfrm>
            <a:off x="1808782" y="6640268"/>
            <a:ext cx="1819576" cy="245116"/>
          </a:xfrm>
          <a:prstGeom prst="rect">
            <a:avLst/>
          </a:prstGeom>
          <a:solidFill>
            <a:srgbClr val="B3C8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8D2B1E86-2A7A-47A3-8EC7-9664ACE18734}"/>
              </a:ext>
            </a:extLst>
          </p:cNvPr>
          <p:cNvSpPr/>
          <p:nvPr/>
        </p:nvSpPr>
        <p:spPr>
          <a:xfrm>
            <a:off x="3628358" y="6633374"/>
            <a:ext cx="1819576" cy="245116"/>
          </a:xfrm>
          <a:prstGeom prst="rect">
            <a:avLst/>
          </a:prstGeom>
          <a:solidFill>
            <a:srgbClr val="F1BD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BDE66F9C-5AB8-4F0E-A925-9802AB4840FC}"/>
              </a:ext>
            </a:extLst>
          </p:cNvPr>
          <p:cNvSpPr/>
          <p:nvPr/>
        </p:nvSpPr>
        <p:spPr>
          <a:xfrm>
            <a:off x="5447934" y="6640268"/>
            <a:ext cx="1819576" cy="245116"/>
          </a:xfrm>
          <a:prstGeom prst="rect">
            <a:avLst/>
          </a:prstGeom>
          <a:solidFill>
            <a:srgbClr val="F6EB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AC005EA2-1F04-472D-867F-985F362ED184}"/>
              </a:ext>
            </a:extLst>
          </p:cNvPr>
          <p:cNvSpPr/>
          <p:nvPr/>
        </p:nvSpPr>
        <p:spPr>
          <a:xfrm>
            <a:off x="7236296" y="6634916"/>
            <a:ext cx="1907704" cy="250468"/>
          </a:xfrm>
          <a:prstGeom prst="rect">
            <a:avLst/>
          </a:prstGeom>
          <a:solidFill>
            <a:srgbClr val="B5D9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B5D9CD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EFC9756F-906B-41A2-80E6-FCAC7B433771}"/>
              </a:ext>
            </a:extLst>
          </p:cNvPr>
          <p:cNvSpPr/>
          <p:nvPr/>
        </p:nvSpPr>
        <p:spPr>
          <a:xfrm>
            <a:off x="-10794" y="6631081"/>
            <a:ext cx="1819576" cy="245116"/>
          </a:xfrm>
          <a:prstGeom prst="rect">
            <a:avLst/>
          </a:prstGeom>
          <a:solidFill>
            <a:srgbClr val="BF77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532E9A0E-D125-4FF0-973E-ED1A7D0DAD0C}"/>
              </a:ext>
            </a:extLst>
          </p:cNvPr>
          <p:cNvSpPr/>
          <p:nvPr/>
        </p:nvSpPr>
        <p:spPr>
          <a:xfrm flipV="1">
            <a:off x="-106456" y="6418893"/>
            <a:ext cx="9335322" cy="2504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DBF6AD67-2D4E-407E-95A6-E9AF4D55DA0F}"/>
              </a:ext>
            </a:extLst>
          </p:cNvPr>
          <p:cNvSpPr/>
          <p:nvPr/>
        </p:nvSpPr>
        <p:spPr>
          <a:xfrm>
            <a:off x="1777568" y="6612884"/>
            <a:ext cx="1819576" cy="245116"/>
          </a:xfrm>
          <a:prstGeom prst="rect">
            <a:avLst/>
          </a:prstGeom>
          <a:solidFill>
            <a:srgbClr val="B3C8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ECCD5425-DF6D-414F-9194-E4A22CE94CD8}"/>
              </a:ext>
            </a:extLst>
          </p:cNvPr>
          <p:cNvSpPr/>
          <p:nvPr/>
        </p:nvSpPr>
        <p:spPr>
          <a:xfrm>
            <a:off x="3597144" y="6605990"/>
            <a:ext cx="1819576" cy="245116"/>
          </a:xfrm>
          <a:prstGeom prst="rect">
            <a:avLst/>
          </a:prstGeom>
          <a:solidFill>
            <a:srgbClr val="F1BD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8F18C39A-D15A-4E55-AF8A-BB4AA1738DE0}"/>
              </a:ext>
            </a:extLst>
          </p:cNvPr>
          <p:cNvSpPr/>
          <p:nvPr/>
        </p:nvSpPr>
        <p:spPr>
          <a:xfrm>
            <a:off x="5416720" y="6612884"/>
            <a:ext cx="1819576" cy="245116"/>
          </a:xfrm>
          <a:prstGeom prst="rect">
            <a:avLst/>
          </a:prstGeom>
          <a:solidFill>
            <a:srgbClr val="F6EB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9A962914-62A7-478B-8DFD-DAF4797B4EFE}"/>
              </a:ext>
            </a:extLst>
          </p:cNvPr>
          <p:cNvSpPr/>
          <p:nvPr/>
        </p:nvSpPr>
        <p:spPr>
          <a:xfrm>
            <a:off x="-42008" y="6603697"/>
            <a:ext cx="1819576" cy="245116"/>
          </a:xfrm>
          <a:prstGeom prst="rect">
            <a:avLst/>
          </a:prstGeom>
          <a:solidFill>
            <a:srgbClr val="BF77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BF7768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DEC5ADCD-0FEC-409E-B7F1-E9DA0456BB3E}"/>
              </a:ext>
            </a:extLst>
          </p:cNvPr>
          <p:cNvSpPr/>
          <p:nvPr/>
        </p:nvSpPr>
        <p:spPr>
          <a:xfrm flipV="1">
            <a:off x="-137670" y="6418893"/>
            <a:ext cx="9335322" cy="2504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99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hlinkClick r:id="rId3" action="ppaction://hlinksldjump"/>
          </p:cNvPr>
          <p:cNvSpPr txBox="1"/>
          <p:nvPr/>
        </p:nvSpPr>
        <p:spPr>
          <a:xfrm>
            <a:off x="-5987" y="-3858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Équipe Virus</a:t>
            </a:r>
          </a:p>
          <a:p>
            <a:pPr algn="ctr"/>
            <a:endParaRPr lang="fr-FR" sz="2800" dirty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800" u="sng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 3</a:t>
            </a:r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algn="ctr"/>
            <a:r>
              <a:rPr lang="fr-FR" sz="2800" u="sng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Lequel n’est </a:t>
            </a:r>
            <a:r>
              <a:rPr lang="fr-FR" sz="2800" b="1" u="sng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</a:t>
            </a:r>
            <a:r>
              <a:rPr lang="fr-FR" sz="2800" u="sng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un mode de transmission que vous utilisez en tant qu’HPV ?</a:t>
            </a:r>
          </a:p>
        </p:txBody>
      </p:sp>
      <p:sp>
        <p:nvSpPr>
          <p:cNvPr id="8" name="ZoneTexte 7">
            <a:hlinkClick r:id="rId4" action="ppaction://hlinksldjump"/>
          </p:cNvPr>
          <p:cNvSpPr txBox="1"/>
          <p:nvPr/>
        </p:nvSpPr>
        <p:spPr>
          <a:xfrm>
            <a:off x="-10794" y="2242911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- Rapport sexuel</a:t>
            </a:r>
          </a:p>
        </p:txBody>
      </p:sp>
      <p:sp>
        <p:nvSpPr>
          <p:cNvPr id="9" name="ZoneTexte 8">
            <a:hlinkClick r:id="rId5" action="ppaction://hlinksldjump"/>
          </p:cNvPr>
          <p:cNvSpPr txBox="1"/>
          <p:nvPr/>
        </p:nvSpPr>
        <p:spPr>
          <a:xfrm>
            <a:off x="14282" y="2766131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- Voie sanguine</a:t>
            </a:r>
          </a:p>
        </p:txBody>
      </p:sp>
      <p:sp>
        <p:nvSpPr>
          <p:cNvPr id="10" name="ZoneTexte 9">
            <a:hlinkClick r:id="rId4" action="ppaction://hlinksldjump"/>
          </p:cNvPr>
          <p:cNvSpPr txBox="1"/>
          <p:nvPr/>
        </p:nvSpPr>
        <p:spPr>
          <a:xfrm>
            <a:off x="-21190" y="3365736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- De la mère à l’enfant lors de l’accouchement</a:t>
            </a:r>
          </a:p>
        </p:txBody>
      </p:sp>
      <p:sp>
        <p:nvSpPr>
          <p:cNvPr id="11" name="ZoneTexte 10">
            <a:hlinkClick r:id="rId4" action="ppaction://hlinksldjump"/>
          </p:cNvPr>
          <p:cNvSpPr txBox="1"/>
          <p:nvPr/>
        </p:nvSpPr>
        <p:spPr>
          <a:xfrm>
            <a:off x="-3898" y="4005064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- Objets contaminés par vous (HPV)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9F06469C-EE0E-42AE-9021-89A42E188BF5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6DB2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ZoneTexte 13">
            <a:extLst>
              <a:ext uri="{FF2B5EF4-FFF2-40B4-BE49-F238E27FC236}">
                <a16:creationId xmlns="" xmlns:a16="http://schemas.microsoft.com/office/drawing/2014/main" id="{93CB9E0A-534B-436E-8DCA-5C84BB55082A}"/>
              </a:ext>
            </a:extLst>
          </p:cNvPr>
          <p:cNvSpPr txBox="1"/>
          <p:nvPr/>
        </p:nvSpPr>
        <p:spPr>
          <a:xfrm rot="2338371">
            <a:off x="7916851" y="422763"/>
            <a:ext cx="1485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Infection</a:t>
            </a:r>
          </a:p>
        </p:txBody>
      </p:sp>
    </p:spTree>
    <p:extLst>
      <p:ext uri="{BB962C8B-B14F-4D97-AF65-F5344CB8AC3E}">
        <p14:creationId xmlns:p14="http://schemas.microsoft.com/office/powerpoint/2010/main" val="408529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hlinkClick r:id="rId3" action="ppaction://hlinksldjump"/>
          </p:cNvPr>
          <p:cNvSpPr txBox="1"/>
          <p:nvPr/>
        </p:nvSpPr>
        <p:spPr>
          <a:xfrm>
            <a:off x="-5987" y="-3858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Équipe Virus</a:t>
            </a:r>
          </a:p>
          <a:p>
            <a:pPr algn="ctr"/>
            <a:endParaRPr lang="fr-FR" sz="2800" dirty="0">
              <a:solidFill>
                <a:srgbClr val="FF826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800" u="sng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 3</a:t>
            </a:r>
            <a:r>
              <a:rPr lang="fr-FR" sz="2800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algn="ctr"/>
            <a:r>
              <a:rPr lang="fr-FR" sz="2800" u="sng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Lequel n’est </a:t>
            </a:r>
            <a:r>
              <a:rPr lang="fr-FR" sz="2800" b="1" u="sng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</a:t>
            </a:r>
            <a:r>
              <a:rPr lang="fr-FR" sz="2800" u="sng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un mode de transmission que vous utilisez en tant qu’HPV ?</a:t>
            </a:r>
          </a:p>
        </p:txBody>
      </p:sp>
      <p:sp>
        <p:nvSpPr>
          <p:cNvPr id="8" name="ZoneTexte 7">
            <a:hlinkClick r:id="rId4" action="ppaction://hlinksldjump"/>
          </p:cNvPr>
          <p:cNvSpPr txBox="1"/>
          <p:nvPr/>
        </p:nvSpPr>
        <p:spPr>
          <a:xfrm>
            <a:off x="-10794" y="2242911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- Rapport sexuel</a:t>
            </a:r>
          </a:p>
        </p:txBody>
      </p:sp>
      <p:sp>
        <p:nvSpPr>
          <p:cNvPr id="9" name="ZoneTexte 8">
            <a:hlinkClick r:id="rId5" action="ppaction://hlinksldjump"/>
          </p:cNvPr>
          <p:cNvSpPr txBox="1"/>
          <p:nvPr/>
        </p:nvSpPr>
        <p:spPr>
          <a:xfrm>
            <a:off x="16242" y="2766131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- Voie sanguine</a:t>
            </a:r>
          </a:p>
        </p:txBody>
      </p:sp>
      <p:sp>
        <p:nvSpPr>
          <p:cNvPr id="10" name="ZoneTexte 9">
            <a:hlinkClick r:id="rId5" action="ppaction://hlinksldjump"/>
          </p:cNvPr>
          <p:cNvSpPr txBox="1"/>
          <p:nvPr/>
        </p:nvSpPr>
        <p:spPr>
          <a:xfrm>
            <a:off x="-21190" y="3365736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- De la mère à l’enfant lors de l’accouchement</a:t>
            </a:r>
          </a:p>
        </p:txBody>
      </p:sp>
      <p:sp>
        <p:nvSpPr>
          <p:cNvPr id="11" name="ZoneTexte 10">
            <a:hlinkClick r:id="rId5" action="ppaction://hlinksldjump"/>
          </p:cNvPr>
          <p:cNvSpPr txBox="1"/>
          <p:nvPr/>
        </p:nvSpPr>
        <p:spPr>
          <a:xfrm>
            <a:off x="-3898" y="4005064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- Objets contaminés par vous (HPV)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79512" y="5246977"/>
            <a:ext cx="47802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Bravo !</a:t>
            </a:r>
          </a:p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Vous avancez d’une case</a:t>
            </a:r>
          </a:p>
        </p:txBody>
      </p:sp>
      <p:pic>
        <p:nvPicPr>
          <p:cNvPr id="15" name="Image 14">
            <a:hlinkClick r:id="rId6" action="ppaction://hlinksldjump"/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81" t="13925" r="3284" b="10361"/>
          <a:stretch/>
        </p:blipFill>
        <p:spPr>
          <a:xfrm>
            <a:off x="5137203" y="4548144"/>
            <a:ext cx="1985882" cy="197506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A6201A51-0FE3-4080-9226-FC4605CE3F59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6DB2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ZoneTexte 15">
            <a:extLst>
              <a:ext uri="{FF2B5EF4-FFF2-40B4-BE49-F238E27FC236}">
                <a16:creationId xmlns="" xmlns:a16="http://schemas.microsoft.com/office/drawing/2014/main" id="{48ABF249-7244-42A4-8A44-BCBF001EDF3C}"/>
              </a:ext>
            </a:extLst>
          </p:cNvPr>
          <p:cNvSpPr txBox="1"/>
          <p:nvPr/>
        </p:nvSpPr>
        <p:spPr>
          <a:xfrm rot="2338371">
            <a:off x="7916851" y="422763"/>
            <a:ext cx="1485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Infection</a:t>
            </a:r>
          </a:p>
        </p:txBody>
      </p:sp>
    </p:spTree>
    <p:extLst>
      <p:ext uri="{BB962C8B-B14F-4D97-AF65-F5344CB8AC3E}">
        <p14:creationId xmlns:p14="http://schemas.microsoft.com/office/powerpoint/2010/main" val="241619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148719" y="434860"/>
            <a:ext cx="6902875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manières de transmettre HPV :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fr-F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 fontAlgn="base">
              <a:buFont typeface="Arial" panose="020B0604020202020204" pitchFamily="34" charset="0"/>
              <a:buChar char="•"/>
            </a:pPr>
            <a:r>
              <a:rPr lang="fr-F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Contact direct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Tous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les types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rapports sexuels y compris par voie orale ou anale</a:t>
            </a:r>
          </a:p>
          <a:p>
            <a:pPr marL="342900" indent="-342900" algn="ctr" fontAlgn="base">
              <a:buFont typeface="Arial" panose="020B0604020202020204" pitchFamily="34" charset="0"/>
              <a:buChar char="•"/>
            </a:pPr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 fontAlgn="base">
              <a:buFont typeface="Arial" panose="020B0604020202020204" pitchFamily="34" charset="0"/>
              <a:buChar char="•"/>
            </a:pP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 fontAlgn="base">
              <a:buFont typeface="Arial" panose="020B0604020202020204" pitchFamily="34" charset="0"/>
              <a:buChar char="•"/>
            </a:pP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 fontAlgn="base">
              <a:buFont typeface="Arial" panose="020B0604020202020204" pitchFamily="34" charset="0"/>
              <a:buChar char="•"/>
            </a:pP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Contamination indirecte par </a:t>
            </a:r>
            <a:r>
              <a:rPr lang="fr-F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objets contaminés</a:t>
            </a:r>
          </a:p>
          <a:p>
            <a:pPr marL="342900" indent="-342900" algn="ctr" fontAlgn="base">
              <a:buFont typeface="Arial" panose="020B0604020202020204" pitchFamily="34" charset="0"/>
              <a:buChar char="•"/>
            </a:pP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 fontAlgn="base">
              <a:buFont typeface="Arial" panose="020B0604020202020204" pitchFamily="34" charset="0"/>
              <a:buChar char="•"/>
            </a:pP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fr-F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mère à l’enfant</a:t>
            </a: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2724555" y="2182188"/>
            <a:ext cx="4040693" cy="934074"/>
            <a:chOff x="2490659" y="1916832"/>
            <a:chExt cx="4040693" cy="934074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4" y="1916832"/>
              <a:ext cx="676352" cy="628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5967641">
              <a:off x="2466982" y="1968324"/>
              <a:ext cx="676352" cy="628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32743">
              <a:off x="4659033" y="1916832"/>
              <a:ext cx="676352" cy="628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81234" y="2223451"/>
              <a:ext cx="349034" cy="6274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80085">
              <a:off x="5901198" y="2093646"/>
              <a:ext cx="364713" cy="655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7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642710">
              <a:off x="6166639" y="2081992"/>
              <a:ext cx="364713" cy="655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A4684EC1-459D-401B-8D66-D904E22F59CC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6DB2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ZoneTexte 21">
            <a:extLst>
              <a:ext uri="{FF2B5EF4-FFF2-40B4-BE49-F238E27FC236}">
                <a16:creationId xmlns="" xmlns:a16="http://schemas.microsoft.com/office/drawing/2014/main" id="{F36F80FE-CDEE-4B60-B231-4BE63C0B604B}"/>
              </a:ext>
            </a:extLst>
          </p:cNvPr>
          <p:cNvSpPr txBox="1"/>
          <p:nvPr/>
        </p:nvSpPr>
        <p:spPr>
          <a:xfrm rot="2338371">
            <a:off x="7916851" y="422763"/>
            <a:ext cx="1485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Infection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5967841" y="6035762"/>
            <a:ext cx="28809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À l’équipe </a:t>
            </a:r>
            <a:r>
              <a:rPr lang="fr-FR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Hôte</a:t>
            </a:r>
            <a:r>
              <a:rPr lang="fr-FR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jouer !</a:t>
            </a:r>
          </a:p>
        </p:txBody>
      </p:sp>
      <p:sp>
        <p:nvSpPr>
          <p:cNvPr id="26" name="Flèche droite 25">
            <a:hlinkClick r:id="rId4" action="ppaction://hlinksldjump"/>
          </p:cNvPr>
          <p:cNvSpPr/>
          <p:nvPr/>
        </p:nvSpPr>
        <p:spPr>
          <a:xfrm>
            <a:off x="8238658" y="6489712"/>
            <a:ext cx="510396" cy="268916"/>
          </a:xfrm>
          <a:prstGeom prst="rightArrow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55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91680" y="2708920"/>
            <a:ext cx="591700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fr-F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Mauvaise réponse !</a:t>
            </a:r>
          </a:p>
          <a:p>
            <a:pPr marL="0" indent="0" algn="ctr">
              <a:buNone/>
            </a:pPr>
            <a:r>
              <a:rPr lang="fr-F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Dommage…</a:t>
            </a:r>
            <a:endParaRPr lang="fr-F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6" r="65224" b="18943"/>
          <a:stretch/>
        </p:blipFill>
        <p:spPr>
          <a:xfrm>
            <a:off x="3513378" y="660800"/>
            <a:ext cx="2273607" cy="216627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5391562E-3C43-4B5C-A043-1C92E4959693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6DB2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ZoneTexte 19">
            <a:extLst>
              <a:ext uri="{FF2B5EF4-FFF2-40B4-BE49-F238E27FC236}">
                <a16:creationId xmlns="" xmlns:a16="http://schemas.microsoft.com/office/drawing/2014/main" id="{70039255-8ACA-4FF5-A5AE-3EA388F3E0F4}"/>
              </a:ext>
            </a:extLst>
          </p:cNvPr>
          <p:cNvSpPr txBox="1"/>
          <p:nvPr/>
        </p:nvSpPr>
        <p:spPr>
          <a:xfrm rot="2338371">
            <a:off x="7916851" y="422763"/>
            <a:ext cx="1485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Infection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5700991" y="6082792"/>
            <a:ext cx="3095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Découvrez la bonne réponse</a:t>
            </a:r>
            <a:endParaRPr lang="fr-FR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Flèche droite 21">
            <a:hlinkClick r:id="rId3" action="ppaction://hlinksldjump"/>
          </p:cNvPr>
          <p:cNvSpPr/>
          <p:nvPr/>
        </p:nvSpPr>
        <p:spPr>
          <a:xfrm>
            <a:off x="8307421" y="6482902"/>
            <a:ext cx="510396" cy="268916"/>
          </a:xfrm>
          <a:prstGeom prst="rightArrow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5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hlinkClick r:id="rId2" action="ppaction://hlinksldjump"/>
          </p:cNvPr>
          <p:cNvSpPr txBox="1"/>
          <p:nvPr/>
        </p:nvSpPr>
        <p:spPr>
          <a:xfrm>
            <a:off x="-5987" y="-3858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Équipe Hôte</a:t>
            </a:r>
          </a:p>
          <a:p>
            <a:pPr algn="ctr"/>
            <a:endParaRPr lang="fr-FR" sz="2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800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 4</a:t>
            </a:r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algn="ctr"/>
            <a:r>
              <a:rPr lang="fr-FR" sz="2800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Quelles sont les cibles privilégiées de HPV ? </a:t>
            </a:r>
          </a:p>
        </p:txBody>
      </p:sp>
      <p:sp>
        <p:nvSpPr>
          <p:cNvPr id="8" name="ZoneTexte 7">
            <a:hlinkClick r:id="rId3" action="ppaction://hlinksldjump"/>
          </p:cNvPr>
          <p:cNvSpPr txBox="1"/>
          <p:nvPr/>
        </p:nvSpPr>
        <p:spPr>
          <a:xfrm>
            <a:off x="-10792" y="2276872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- Le foie et l’estomac</a:t>
            </a:r>
          </a:p>
        </p:txBody>
      </p:sp>
      <p:sp>
        <p:nvSpPr>
          <p:cNvPr id="9" name="ZoneTexte 8">
            <a:hlinkClick r:id="rId3" action="ppaction://hlinksldjump"/>
          </p:cNvPr>
          <p:cNvSpPr txBox="1"/>
          <p:nvPr/>
        </p:nvSpPr>
        <p:spPr>
          <a:xfrm>
            <a:off x="-10793" y="2725712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- Le système nerveux</a:t>
            </a:r>
          </a:p>
        </p:txBody>
      </p:sp>
      <p:sp>
        <p:nvSpPr>
          <p:cNvPr id="10" name="ZoneTexte 9">
            <a:hlinkClick r:id="rId4" action="ppaction://hlinksldjump"/>
          </p:cNvPr>
          <p:cNvSpPr txBox="1"/>
          <p:nvPr/>
        </p:nvSpPr>
        <p:spPr>
          <a:xfrm>
            <a:off x="-14168" y="3140968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- La peau et certaines muqueuses</a:t>
            </a:r>
          </a:p>
        </p:txBody>
      </p:sp>
      <p:sp>
        <p:nvSpPr>
          <p:cNvPr id="11" name="ZoneTexte 10">
            <a:hlinkClick r:id="rId3" action="ppaction://hlinksldjump"/>
          </p:cNvPr>
          <p:cNvSpPr txBox="1"/>
          <p:nvPr/>
        </p:nvSpPr>
        <p:spPr>
          <a:xfrm>
            <a:off x="0" y="3573016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- Les muscles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FB480D24-5391-4842-9083-C053A8B81CE4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6DB2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ZoneTexte 13">
            <a:extLst>
              <a:ext uri="{FF2B5EF4-FFF2-40B4-BE49-F238E27FC236}">
                <a16:creationId xmlns="" xmlns:a16="http://schemas.microsoft.com/office/drawing/2014/main" id="{5B7938CD-09EF-4803-8D9D-5BC15E511F66}"/>
              </a:ext>
            </a:extLst>
          </p:cNvPr>
          <p:cNvSpPr txBox="1"/>
          <p:nvPr/>
        </p:nvSpPr>
        <p:spPr>
          <a:xfrm rot="2338371">
            <a:off x="7916851" y="422763"/>
            <a:ext cx="1485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Infection</a:t>
            </a:r>
          </a:p>
        </p:txBody>
      </p:sp>
    </p:spTree>
    <p:extLst>
      <p:ext uri="{BB962C8B-B14F-4D97-AF65-F5344CB8AC3E}">
        <p14:creationId xmlns:p14="http://schemas.microsoft.com/office/powerpoint/2010/main" val="207477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hlinkClick r:id="rId2" action="ppaction://hlinksldjump"/>
          </p:cNvPr>
          <p:cNvSpPr txBox="1"/>
          <p:nvPr/>
        </p:nvSpPr>
        <p:spPr>
          <a:xfrm>
            <a:off x="-5987" y="-3858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Équipe Hôte</a:t>
            </a:r>
          </a:p>
          <a:p>
            <a:pPr algn="ctr"/>
            <a:endParaRPr lang="fr-FR" sz="2800" dirty="0">
              <a:solidFill>
                <a:srgbClr val="8181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800" u="sng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 4</a:t>
            </a:r>
            <a:r>
              <a:rPr lang="fr-FR" sz="2800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algn="ctr"/>
            <a:r>
              <a:rPr lang="fr-FR" sz="2800" u="sng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Quelles sont les cibles privilégiées de HPV ? </a:t>
            </a:r>
          </a:p>
        </p:txBody>
      </p:sp>
      <p:sp>
        <p:nvSpPr>
          <p:cNvPr id="8" name="ZoneTexte 7">
            <a:hlinkClick r:id="rId3" action="ppaction://hlinksldjump"/>
          </p:cNvPr>
          <p:cNvSpPr txBox="1"/>
          <p:nvPr/>
        </p:nvSpPr>
        <p:spPr>
          <a:xfrm>
            <a:off x="-10792" y="2276872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- Le foie et l’estomac</a:t>
            </a:r>
          </a:p>
        </p:txBody>
      </p:sp>
      <p:sp>
        <p:nvSpPr>
          <p:cNvPr id="9" name="ZoneTexte 8">
            <a:hlinkClick r:id="rId2" action="ppaction://hlinksldjump"/>
          </p:cNvPr>
          <p:cNvSpPr txBox="1"/>
          <p:nvPr/>
        </p:nvSpPr>
        <p:spPr>
          <a:xfrm>
            <a:off x="-10793" y="2725712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- Le système nerveux</a:t>
            </a:r>
          </a:p>
        </p:txBody>
      </p:sp>
      <p:sp>
        <p:nvSpPr>
          <p:cNvPr id="10" name="ZoneTexte 9">
            <a:hlinkClick r:id="rId3" action="ppaction://hlinksldjump"/>
          </p:cNvPr>
          <p:cNvSpPr txBox="1"/>
          <p:nvPr/>
        </p:nvSpPr>
        <p:spPr>
          <a:xfrm>
            <a:off x="-12989" y="3140968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- La peau et certaines muqueuses</a:t>
            </a:r>
          </a:p>
        </p:txBody>
      </p:sp>
      <p:sp>
        <p:nvSpPr>
          <p:cNvPr id="11" name="ZoneTexte 10">
            <a:hlinkClick r:id="rId3" action="ppaction://hlinksldjump"/>
          </p:cNvPr>
          <p:cNvSpPr txBox="1"/>
          <p:nvPr/>
        </p:nvSpPr>
        <p:spPr>
          <a:xfrm>
            <a:off x="1" y="3573016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- Les muscles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79512" y="5246977"/>
            <a:ext cx="47802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Bravo !</a:t>
            </a:r>
          </a:p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Vous avancez d’une case</a:t>
            </a:r>
          </a:p>
        </p:txBody>
      </p:sp>
      <p:pic>
        <p:nvPicPr>
          <p:cNvPr id="15" name="Image 14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81" t="13925" r="3284" b="10361"/>
          <a:stretch/>
        </p:blipFill>
        <p:spPr>
          <a:xfrm>
            <a:off x="5137203" y="4548144"/>
            <a:ext cx="1985882" cy="197506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CAE76792-6617-4532-8C2F-007FA989F702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6DB2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ZoneTexte 15">
            <a:extLst>
              <a:ext uri="{FF2B5EF4-FFF2-40B4-BE49-F238E27FC236}">
                <a16:creationId xmlns="" xmlns:a16="http://schemas.microsoft.com/office/drawing/2014/main" id="{6A0508F1-9F52-4B93-8420-C964EF8ECB92}"/>
              </a:ext>
            </a:extLst>
          </p:cNvPr>
          <p:cNvSpPr txBox="1"/>
          <p:nvPr/>
        </p:nvSpPr>
        <p:spPr>
          <a:xfrm rot="2338371">
            <a:off x="7916851" y="422763"/>
            <a:ext cx="1485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Infection</a:t>
            </a:r>
          </a:p>
        </p:txBody>
      </p:sp>
    </p:spTree>
    <p:extLst>
      <p:ext uri="{BB962C8B-B14F-4D97-AF65-F5344CB8AC3E}">
        <p14:creationId xmlns:p14="http://schemas.microsoft.com/office/powerpoint/2010/main" val="37930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636" y="873487"/>
            <a:ext cx="915828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 virus infecte les cellules de la </a:t>
            </a:r>
            <a:r>
              <a:rPr lang="fr-FR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peau</a:t>
            </a:r>
            <a:r>
              <a:rPr lang="fr-FR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3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</a:t>
            </a:r>
            <a:r>
              <a:rPr lang="fr-FR" sz="3200" dirty="0">
                <a:latin typeface="Times New Roman"/>
                <a:ea typeface="Times New Roman"/>
                <a:cs typeface="Times New Roman"/>
                <a:sym typeface="Times New Roman"/>
              </a:rPr>
              <a:t> des </a:t>
            </a:r>
            <a:r>
              <a:rPr lang="fr-FR" sz="3200" b="1" dirty="0">
                <a:latin typeface="Times New Roman"/>
                <a:ea typeface="Times New Roman"/>
                <a:cs typeface="Times New Roman"/>
                <a:sym typeface="Times New Roman"/>
              </a:rPr>
              <a:t>muqueuses</a:t>
            </a:r>
            <a:r>
              <a:rPr lang="fr-FR" sz="3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sz="3200" dirty="0">
                <a:latin typeface="Times New Roman"/>
                <a:ea typeface="Times New Roman"/>
                <a:cs typeface="Times New Roman"/>
                <a:sym typeface="Times New Roman"/>
              </a:rPr>
              <a:t>(qui recouvrent la paroi interne des organes en contact avec le milieu extérieur) </a:t>
            </a:r>
            <a:r>
              <a:rPr lang="fr-FR" sz="3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pénis, col de l’utérus, gorge, anus.</a:t>
            </a:r>
            <a:endParaRPr lang="fr-FR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068960"/>
            <a:ext cx="1762316" cy="1953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Schéma : appareil génital féminin (1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935590"/>
            <a:ext cx="4710270" cy="2219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à coins arrondis 2"/>
          <p:cNvSpPr/>
          <p:nvPr/>
        </p:nvSpPr>
        <p:spPr>
          <a:xfrm>
            <a:off x="5796136" y="3969060"/>
            <a:ext cx="504056" cy="18002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ZoneTexte 4"/>
          <p:cNvSpPr txBox="1"/>
          <p:nvPr/>
        </p:nvSpPr>
        <p:spPr>
          <a:xfrm>
            <a:off x="7352952" y="3769084"/>
            <a:ext cx="921206" cy="584775"/>
          </a:xfrm>
          <a:prstGeom prst="rect">
            <a:avLst/>
          </a:prstGeom>
          <a:solidFill>
            <a:srgbClr val="D7E5F5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 de l’utérus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3537602" y="5271512"/>
            <a:ext cx="47628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 : https://www.ameli.fr/assure/sante/themes/cancer-col-uterus/comprendre-cancer-col-uterus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5206441" y="5674677"/>
            <a:ext cx="2382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du côté du virus ?!</a:t>
            </a:r>
          </a:p>
        </p:txBody>
      </p:sp>
      <p:sp>
        <p:nvSpPr>
          <p:cNvPr id="14" name="Flèche droite 13">
            <a:hlinkClick r:id="rId4" action="ppaction://hlinksldjump"/>
          </p:cNvPr>
          <p:cNvSpPr/>
          <p:nvPr/>
        </p:nvSpPr>
        <p:spPr>
          <a:xfrm>
            <a:off x="7608684" y="5731912"/>
            <a:ext cx="1283796" cy="342875"/>
          </a:xfrm>
          <a:prstGeom prst="rightArrow">
            <a:avLst>
              <a:gd name="adj1" fmla="val 26118"/>
              <a:gd name="adj2" fmla="val 69902"/>
            </a:avLst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230F0DFD-54A0-467D-BDBA-706280EB089E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6DB2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ZoneTexte 16">
            <a:extLst>
              <a:ext uri="{FF2B5EF4-FFF2-40B4-BE49-F238E27FC236}">
                <a16:creationId xmlns="" xmlns:a16="http://schemas.microsoft.com/office/drawing/2014/main" id="{515F48F2-77CD-4FD0-A3BD-BA9103FCAA61}"/>
              </a:ext>
            </a:extLst>
          </p:cNvPr>
          <p:cNvSpPr txBox="1"/>
          <p:nvPr/>
        </p:nvSpPr>
        <p:spPr>
          <a:xfrm rot="2338371">
            <a:off x="7916851" y="422763"/>
            <a:ext cx="1485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Infection</a:t>
            </a:r>
          </a:p>
        </p:txBody>
      </p:sp>
    </p:spTree>
    <p:extLst>
      <p:ext uri="{BB962C8B-B14F-4D97-AF65-F5344CB8AC3E}">
        <p14:creationId xmlns:p14="http://schemas.microsoft.com/office/powerpoint/2010/main" val="366182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91680" y="2708920"/>
            <a:ext cx="591700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fr-F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Mauvaise réponse !</a:t>
            </a:r>
          </a:p>
          <a:p>
            <a:pPr marL="0" indent="0" algn="ctr">
              <a:buNone/>
            </a:pPr>
            <a:r>
              <a:rPr lang="fr-F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Dommage…</a:t>
            </a:r>
            <a:endParaRPr lang="fr-F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060227" y="5694382"/>
            <a:ext cx="35253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E8A8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 petit atelier pour vous aider !</a:t>
            </a:r>
          </a:p>
        </p:txBody>
      </p:sp>
      <p:sp>
        <p:nvSpPr>
          <p:cNvPr id="2" name="Flèche droite 1">
            <a:hlinkClick r:id="rId2" action="ppaction://hlinksldjump"/>
          </p:cNvPr>
          <p:cNvSpPr/>
          <p:nvPr/>
        </p:nvSpPr>
        <p:spPr>
          <a:xfrm>
            <a:off x="7608684" y="5731912"/>
            <a:ext cx="1283796" cy="342875"/>
          </a:xfrm>
          <a:prstGeom prst="rightArrow">
            <a:avLst>
              <a:gd name="adj1" fmla="val 26118"/>
              <a:gd name="adj2" fmla="val 69902"/>
            </a:avLst>
          </a:prstGeom>
          <a:noFill/>
          <a:ln>
            <a:solidFill>
              <a:srgbClr val="E8A8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6" r="65224" b="18943"/>
          <a:stretch/>
        </p:blipFill>
        <p:spPr>
          <a:xfrm>
            <a:off x="3513378" y="660800"/>
            <a:ext cx="2273607" cy="216627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1D481581-6D6B-4280-8F08-2E4B3DAD478F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6DB2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ZoneTexte 9">
            <a:extLst>
              <a:ext uri="{FF2B5EF4-FFF2-40B4-BE49-F238E27FC236}">
                <a16:creationId xmlns="" xmlns:a16="http://schemas.microsoft.com/office/drawing/2014/main" id="{649DE178-412A-4298-A3D6-B0BF5B7F4504}"/>
              </a:ext>
            </a:extLst>
          </p:cNvPr>
          <p:cNvSpPr txBox="1"/>
          <p:nvPr/>
        </p:nvSpPr>
        <p:spPr>
          <a:xfrm rot="2338371">
            <a:off x="7916851" y="422763"/>
            <a:ext cx="1485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Infection</a:t>
            </a:r>
          </a:p>
        </p:txBody>
      </p:sp>
    </p:spTree>
    <p:extLst>
      <p:ext uri="{BB962C8B-B14F-4D97-AF65-F5344CB8AC3E}">
        <p14:creationId xmlns:p14="http://schemas.microsoft.com/office/powerpoint/2010/main" val="368633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16632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800" b="1" u="sng" dirty="0">
                <a:solidFill>
                  <a:srgbClr val="E8A8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Atelier !</a:t>
            </a:r>
            <a:endParaRPr lang="fr-FR" sz="4800" dirty="0">
              <a:solidFill>
                <a:srgbClr val="E8A8B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327" y="155679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Remettez les images proposées dans l’ordre afin de reconstituer le cycle viral de HPV.</a:t>
            </a: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70" t="11520" r="37460" b="33368"/>
          <a:stretch/>
        </p:blipFill>
        <p:spPr>
          <a:xfrm>
            <a:off x="2483766" y="2911400"/>
            <a:ext cx="2859315" cy="268137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3590259" y="3651926"/>
            <a:ext cx="64633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7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3116349" y="5929209"/>
            <a:ext cx="41312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Découvrez la bonne réponse à </a:t>
            </a:r>
            <a:r>
              <a:rPr lang="fr-FR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l’atelier</a:t>
            </a:r>
            <a:endParaRPr lang="fr-FR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Flèche droite 10">
            <a:hlinkClick r:id="rId3" action="ppaction://hlinksldjump"/>
          </p:cNvPr>
          <p:cNvSpPr/>
          <p:nvPr/>
        </p:nvSpPr>
        <p:spPr>
          <a:xfrm>
            <a:off x="7608684" y="5937313"/>
            <a:ext cx="1283796" cy="342875"/>
          </a:xfrm>
          <a:prstGeom prst="rightArrow">
            <a:avLst>
              <a:gd name="adj1" fmla="val 26118"/>
              <a:gd name="adj2" fmla="val 69902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F3BAA5E7-5146-4BE9-8C4C-ED5D4401221A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E8A8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ZoneTexte 12">
            <a:extLst>
              <a:ext uri="{FF2B5EF4-FFF2-40B4-BE49-F238E27FC236}">
                <a16:creationId xmlns="" xmlns:a16="http://schemas.microsoft.com/office/drawing/2014/main" id="{141F97F1-19B4-43C0-B319-E742701B9AA9}"/>
              </a:ext>
            </a:extLst>
          </p:cNvPr>
          <p:cNvSpPr txBox="1"/>
          <p:nvPr/>
        </p:nvSpPr>
        <p:spPr>
          <a:xfrm rot="2319656">
            <a:off x="7961435" y="318690"/>
            <a:ext cx="1269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Atelier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74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26064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Cycle de HPV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155221" y="5880078"/>
            <a:ext cx="44534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Découvrez la bonne réponse à la question</a:t>
            </a:r>
          </a:p>
        </p:txBody>
      </p:sp>
      <p:sp>
        <p:nvSpPr>
          <p:cNvPr id="6" name="Flèche droite 5">
            <a:hlinkClick r:id="rId2" action="ppaction://hlinksldjump"/>
          </p:cNvPr>
          <p:cNvSpPr/>
          <p:nvPr/>
        </p:nvSpPr>
        <p:spPr>
          <a:xfrm>
            <a:off x="7608684" y="5937313"/>
            <a:ext cx="1283796" cy="342875"/>
          </a:xfrm>
          <a:prstGeom prst="rightArrow">
            <a:avLst>
              <a:gd name="adj1" fmla="val 26118"/>
              <a:gd name="adj2" fmla="val 69902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892" y="906979"/>
            <a:ext cx="6714492" cy="470014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6E27A862-FBC4-41E9-8222-731E51B93426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E8A8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ZoneTexte 7">
            <a:extLst>
              <a:ext uri="{FF2B5EF4-FFF2-40B4-BE49-F238E27FC236}">
                <a16:creationId xmlns="" xmlns:a16="http://schemas.microsoft.com/office/drawing/2014/main" id="{3500163A-B990-4B09-9075-EAE7E912E6CE}"/>
              </a:ext>
            </a:extLst>
          </p:cNvPr>
          <p:cNvSpPr txBox="1"/>
          <p:nvPr/>
        </p:nvSpPr>
        <p:spPr>
          <a:xfrm rot="2319656">
            <a:off x="7961435" y="318690"/>
            <a:ext cx="1269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Atelier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969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hlinkClick r:id="rId2" action="ppaction://hlinksldjump"/>
          </p:cNvPr>
          <p:cNvSpPr txBox="1"/>
          <p:nvPr/>
        </p:nvSpPr>
        <p:spPr>
          <a:xfrm>
            <a:off x="-5987" y="-3858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Équipe Hôte</a:t>
            </a:r>
          </a:p>
          <a:p>
            <a:pPr algn="ctr"/>
            <a:endParaRPr lang="fr-FR" sz="2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800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 1</a:t>
            </a:r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algn="ctr"/>
            <a:r>
              <a:rPr lang="fr-FR" sz="2800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Laquelle de ces photos correspond au HPV ?</a:t>
            </a:r>
          </a:p>
        </p:txBody>
      </p:sp>
      <p:sp>
        <p:nvSpPr>
          <p:cNvPr id="8" name="ZoneTexte 7">
            <a:hlinkClick r:id="rId3" action="ppaction://hlinksldjump"/>
          </p:cNvPr>
          <p:cNvSpPr txBox="1"/>
          <p:nvPr/>
        </p:nvSpPr>
        <p:spPr>
          <a:xfrm>
            <a:off x="-10792" y="2276872"/>
            <a:ext cx="694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-</a:t>
            </a:r>
          </a:p>
        </p:txBody>
      </p:sp>
      <p:sp>
        <p:nvSpPr>
          <p:cNvPr id="9" name="ZoneTexte 8">
            <a:hlinkClick r:id="rId2" action="ppaction://hlinksldjump"/>
          </p:cNvPr>
          <p:cNvSpPr txBox="1"/>
          <p:nvPr/>
        </p:nvSpPr>
        <p:spPr>
          <a:xfrm>
            <a:off x="4218833" y="2202492"/>
            <a:ext cx="694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-</a:t>
            </a:r>
          </a:p>
        </p:txBody>
      </p:sp>
      <p:sp>
        <p:nvSpPr>
          <p:cNvPr id="10" name="ZoneTexte 9">
            <a:hlinkClick r:id="rId3" action="ppaction://hlinksldjump"/>
          </p:cNvPr>
          <p:cNvSpPr txBox="1"/>
          <p:nvPr/>
        </p:nvSpPr>
        <p:spPr>
          <a:xfrm>
            <a:off x="-10792" y="4175272"/>
            <a:ext cx="6835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-</a:t>
            </a:r>
          </a:p>
        </p:txBody>
      </p:sp>
      <p:sp>
        <p:nvSpPr>
          <p:cNvPr id="11" name="ZoneTexte 10">
            <a:hlinkClick r:id="rId3" action="ppaction://hlinksldjump"/>
          </p:cNvPr>
          <p:cNvSpPr txBox="1"/>
          <p:nvPr/>
        </p:nvSpPr>
        <p:spPr>
          <a:xfrm>
            <a:off x="4229107" y="4175272"/>
            <a:ext cx="6738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-</a:t>
            </a:r>
          </a:p>
        </p:txBody>
      </p:sp>
      <p:pic>
        <p:nvPicPr>
          <p:cNvPr id="1026" name="Picture 2" descr="https://lh6.googleusercontent.com/jAiB7871pGQ-zibJsRwV5iCVlkqb9JteEX2IVG7qyoOuG9KLrKW12OmR_idmJVhTPjTWriDmeZ11XMAYXk9QwDlo4R3zP9ZG_9--bt9pTt5FeBmcymXol4R9m76GskAT9H4GSInL">
            <a:hlinkClick r:id="rId4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96"/>
          <a:stretch/>
        </p:blipFill>
        <p:spPr bwMode="auto">
          <a:xfrm>
            <a:off x="672774" y="2060848"/>
            <a:ext cx="3543300" cy="1924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lh5.googleusercontent.com/z3VdBxzu3574eFlkKemTOcIGHImhj0YmUTWmSr7fp3AM1gM-XEwmdCisCkco3T_srBBEP89YzNzTFDqUZ-xRPId58_GXVOk9NG-yTp48BNwJzkQT-zBvQTn2BFsEfUw4_OvuntbE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747" y="1954233"/>
            <a:ext cx="1571132" cy="2137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6876256" y="2245736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Microbiology and Molecular Biology Reviews</a:t>
            </a:r>
            <a:r>
              <a:rPr lang="en-US" sz="900" dirty="0"/>
              <a:t> Dec 1969</a:t>
            </a:r>
          </a:p>
          <a:p>
            <a:r>
              <a:rPr lang="en-US" sz="900" dirty="0"/>
              <a:t>https://mmbr.asm.org/content/67/1/86/figures-only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291913" y="6480701"/>
            <a:ext cx="20537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err="1"/>
              <a:t>Clinical</a:t>
            </a:r>
            <a:r>
              <a:rPr lang="fr-FR" sz="1000" i="1" dirty="0"/>
              <a:t> </a:t>
            </a:r>
            <a:r>
              <a:rPr lang="fr-FR" sz="1000" i="1" dirty="0" err="1"/>
              <a:t>Infectious</a:t>
            </a:r>
            <a:r>
              <a:rPr lang="fr-FR" sz="1000" i="1" dirty="0"/>
              <a:t> </a:t>
            </a:r>
            <a:r>
              <a:rPr lang="fr-FR" sz="1000" i="1" dirty="0" err="1"/>
              <a:t>Diseases</a:t>
            </a:r>
            <a:r>
              <a:rPr lang="fr-FR" sz="1000" dirty="0"/>
              <a:t> Jun 2016</a:t>
            </a:r>
            <a:endParaRPr lang="en-US" sz="1000" dirty="0"/>
          </a:p>
        </p:txBody>
      </p:sp>
      <p:sp>
        <p:nvSpPr>
          <p:cNvPr id="13" name="ZoneTexte 12"/>
          <p:cNvSpPr txBox="1"/>
          <p:nvPr/>
        </p:nvSpPr>
        <p:spPr>
          <a:xfrm>
            <a:off x="4879268" y="6531284"/>
            <a:ext cx="36724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u="sng" dirty="0">
                <a:hlinkClick r:id="rId8"/>
              </a:rPr>
              <a:t>http://jardins-panoramiques-limeuil.com/le-sphinx-tete-de-mort/</a:t>
            </a:r>
            <a:endParaRPr lang="fr-FR" sz="900" dirty="0"/>
          </a:p>
        </p:txBody>
      </p:sp>
      <p:grpSp>
        <p:nvGrpSpPr>
          <p:cNvPr id="26" name="Groupe 25"/>
          <p:cNvGrpSpPr/>
          <p:nvPr/>
        </p:nvGrpSpPr>
        <p:grpSpPr>
          <a:xfrm>
            <a:off x="1132969" y="4077072"/>
            <a:ext cx="2396215" cy="2376264"/>
            <a:chOff x="1132969" y="4077072"/>
            <a:chExt cx="2396215" cy="2376264"/>
          </a:xfrm>
        </p:grpSpPr>
        <p:pic>
          <p:nvPicPr>
            <p:cNvPr id="1030" name="Picture 6" descr="https://lh4.googleusercontent.com/LwCojqeaCpUwvLmuGWBx6qv4w1BPNvhh49IKMaevYVTu5f23bv7C425bDwF3IKX1sLpYaaI_OTSVTKS8PHHYlYJcFwjECtCUzQGil5Daoa47hPEzDEvEpBZ8KvHhT3eK9Tha-R5z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2969" y="4077072"/>
              <a:ext cx="2396215" cy="2376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5" name="Connecteur droit 4"/>
            <p:cNvCxnSpPr/>
            <p:nvPr/>
          </p:nvCxnSpPr>
          <p:spPr>
            <a:xfrm>
              <a:off x="1187624" y="6381328"/>
              <a:ext cx="36004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ZoneTexte 24"/>
            <p:cNvSpPr txBox="1"/>
            <p:nvPr/>
          </p:nvSpPr>
          <p:spPr>
            <a:xfrm>
              <a:off x="1187624" y="6165884"/>
              <a:ext cx="505216" cy="215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fr-FR" sz="800" b="1" dirty="0"/>
                <a:t>0,5 µm</a:t>
              </a:r>
              <a:endParaRPr lang="en-US" sz="800" b="1" dirty="0"/>
            </a:p>
          </p:txBody>
        </p:sp>
      </p:grpSp>
      <p:grpSp>
        <p:nvGrpSpPr>
          <p:cNvPr id="1025" name="Groupe 1024"/>
          <p:cNvGrpSpPr/>
          <p:nvPr/>
        </p:nvGrpSpPr>
        <p:grpSpPr>
          <a:xfrm>
            <a:off x="4879268" y="4213683"/>
            <a:ext cx="3595958" cy="2267018"/>
            <a:chOff x="4879268" y="4213683"/>
            <a:chExt cx="3595958" cy="2267018"/>
          </a:xfrm>
        </p:grpSpPr>
        <p:pic>
          <p:nvPicPr>
            <p:cNvPr id="1032" name="Picture 8" descr="https://lh3.googleusercontent.com/lXl9hClXsOnZO-JPsRqdRzcvooFMPZcE952ZgplUhXohcbfdTTRpIMMGnnNcIdpyK_YvFNXGJxShLFI5jTHAk5Oa2bz6OtFkSk7UPhFS8PCs6F3XmjrjbUxE_MRn_BhD5yA8ts8J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9268" y="4213683"/>
              <a:ext cx="3595958" cy="22670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0" name="Connecteur droit 29"/>
            <p:cNvCxnSpPr/>
            <p:nvPr/>
          </p:nvCxnSpPr>
          <p:spPr>
            <a:xfrm>
              <a:off x="5152038" y="6273606"/>
              <a:ext cx="63991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4" name="ZoneTexte 1023"/>
            <p:cNvSpPr txBox="1"/>
            <p:nvPr/>
          </p:nvSpPr>
          <p:spPr>
            <a:xfrm>
              <a:off x="5162747" y="5904274"/>
              <a:ext cx="636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/>
                <a:t>2 cm</a:t>
              </a:r>
              <a:endParaRPr lang="en-US" b="1" dirty="0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92536816-9441-4376-839F-2F68286D5A83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6493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ZoneTexte 22">
            <a:extLst>
              <a:ext uri="{FF2B5EF4-FFF2-40B4-BE49-F238E27FC236}">
                <a16:creationId xmlns="" xmlns:a16="http://schemas.microsoft.com/office/drawing/2014/main" id="{4EBF1714-4090-41D0-879D-549EAE2E302F}"/>
              </a:ext>
            </a:extLst>
          </p:cNvPr>
          <p:cNvSpPr txBox="1"/>
          <p:nvPr/>
        </p:nvSpPr>
        <p:spPr>
          <a:xfrm rot="2300633">
            <a:off x="8088392" y="210389"/>
            <a:ext cx="948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HPV</a:t>
            </a:r>
          </a:p>
        </p:txBody>
      </p:sp>
    </p:spTree>
    <p:extLst>
      <p:ext uri="{BB962C8B-B14F-4D97-AF65-F5344CB8AC3E}">
        <p14:creationId xmlns:p14="http://schemas.microsoft.com/office/powerpoint/2010/main" val="155493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xplosion 2 12"/>
          <p:cNvSpPr/>
          <p:nvPr/>
        </p:nvSpPr>
        <p:spPr>
          <a:xfrm rot="505655">
            <a:off x="1967877" y="4591732"/>
            <a:ext cx="4660562" cy="2147160"/>
          </a:xfrm>
          <a:prstGeom prst="irregularSeal2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ZoneTexte 3"/>
          <p:cNvSpPr txBox="1"/>
          <p:nvPr/>
        </p:nvSpPr>
        <p:spPr>
          <a:xfrm>
            <a:off x="21499" y="171831"/>
            <a:ext cx="91440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le virus, que fait-il lui pour </a:t>
            </a:r>
          </a:p>
          <a:p>
            <a:pPr algn="ctr"/>
            <a:r>
              <a:rPr lang="fr-FR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 pas être reconnu ?</a:t>
            </a:r>
            <a:endParaRPr lang="en-US" sz="31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0" y="1725199"/>
            <a:ext cx="8008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Il reste très discret grâce à sa </a:t>
            </a:r>
            <a:r>
              <a:rPr lang="fr-FR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faible immunogénicité</a:t>
            </a:r>
            <a:endParaRPr lang="en-US" sz="2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0" y="3573016"/>
            <a:ext cx="895963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Il </a:t>
            </a:r>
            <a:r>
              <a:rPr lang="fr-FR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prend le contrôle </a:t>
            </a:r>
            <a:r>
              <a:rPr lang="fr-FR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d’une partie de la réponse immunitaire  </a:t>
            </a:r>
            <a:endParaRPr lang="en-US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703769" y="5330470"/>
            <a:ext cx="26013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 </a:t>
            </a:r>
            <a:r>
              <a:rPr lang="fr-F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 lyse PAS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cellule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-1" y="2513476"/>
            <a:ext cx="91582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Il change très vite d’apparence grâce à de nombreuses </a:t>
            </a:r>
            <a:r>
              <a:rPr lang="fr-FR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mutations</a:t>
            </a:r>
            <a:endParaRPr lang="en-US" sz="2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0" y="4080848"/>
            <a:ext cx="9158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MAIS</a:t>
            </a:r>
            <a:endParaRPr lang="en-U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DAE2666E-FBD1-40CE-90E9-BAD3BC911087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6DB2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ZoneTexte 23">
            <a:extLst>
              <a:ext uri="{FF2B5EF4-FFF2-40B4-BE49-F238E27FC236}">
                <a16:creationId xmlns="" xmlns:a16="http://schemas.microsoft.com/office/drawing/2014/main" id="{8D94A00C-F8D1-409F-9B1D-5C98DC0A701E}"/>
              </a:ext>
            </a:extLst>
          </p:cNvPr>
          <p:cNvSpPr txBox="1"/>
          <p:nvPr/>
        </p:nvSpPr>
        <p:spPr>
          <a:xfrm rot="2338371">
            <a:off x="7916851" y="422763"/>
            <a:ext cx="1485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Infection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5967841" y="6035762"/>
            <a:ext cx="28809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À l’équipe </a:t>
            </a:r>
            <a:r>
              <a:rPr lang="fr-FR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Hôte de </a:t>
            </a:r>
            <a:r>
              <a:rPr lang="fr-FR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jouer !</a:t>
            </a:r>
          </a:p>
        </p:txBody>
      </p:sp>
      <p:sp>
        <p:nvSpPr>
          <p:cNvPr id="26" name="Flèche droite 25">
            <a:hlinkClick r:id="rId2" action="ppaction://hlinksldjump"/>
          </p:cNvPr>
          <p:cNvSpPr/>
          <p:nvPr/>
        </p:nvSpPr>
        <p:spPr>
          <a:xfrm>
            <a:off x="8238658" y="6489712"/>
            <a:ext cx="510396" cy="268916"/>
          </a:xfrm>
          <a:prstGeom prst="rightArrow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6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hlinkClick r:id="rId2" action="ppaction://hlinksldjump"/>
          </p:cNvPr>
          <p:cNvSpPr txBox="1"/>
          <p:nvPr/>
        </p:nvSpPr>
        <p:spPr>
          <a:xfrm>
            <a:off x="-5987" y="-3858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Équipe Hôte</a:t>
            </a:r>
          </a:p>
          <a:p>
            <a:pPr algn="ctr"/>
            <a:endParaRPr lang="fr-FR" sz="16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800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 5</a:t>
            </a:r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algn="ctr"/>
            <a:r>
              <a:rPr lang="fr-FR" sz="2800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Quel est généralement le premier moyen employé par le système immunitaire pour lutter contre le virus ?</a:t>
            </a:r>
          </a:p>
        </p:txBody>
      </p:sp>
      <p:sp>
        <p:nvSpPr>
          <p:cNvPr id="8" name="ZoneTexte 7">
            <a:hlinkClick r:id="rId3" action="ppaction://hlinksldjump"/>
          </p:cNvPr>
          <p:cNvSpPr txBox="1"/>
          <p:nvPr/>
        </p:nvSpPr>
        <p:spPr>
          <a:xfrm>
            <a:off x="-10792" y="2276872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- Il le mange (phagocytose)</a:t>
            </a:r>
          </a:p>
        </p:txBody>
      </p:sp>
      <p:sp>
        <p:nvSpPr>
          <p:cNvPr id="9" name="ZoneTexte 8">
            <a:hlinkClick r:id="rId4" action="ppaction://hlinksldjump"/>
          </p:cNvPr>
          <p:cNvSpPr txBox="1"/>
          <p:nvPr/>
        </p:nvSpPr>
        <p:spPr>
          <a:xfrm>
            <a:off x="-10793" y="2725712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- Il le kidnappe (kleptocytose)</a:t>
            </a:r>
          </a:p>
        </p:txBody>
      </p:sp>
      <p:sp>
        <p:nvSpPr>
          <p:cNvPr id="10" name="ZoneTexte 9">
            <a:hlinkClick r:id="rId4" action="ppaction://hlinksldjump"/>
          </p:cNvPr>
          <p:cNvSpPr txBox="1"/>
          <p:nvPr/>
        </p:nvSpPr>
        <p:spPr>
          <a:xfrm>
            <a:off x="12882" y="3248932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- Il demande quoi faire au cerveau</a:t>
            </a:r>
          </a:p>
        </p:txBody>
      </p:sp>
      <p:sp>
        <p:nvSpPr>
          <p:cNvPr id="11" name="ZoneTexte 10">
            <a:hlinkClick r:id="rId4" action="ppaction://hlinksldjump"/>
          </p:cNvPr>
          <p:cNvSpPr txBox="1"/>
          <p:nvPr/>
        </p:nvSpPr>
        <p:spPr>
          <a:xfrm>
            <a:off x="-15205" y="3726897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- Rien, ce système est un flemmard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3D68D0A1-B3F6-413E-999B-E25941320B54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6DB2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ZoneTexte 13">
            <a:extLst>
              <a:ext uri="{FF2B5EF4-FFF2-40B4-BE49-F238E27FC236}">
                <a16:creationId xmlns="" xmlns:a16="http://schemas.microsoft.com/office/drawing/2014/main" id="{1455A509-FF82-4E1F-B67A-41857DB08DA9}"/>
              </a:ext>
            </a:extLst>
          </p:cNvPr>
          <p:cNvSpPr txBox="1"/>
          <p:nvPr/>
        </p:nvSpPr>
        <p:spPr>
          <a:xfrm rot="2338371">
            <a:off x="7916851" y="422763"/>
            <a:ext cx="1485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Infection</a:t>
            </a:r>
          </a:p>
        </p:txBody>
      </p:sp>
    </p:spTree>
    <p:extLst>
      <p:ext uri="{BB962C8B-B14F-4D97-AF65-F5344CB8AC3E}">
        <p14:creationId xmlns:p14="http://schemas.microsoft.com/office/powerpoint/2010/main" val="397081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hlinkClick r:id="rId2" action="ppaction://hlinksldjump"/>
          </p:cNvPr>
          <p:cNvSpPr txBox="1"/>
          <p:nvPr/>
        </p:nvSpPr>
        <p:spPr>
          <a:xfrm>
            <a:off x="-5987" y="-3858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Équipe Hôte</a:t>
            </a:r>
          </a:p>
          <a:p>
            <a:pPr algn="ctr"/>
            <a:endParaRPr lang="fr-FR" sz="1600" dirty="0">
              <a:solidFill>
                <a:srgbClr val="8181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800" u="sng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 5</a:t>
            </a:r>
            <a:r>
              <a:rPr lang="fr-FR" sz="2800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algn="ctr"/>
            <a:r>
              <a:rPr lang="fr-FR" sz="2800" u="sng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Quel est généralement le premier moyen employé par le système immunitaire pour lutter contre le virus ?</a:t>
            </a:r>
          </a:p>
        </p:txBody>
      </p:sp>
      <p:sp>
        <p:nvSpPr>
          <p:cNvPr id="8" name="ZoneTexte 7">
            <a:hlinkClick r:id="rId3" action="ppaction://hlinksldjump"/>
          </p:cNvPr>
          <p:cNvSpPr txBox="1"/>
          <p:nvPr/>
        </p:nvSpPr>
        <p:spPr>
          <a:xfrm>
            <a:off x="-10792" y="2276872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- Il le mange (phagocytose)</a:t>
            </a:r>
          </a:p>
        </p:txBody>
      </p:sp>
      <p:sp>
        <p:nvSpPr>
          <p:cNvPr id="9" name="ZoneTexte 8">
            <a:hlinkClick r:id="rId2" action="ppaction://hlinksldjump"/>
          </p:cNvPr>
          <p:cNvSpPr txBox="1"/>
          <p:nvPr/>
        </p:nvSpPr>
        <p:spPr>
          <a:xfrm>
            <a:off x="-10793" y="2725712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- Il le kidnappe (kleptocytose)</a:t>
            </a:r>
          </a:p>
        </p:txBody>
      </p:sp>
      <p:sp>
        <p:nvSpPr>
          <p:cNvPr id="10" name="ZoneTexte 9">
            <a:hlinkClick r:id="rId3" action="ppaction://hlinksldjump"/>
          </p:cNvPr>
          <p:cNvSpPr txBox="1"/>
          <p:nvPr/>
        </p:nvSpPr>
        <p:spPr>
          <a:xfrm>
            <a:off x="12882" y="3248932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- Il demande quoi faire au cerveau</a:t>
            </a:r>
          </a:p>
        </p:txBody>
      </p:sp>
      <p:sp>
        <p:nvSpPr>
          <p:cNvPr id="11" name="ZoneTexte 10">
            <a:hlinkClick r:id="rId3" action="ppaction://hlinksldjump"/>
          </p:cNvPr>
          <p:cNvSpPr txBox="1"/>
          <p:nvPr/>
        </p:nvSpPr>
        <p:spPr>
          <a:xfrm>
            <a:off x="-15205" y="3726897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- Rien, ce système est un flemmard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79512" y="5246977"/>
            <a:ext cx="47802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Bravo !</a:t>
            </a:r>
          </a:p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Vous avancez d’une case</a:t>
            </a:r>
          </a:p>
        </p:txBody>
      </p:sp>
      <p:pic>
        <p:nvPicPr>
          <p:cNvPr id="15" name="Image 14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81" t="13925" r="3284" b="10361"/>
          <a:stretch/>
        </p:blipFill>
        <p:spPr>
          <a:xfrm>
            <a:off x="5148064" y="4653136"/>
            <a:ext cx="1985882" cy="197506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6722E317-A47B-44AA-8070-236928386182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6DB2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ZoneTexte 15">
            <a:extLst>
              <a:ext uri="{FF2B5EF4-FFF2-40B4-BE49-F238E27FC236}">
                <a16:creationId xmlns="" xmlns:a16="http://schemas.microsoft.com/office/drawing/2014/main" id="{39B470DA-552F-4EEC-BFF2-B4BC3D103698}"/>
              </a:ext>
            </a:extLst>
          </p:cNvPr>
          <p:cNvSpPr txBox="1"/>
          <p:nvPr/>
        </p:nvSpPr>
        <p:spPr>
          <a:xfrm rot="2338371">
            <a:off x="7916851" y="422763"/>
            <a:ext cx="1485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Infection</a:t>
            </a:r>
          </a:p>
        </p:txBody>
      </p:sp>
    </p:spTree>
    <p:extLst>
      <p:ext uri="{BB962C8B-B14F-4D97-AF65-F5344CB8AC3E}">
        <p14:creationId xmlns:p14="http://schemas.microsoft.com/office/powerpoint/2010/main" val="427190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9236" y="6608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phagocytose</a:t>
            </a:r>
            <a:endParaRPr lang="fr-F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1" y="1916832"/>
            <a:ext cx="9144000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0901F1BB-32B5-4AA6-B1E4-86FDB56CFF5B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6DB2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ZoneTexte 17">
            <a:extLst>
              <a:ext uri="{FF2B5EF4-FFF2-40B4-BE49-F238E27FC236}">
                <a16:creationId xmlns="" xmlns:a16="http://schemas.microsoft.com/office/drawing/2014/main" id="{4CCC36A7-A030-44B4-A221-B8B3A5587D54}"/>
              </a:ext>
            </a:extLst>
          </p:cNvPr>
          <p:cNvSpPr txBox="1"/>
          <p:nvPr/>
        </p:nvSpPr>
        <p:spPr>
          <a:xfrm rot="2338371">
            <a:off x="7916851" y="422763"/>
            <a:ext cx="1485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Infection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5967841" y="6035762"/>
            <a:ext cx="2917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À l’équipe Virus de jouer !</a:t>
            </a:r>
          </a:p>
        </p:txBody>
      </p:sp>
      <p:sp>
        <p:nvSpPr>
          <p:cNvPr id="15" name="Flèche droite 14">
            <a:hlinkClick r:id="rId3" action="ppaction://hlinksldjump"/>
          </p:cNvPr>
          <p:cNvSpPr/>
          <p:nvPr/>
        </p:nvSpPr>
        <p:spPr>
          <a:xfrm>
            <a:off x="8238658" y="6489712"/>
            <a:ext cx="510396" cy="268916"/>
          </a:xfrm>
          <a:prstGeom prst="rightArrow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43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91680" y="2708920"/>
            <a:ext cx="591700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fr-F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Mauvaise réponse !</a:t>
            </a:r>
          </a:p>
          <a:p>
            <a:pPr marL="0" indent="0" algn="ctr">
              <a:buNone/>
            </a:pPr>
            <a:r>
              <a:rPr lang="fr-F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Dommage…</a:t>
            </a:r>
            <a:endParaRPr lang="fr-F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6" r="65224" b="18943"/>
          <a:stretch/>
        </p:blipFill>
        <p:spPr>
          <a:xfrm>
            <a:off x="3513378" y="660800"/>
            <a:ext cx="2273607" cy="216627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33F6F129-CA8D-4778-8BC8-BFFF5600E7EA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6DB2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ZoneTexte 19">
            <a:extLst>
              <a:ext uri="{FF2B5EF4-FFF2-40B4-BE49-F238E27FC236}">
                <a16:creationId xmlns="" xmlns:a16="http://schemas.microsoft.com/office/drawing/2014/main" id="{050FE027-44C3-41CF-AC7D-F61CC75BFA24}"/>
              </a:ext>
            </a:extLst>
          </p:cNvPr>
          <p:cNvSpPr txBox="1"/>
          <p:nvPr/>
        </p:nvSpPr>
        <p:spPr>
          <a:xfrm rot="2338371">
            <a:off x="7916851" y="422763"/>
            <a:ext cx="1485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Infection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5700991" y="6082792"/>
            <a:ext cx="3095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Découvrez la bonne réponse</a:t>
            </a:r>
            <a:endParaRPr lang="fr-FR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Flèche droite 21">
            <a:hlinkClick r:id="rId3" action="ppaction://hlinksldjump"/>
          </p:cNvPr>
          <p:cNvSpPr/>
          <p:nvPr/>
        </p:nvSpPr>
        <p:spPr>
          <a:xfrm>
            <a:off x="8307421" y="6482902"/>
            <a:ext cx="510396" cy="268916"/>
          </a:xfrm>
          <a:prstGeom prst="rightArrow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hlinkClick r:id="rId3" action="ppaction://hlinksldjump"/>
          </p:cNvPr>
          <p:cNvSpPr txBox="1"/>
          <p:nvPr/>
        </p:nvSpPr>
        <p:spPr>
          <a:xfrm>
            <a:off x="-5987" y="-3858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Équipe Virus</a:t>
            </a:r>
          </a:p>
          <a:p>
            <a:pPr algn="ctr"/>
            <a:endParaRPr lang="fr-FR" sz="2800" dirty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800" u="sng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 6</a:t>
            </a:r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algn="ctr"/>
            <a:r>
              <a:rPr lang="fr-FR" sz="2800" u="sng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À votre avis, que signifie « clairance » ?</a:t>
            </a:r>
          </a:p>
        </p:txBody>
      </p:sp>
      <p:sp>
        <p:nvSpPr>
          <p:cNvPr id="8" name="ZoneTexte 7">
            <a:hlinkClick r:id="rId4" action="ppaction://hlinksldjump"/>
          </p:cNvPr>
          <p:cNvSpPr txBox="1"/>
          <p:nvPr/>
        </p:nvSpPr>
        <p:spPr>
          <a:xfrm>
            <a:off x="-5987" y="2443809"/>
            <a:ext cx="9107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- Le virus s’éclaire et devient fluorescent</a:t>
            </a:r>
          </a:p>
        </p:txBody>
      </p:sp>
      <p:sp>
        <p:nvSpPr>
          <p:cNvPr id="9" name="ZoneTexte 8">
            <a:hlinkClick r:id="rId4" action="ppaction://hlinksldjump"/>
          </p:cNvPr>
          <p:cNvSpPr txBox="1"/>
          <p:nvPr/>
        </p:nvSpPr>
        <p:spPr>
          <a:xfrm>
            <a:off x="-2866" y="2980039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- Le virus s’éclaircit</a:t>
            </a:r>
          </a:p>
        </p:txBody>
      </p:sp>
      <p:sp>
        <p:nvSpPr>
          <p:cNvPr id="10" name="ZoneTexte 9">
            <a:hlinkClick r:id="rId5" action="ppaction://hlinksldjump"/>
          </p:cNvPr>
          <p:cNvSpPr txBox="1"/>
          <p:nvPr/>
        </p:nvSpPr>
        <p:spPr>
          <a:xfrm>
            <a:off x="1" y="3503259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- L’élimination du virus par le système immunitaire</a:t>
            </a:r>
          </a:p>
        </p:txBody>
      </p:sp>
      <p:sp>
        <p:nvSpPr>
          <p:cNvPr id="11" name="ZoneTexte 10">
            <a:hlinkClick r:id="rId4" action="ppaction://hlinksldjump"/>
          </p:cNvPr>
          <p:cNvSpPr txBox="1"/>
          <p:nvPr/>
        </p:nvSpPr>
        <p:spPr>
          <a:xfrm>
            <a:off x="0" y="4005064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- La multiplication du virus dans tout l’organisme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8A68A758-60D4-48B0-A28C-3DCE57FECC8C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6DB2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ZoneTexte 14">
            <a:extLst>
              <a:ext uri="{FF2B5EF4-FFF2-40B4-BE49-F238E27FC236}">
                <a16:creationId xmlns="" xmlns:a16="http://schemas.microsoft.com/office/drawing/2014/main" id="{7B6BFA20-074D-4FA5-A596-DA3373B9A97D}"/>
              </a:ext>
            </a:extLst>
          </p:cNvPr>
          <p:cNvSpPr txBox="1"/>
          <p:nvPr/>
        </p:nvSpPr>
        <p:spPr>
          <a:xfrm rot="2338371">
            <a:off x="7916851" y="422763"/>
            <a:ext cx="1485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Infection</a:t>
            </a:r>
          </a:p>
        </p:txBody>
      </p:sp>
    </p:spTree>
    <p:extLst>
      <p:ext uri="{BB962C8B-B14F-4D97-AF65-F5344CB8AC3E}">
        <p14:creationId xmlns:p14="http://schemas.microsoft.com/office/powerpoint/2010/main" val="364949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hlinkClick r:id="rId3" action="ppaction://hlinksldjump"/>
          </p:cNvPr>
          <p:cNvSpPr txBox="1"/>
          <p:nvPr/>
        </p:nvSpPr>
        <p:spPr>
          <a:xfrm>
            <a:off x="-5987" y="-3858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Équipe Virus</a:t>
            </a:r>
          </a:p>
          <a:p>
            <a:pPr algn="ctr"/>
            <a:endParaRPr lang="fr-FR" sz="2800" dirty="0">
              <a:solidFill>
                <a:srgbClr val="FF826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800" u="sng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 6</a:t>
            </a:r>
            <a:r>
              <a:rPr lang="fr-FR" sz="2800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algn="ctr"/>
            <a:r>
              <a:rPr lang="fr-FR" sz="2800" u="sng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À votre avis, que signifie « clairance » ?</a:t>
            </a:r>
          </a:p>
        </p:txBody>
      </p:sp>
      <p:sp>
        <p:nvSpPr>
          <p:cNvPr id="8" name="ZoneTexte 7">
            <a:hlinkClick r:id="rId4" action="ppaction://hlinksldjump"/>
          </p:cNvPr>
          <p:cNvSpPr txBox="1"/>
          <p:nvPr/>
        </p:nvSpPr>
        <p:spPr>
          <a:xfrm>
            <a:off x="-5987" y="2443809"/>
            <a:ext cx="9107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- Le virus s’éclaire et devient fluorescent</a:t>
            </a:r>
          </a:p>
        </p:txBody>
      </p:sp>
      <p:sp>
        <p:nvSpPr>
          <p:cNvPr id="9" name="ZoneTexte 8">
            <a:hlinkClick r:id="rId5" action="ppaction://hlinksldjump"/>
          </p:cNvPr>
          <p:cNvSpPr txBox="1"/>
          <p:nvPr/>
        </p:nvSpPr>
        <p:spPr>
          <a:xfrm>
            <a:off x="-2866" y="2980039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- Le virus s’éclaircit</a:t>
            </a:r>
          </a:p>
        </p:txBody>
      </p:sp>
      <p:sp>
        <p:nvSpPr>
          <p:cNvPr id="10" name="ZoneTexte 9">
            <a:hlinkClick r:id="rId5" action="ppaction://hlinksldjump"/>
          </p:cNvPr>
          <p:cNvSpPr txBox="1"/>
          <p:nvPr/>
        </p:nvSpPr>
        <p:spPr>
          <a:xfrm>
            <a:off x="1" y="3503259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- L’élimination du virus par le système immunitaire</a:t>
            </a:r>
          </a:p>
        </p:txBody>
      </p:sp>
      <p:sp>
        <p:nvSpPr>
          <p:cNvPr id="11" name="ZoneTexte 10">
            <a:hlinkClick r:id="rId5" action="ppaction://hlinksldjump"/>
          </p:cNvPr>
          <p:cNvSpPr txBox="1"/>
          <p:nvPr/>
        </p:nvSpPr>
        <p:spPr>
          <a:xfrm>
            <a:off x="0" y="4005064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- La multiplication du virus dans tout l’organisme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79512" y="5246977"/>
            <a:ext cx="47802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Bravo !</a:t>
            </a:r>
          </a:p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Vous avancez d’une case</a:t>
            </a:r>
          </a:p>
        </p:txBody>
      </p:sp>
      <p:pic>
        <p:nvPicPr>
          <p:cNvPr id="16" name="Image 15">
            <a:hlinkClick r:id="rId6" action="ppaction://hlinksldjump"/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81" t="13925" r="3284" b="10361"/>
          <a:stretch/>
        </p:blipFill>
        <p:spPr>
          <a:xfrm>
            <a:off x="5148064" y="4653136"/>
            <a:ext cx="1985882" cy="197506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B02E841F-CED5-43AE-9334-E176363DC0A5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6DB2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ZoneTexte 14">
            <a:extLst>
              <a:ext uri="{FF2B5EF4-FFF2-40B4-BE49-F238E27FC236}">
                <a16:creationId xmlns="" xmlns:a16="http://schemas.microsoft.com/office/drawing/2014/main" id="{6455A71E-AE35-4628-80D7-FF2B999A801F}"/>
              </a:ext>
            </a:extLst>
          </p:cNvPr>
          <p:cNvSpPr txBox="1"/>
          <p:nvPr/>
        </p:nvSpPr>
        <p:spPr>
          <a:xfrm rot="2338371">
            <a:off x="7916851" y="422763"/>
            <a:ext cx="1485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Infection</a:t>
            </a:r>
          </a:p>
        </p:txBody>
      </p:sp>
    </p:spTree>
    <p:extLst>
      <p:ext uri="{BB962C8B-B14F-4D97-AF65-F5344CB8AC3E}">
        <p14:creationId xmlns:p14="http://schemas.microsoft.com/office/powerpoint/2010/main" val="240786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309" y="727794"/>
            <a:ext cx="6624736" cy="2900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0" y="3861048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clairance est l’aptitude d’un tissu à éliminer par lui-même une substance. Ici, le virus peut être naturellement </a:t>
            </a:r>
            <a:r>
              <a:rPr lang="fr-F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éliminé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 le système immunitaire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8515" y="6581001"/>
            <a:ext cx="16337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Created with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Biorender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483454" y="5703294"/>
            <a:ext cx="3134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Passons à la partie suivante !</a:t>
            </a:r>
          </a:p>
        </p:txBody>
      </p:sp>
      <p:sp>
        <p:nvSpPr>
          <p:cNvPr id="11" name="Flèche droite 10">
            <a:hlinkClick r:id="rId3" action="ppaction://hlinksldjump"/>
          </p:cNvPr>
          <p:cNvSpPr/>
          <p:nvPr/>
        </p:nvSpPr>
        <p:spPr>
          <a:xfrm>
            <a:off x="7608684" y="5731912"/>
            <a:ext cx="1283796" cy="342875"/>
          </a:xfrm>
          <a:prstGeom prst="rightArrow">
            <a:avLst>
              <a:gd name="adj1" fmla="val 26118"/>
              <a:gd name="adj2" fmla="val 69902"/>
            </a:avLst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6B553E04-6A10-47A5-9188-9701E211BF95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6DB2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ZoneTexte 12">
            <a:extLst>
              <a:ext uri="{FF2B5EF4-FFF2-40B4-BE49-F238E27FC236}">
                <a16:creationId xmlns="" xmlns:a16="http://schemas.microsoft.com/office/drawing/2014/main" id="{54C41BC1-23DA-486D-B4D5-2B6A953140C5}"/>
              </a:ext>
            </a:extLst>
          </p:cNvPr>
          <p:cNvSpPr txBox="1"/>
          <p:nvPr/>
        </p:nvSpPr>
        <p:spPr>
          <a:xfrm rot="2338371">
            <a:off x="7916851" y="422763"/>
            <a:ext cx="1485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Infection</a:t>
            </a:r>
          </a:p>
        </p:txBody>
      </p:sp>
    </p:spTree>
    <p:extLst>
      <p:ext uri="{BB962C8B-B14F-4D97-AF65-F5344CB8AC3E}">
        <p14:creationId xmlns:p14="http://schemas.microsoft.com/office/powerpoint/2010/main" val="377038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91680" y="2708920"/>
            <a:ext cx="591700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fr-F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Mauvaise réponse !</a:t>
            </a:r>
          </a:p>
          <a:p>
            <a:pPr marL="0" indent="0" algn="ctr">
              <a:buNone/>
            </a:pPr>
            <a:r>
              <a:rPr lang="fr-F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Dommage…</a:t>
            </a:r>
            <a:endParaRPr lang="fr-F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6" r="65224" b="18943"/>
          <a:stretch/>
        </p:blipFill>
        <p:spPr>
          <a:xfrm>
            <a:off x="3513378" y="660800"/>
            <a:ext cx="2273607" cy="216627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76A424F8-3EBA-4627-93E8-6DD62CCBBC44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6DB2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ZoneTexte 19">
            <a:extLst>
              <a:ext uri="{FF2B5EF4-FFF2-40B4-BE49-F238E27FC236}">
                <a16:creationId xmlns="" xmlns:a16="http://schemas.microsoft.com/office/drawing/2014/main" id="{D3760123-E9F3-4A99-84A4-BB2A9851AB3B}"/>
              </a:ext>
            </a:extLst>
          </p:cNvPr>
          <p:cNvSpPr txBox="1"/>
          <p:nvPr/>
        </p:nvSpPr>
        <p:spPr>
          <a:xfrm rot="2338371">
            <a:off x="7916851" y="422763"/>
            <a:ext cx="1485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Infection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5700991" y="6082792"/>
            <a:ext cx="3095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Découvrez la bonne réponse</a:t>
            </a:r>
            <a:endParaRPr lang="fr-FR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Flèche droite 21">
            <a:hlinkClick r:id="rId3" action="ppaction://hlinksldjump"/>
          </p:cNvPr>
          <p:cNvSpPr/>
          <p:nvPr/>
        </p:nvSpPr>
        <p:spPr>
          <a:xfrm>
            <a:off x="8307421" y="6482902"/>
            <a:ext cx="510396" cy="268916"/>
          </a:xfrm>
          <a:prstGeom prst="rightArrow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4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e 16"/>
          <p:cNvGrpSpPr/>
          <p:nvPr/>
        </p:nvGrpSpPr>
        <p:grpSpPr>
          <a:xfrm>
            <a:off x="986594" y="307259"/>
            <a:ext cx="6903715" cy="6351016"/>
            <a:chOff x="683568" y="307259"/>
            <a:chExt cx="6903715" cy="6351016"/>
          </a:xfrm>
        </p:grpSpPr>
        <p:pic>
          <p:nvPicPr>
            <p:cNvPr id="18" name="Picture 2" descr="The hallmarks of cancer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307259"/>
              <a:ext cx="6903715" cy="63510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Ellipse 18"/>
            <p:cNvSpPr/>
            <p:nvPr/>
          </p:nvSpPr>
          <p:spPr>
            <a:xfrm>
              <a:off x="2751947" y="2195391"/>
              <a:ext cx="2766956" cy="282479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noProof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Cellule</a:t>
              </a:r>
              <a:r>
                <a:rPr lang="fr-FR" sz="2400" noProof="1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2400" noProof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cancéreuse</a:t>
              </a:r>
              <a:endParaRPr lang="en-US" sz="2400" noProof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ZoneTexte 19"/>
          <p:cNvSpPr txBox="1"/>
          <p:nvPr/>
        </p:nvSpPr>
        <p:spPr>
          <a:xfrm>
            <a:off x="914586" y="1743263"/>
            <a:ext cx="1648461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Dérégulation du fonctionnement cellulaire</a:t>
            </a:r>
          </a:p>
        </p:txBody>
      </p:sp>
      <p:sp>
        <p:nvSpPr>
          <p:cNvPr id="21" name="Triangle isocèle 20"/>
          <p:cNvSpPr/>
          <p:nvPr/>
        </p:nvSpPr>
        <p:spPr>
          <a:xfrm rot="10800000">
            <a:off x="2568634" y="1692342"/>
            <a:ext cx="517750" cy="915319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ZoneTexte 21"/>
          <p:cNvSpPr txBox="1"/>
          <p:nvPr/>
        </p:nvSpPr>
        <p:spPr>
          <a:xfrm>
            <a:off x="2957200" y="733420"/>
            <a:ext cx="1328385" cy="6924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Prolifération excessive</a:t>
            </a:r>
          </a:p>
          <a:p>
            <a:pPr algn="ctr"/>
            <a:endParaRPr lang="fr-FR" sz="11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4556081" y="731291"/>
            <a:ext cx="1740401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noProof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Croissance</a:t>
            </a:r>
            <a:r>
              <a:rPr 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dérégulée</a:t>
            </a:r>
          </a:p>
          <a:p>
            <a:pPr algn="ctr"/>
            <a:endParaRPr lang="en-US" sz="1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6296482" y="1692342"/>
            <a:ext cx="1944216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Échappe au système immunitaire</a:t>
            </a:r>
          </a:p>
          <a:p>
            <a:pPr algn="ctr"/>
            <a:endParaRPr lang="en-US" sz="1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riangle isocèle 24"/>
          <p:cNvSpPr/>
          <p:nvPr/>
        </p:nvSpPr>
        <p:spPr>
          <a:xfrm rot="10169293">
            <a:off x="5921890" y="1814607"/>
            <a:ext cx="517750" cy="1143466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ZoneTexte 25"/>
          <p:cNvSpPr txBox="1"/>
          <p:nvPr/>
        </p:nvSpPr>
        <p:spPr>
          <a:xfrm>
            <a:off x="1035066" y="3238455"/>
            <a:ext cx="1294197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Immortalité</a:t>
            </a:r>
          </a:p>
          <a:p>
            <a:pPr algn="ctr"/>
            <a:endParaRPr lang="fr-FR" sz="1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fr-FR" sz="1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6296482" y="4633170"/>
            <a:ext cx="1294197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Inflammation propice à la </a:t>
            </a:r>
            <a:r>
              <a:rPr lang="fr-FR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tumeur</a:t>
            </a:r>
          </a:p>
          <a:p>
            <a:pPr algn="ctr"/>
            <a:endParaRPr lang="en-US" sz="1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riangle isocèle 27"/>
          <p:cNvSpPr/>
          <p:nvPr/>
        </p:nvSpPr>
        <p:spPr>
          <a:xfrm rot="373002">
            <a:off x="5823804" y="4556172"/>
            <a:ext cx="517750" cy="1143466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ZoneTexte 28"/>
          <p:cNvSpPr txBox="1"/>
          <p:nvPr/>
        </p:nvSpPr>
        <p:spPr>
          <a:xfrm>
            <a:off x="4556081" y="5773906"/>
            <a:ext cx="1294197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Invasion &amp; métastases</a:t>
            </a:r>
          </a:p>
          <a:p>
            <a:pPr algn="ctr"/>
            <a:endParaRPr lang="fr-FR" sz="1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3054973" y="5724310"/>
            <a:ext cx="1294197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Création de vaisseaux sanguins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1348581" y="4758573"/>
            <a:ext cx="1294197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Mutations</a:t>
            </a:r>
          </a:p>
          <a:p>
            <a:pPr algn="ctr"/>
            <a:endParaRPr lang="en-US" sz="1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6596112" y="3238455"/>
            <a:ext cx="1294197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Réplication à l’infini</a:t>
            </a:r>
          </a:p>
          <a:p>
            <a:pPr algn="ctr"/>
            <a:endParaRPr lang="en-US" sz="1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riangle isocèle 32"/>
          <p:cNvSpPr/>
          <p:nvPr/>
        </p:nvSpPr>
        <p:spPr>
          <a:xfrm rot="373002">
            <a:off x="2630182" y="4932792"/>
            <a:ext cx="224573" cy="354862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2E274DD1-9D17-4C4E-A440-B4BDCDEDA577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F5D5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ZoneTexte 36">
            <a:extLst>
              <a:ext uri="{FF2B5EF4-FFF2-40B4-BE49-F238E27FC236}">
                <a16:creationId xmlns="" xmlns:a16="http://schemas.microsoft.com/office/drawing/2014/main" id="{42CBB269-584E-4205-AEC8-91F688ABC2A3}"/>
              </a:ext>
            </a:extLst>
          </p:cNvPr>
          <p:cNvSpPr txBox="1"/>
          <p:nvPr/>
        </p:nvSpPr>
        <p:spPr>
          <a:xfrm rot="2320508">
            <a:off x="7688587" y="343554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Cancérisation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5967841" y="6035762"/>
            <a:ext cx="28809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À l’équipe </a:t>
            </a:r>
            <a:r>
              <a:rPr lang="fr-FR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Hôte de </a:t>
            </a:r>
            <a:r>
              <a:rPr lang="fr-FR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jouer !</a:t>
            </a:r>
          </a:p>
        </p:txBody>
      </p:sp>
      <p:sp>
        <p:nvSpPr>
          <p:cNvPr id="35" name="Flèche droite 34">
            <a:hlinkClick r:id="rId3" action="ppaction://hlinksldjump"/>
          </p:cNvPr>
          <p:cNvSpPr/>
          <p:nvPr/>
        </p:nvSpPr>
        <p:spPr>
          <a:xfrm>
            <a:off x="8238658" y="6489712"/>
            <a:ext cx="510396" cy="268916"/>
          </a:xfrm>
          <a:prstGeom prst="rightArrow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45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hlinkClick r:id="rId2" action="ppaction://hlinksldjump"/>
          </p:cNvPr>
          <p:cNvSpPr txBox="1"/>
          <p:nvPr/>
        </p:nvSpPr>
        <p:spPr>
          <a:xfrm>
            <a:off x="-5987" y="-3858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Équipe Hôte</a:t>
            </a:r>
          </a:p>
          <a:p>
            <a:pPr algn="ctr"/>
            <a:endParaRPr lang="fr-FR" sz="2800" dirty="0">
              <a:solidFill>
                <a:srgbClr val="8181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800" u="sng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 1</a:t>
            </a:r>
            <a:r>
              <a:rPr lang="fr-FR" sz="2800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algn="ctr"/>
            <a:r>
              <a:rPr lang="fr-FR" sz="2800" u="sng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Laquelle de ces photos correspond au HPV ?</a:t>
            </a:r>
          </a:p>
        </p:txBody>
      </p:sp>
      <p:sp>
        <p:nvSpPr>
          <p:cNvPr id="8" name="ZoneTexte 7">
            <a:hlinkClick r:id="rId3" action="ppaction://hlinksldjump"/>
          </p:cNvPr>
          <p:cNvSpPr txBox="1"/>
          <p:nvPr/>
        </p:nvSpPr>
        <p:spPr>
          <a:xfrm>
            <a:off x="0" y="1751348"/>
            <a:ext cx="694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-</a:t>
            </a:r>
          </a:p>
        </p:txBody>
      </p:sp>
      <p:sp>
        <p:nvSpPr>
          <p:cNvPr id="9" name="ZoneTexte 8">
            <a:hlinkClick r:id="rId2" action="ppaction://hlinksldjump"/>
          </p:cNvPr>
          <p:cNvSpPr txBox="1"/>
          <p:nvPr/>
        </p:nvSpPr>
        <p:spPr>
          <a:xfrm>
            <a:off x="5361872" y="1844824"/>
            <a:ext cx="694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-</a:t>
            </a:r>
          </a:p>
        </p:txBody>
      </p:sp>
      <p:sp>
        <p:nvSpPr>
          <p:cNvPr id="10" name="ZoneTexte 9">
            <a:hlinkClick r:id="rId3" action="ppaction://hlinksldjump"/>
          </p:cNvPr>
          <p:cNvSpPr txBox="1"/>
          <p:nvPr/>
        </p:nvSpPr>
        <p:spPr>
          <a:xfrm>
            <a:off x="10793" y="4024924"/>
            <a:ext cx="6835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-</a:t>
            </a:r>
          </a:p>
        </p:txBody>
      </p:sp>
      <p:sp>
        <p:nvSpPr>
          <p:cNvPr id="11" name="ZoneTexte 10">
            <a:hlinkClick r:id="rId3" action="ppaction://hlinksldjump"/>
          </p:cNvPr>
          <p:cNvSpPr txBox="1"/>
          <p:nvPr/>
        </p:nvSpPr>
        <p:spPr>
          <a:xfrm>
            <a:off x="5382420" y="3958536"/>
            <a:ext cx="6738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-</a:t>
            </a:r>
          </a:p>
        </p:txBody>
      </p:sp>
      <p:pic>
        <p:nvPicPr>
          <p:cNvPr id="1026" name="Picture 2" descr="https://lh6.googleusercontent.com/jAiB7871pGQ-zibJsRwV5iCVlkqb9JteEX2IVG7qyoOuG9KLrKW12OmR_idmJVhTPjTWriDmeZ11XMAYXk9QwDlo4R3zP9ZG_9--bt9pTt5FeBmcymXol4R9m76GskAT9H4GSInL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96"/>
          <a:stretch/>
        </p:blipFill>
        <p:spPr bwMode="auto">
          <a:xfrm>
            <a:off x="960806" y="1829084"/>
            <a:ext cx="4403282" cy="2391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179512" y="5246977"/>
            <a:ext cx="47802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Bravo !</a:t>
            </a:r>
          </a:p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Vous avancez d’une case</a:t>
            </a:r>
          </a:p>
        </p:txBody>
      </p:sp>
      <p:sp>
        <p:nvSpPr>
          <p:cNvPr id="5" name="Rectangle 4"/>
          <p:cNvSpPr/>
          <p:nvPr/>
        </p:nvSpPr>
        <p:spPr>
          <a:xfrm>
            <a:off x="216547" y="2276907"/>
            <a:ext cx="9124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HPV</a:t>
            </a:r>
            <a:endParaRPr lang="fr-FR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Flèche droite 11"/>
          <p:cNvSpPr/>
          <p:nvPr/>
        </p:nvSpPr>
        <p:spPr>
          <a:xfrm>
            <a:off x="1043608" y="2368044"/>
            <a:ext cx="1008112" cy="216024"/>
          </a:xfrm>
          <a:prstGeom prst="rightArrow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Image 16">
            <a:hlinkClick r:id="rId5" action="ppaction://hlinksldjump"/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81" t="13925" r="3284" b="10361"/>
          <a:stretch/>
        </p:blipFill>
        <p:spPr>
          <a:xfrm>
            <a:off x="5137203" y="4548144"/>
            <a:ext cx="1985882" cy="197506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2DA9D5E9-90BF-4518-B37F-04976E15C073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6493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ZoneTexte 17">
            <a:extLst>
              <a:ext uri="{FF2B5EF4-FFF2-40B4-BE49-F238E27FC236}">
                <a16:creationId xmlns="" xmlns:a16="http://schemas.microsoft.com/office/drawing/2014/main" id="{FD2E5B4D-A40F-42C4-9EA6-77641055AEA7}"/>
              </a:ext>
            </a:extLst>
          </p:cNvPr>
          <p:cNvSpPr txBox="1"/>
          <p:nvPr/>
        </p:nvSpPr>
        <p:spPr>
          <a:xfrm rot="2300633">
            <a:off x="8088392" y="210389"/>
            <a:ext cx="948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HPV</a:t>
            </a:r>
          </a:p>
        </p:txBody>
      </p:sp>
    </p:spTree>
    <p:extLst>
      <p:ext uri="{BB962C8B-B14F-4D97-AF65-F5344CB8AC3E}">
        <p14:creationId xmlns:p14="http://schemas.microsoft.com/office/powerpoint/2010/main" val="167761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hlinkClick r:id="rId3" action="ppaction://hlinksldjump"/>
          </p:cNvPr>
          <p:cNvSpPr txBox="1"/>
          <p:nvPr/>
        </p:nvSpPr>
        <p:spPr>
          <a:xfrm>
            <a:off x="-5987" y="-3858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Équipe Hôte</a:t>
            </a:r>
          </a:p>
          <a:p>
            <a:pPr algn="ctr"/>
            <a:endParaRPr lang="fr-FR" sz="2800" dirty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800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 7</a:t>
            </a:r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algn="ctr"/>
            <a:r>
              <a:rPr lang="fr-FR" sz="2800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quelle manière HPV peut-il provoquer un cancer chez vous, l’hôte ?</a:t>
            </a:r>
          </a:p>
        </p:txBody>
      </p:sp>
      <p:sp>
        <p:nvSpPr>
          <p:cNvPr id="8" name="ZoneTexte 7">
            <a:hlinkClick r:id="rId4" action="ppaction://hlinksldjump"/>
          </p:cNvPr>
          <p:cNvSpPr txBox="1"/>
          <p:nvPr/>
        </p:nvSpPr>
        <p:spPr>
          <a:xfrm>
            <a:off x="-10794" y="2242911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- En produisant une protéine perturbatrice</a:t>
            </a:r>
          </a:p>
        </p:txBody>
      </p:sp>
      <p:sp>
        <p:nvSpPr>
          <p:cNvPr id="9" name="ZoneTexte 8">
            <a:hlinkClick r:id="rId5" action="ppaction://hlinksldjump"/>
          </p:cNvPr>
          <p:cNvSpPr txBox="1"/>
          <p:nvPr/>
        </p:nvSpPr>
        <p:spPr>
          <a:xfrm>
            <a:off x="1" y="2785035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- En empêchant la cellule de se diviser</a:t>
            </a:r>
          </a:p>
        </p:txBody>
      </p:sp>
      <p:sp>
        <p:nvSpPr>
          <p:cNvPr id="10" name="ZoneTexte 9">
            <a:hlinkClick r:id="rId5" action="ppaction://hlinksldjump"/>
          </p:cNvPr>
          <p:cNvSpPr txBox="1"/>
          <p:nvPr/>
        </p:nvSpPr>
        <p:spPr>
          <a:xfrm>
            <a:off x="-21190" y="3365736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- En supprimant les mutations de la cellule</a:t>
            </a:r>
          </a:p>
        </p:txBody>
      </p:sp>
      <p:sp>
        <p:nvSpPr>
          <p:cNvPr id="11" name="ZoneTexte 10">
            <a:hlinkClick r:id="rId5" action="ppaction://hlinksldjump"/>
          </p:cNvPr>
          <p:cNvSpPr txBox="1"/>
          <p:nvPr/>
        </p:nvSpPr>
        <p:spPr>
          <a:xfrm>
            <a:off x="-21191" y="3908874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- En détruisant les cellules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EF8CFB01-FD8A-4BE1-B059-6FF1CA8CA750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F5D5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ZoneTexte 13">
            <a:extLst>
              <a:ext uri="{FF2B5EF4-FFF2-40B4-BE49-F238E27FC236}">
                <a16:creationId xmlns="" xmlns:a16="http://schemas.microsoft.com/office/drawing/2014/main" id="{93464E6D-7592-4769-9353-5B000B852162}"/>
              </a:ext>
            </a:extLst>
          </p:cNvPr>
          <p:cNvSpPr txBox="1"/>
          <p:nvPr/>
        </p:nvSpPr>
        <p:spPr>
          <a:xfrm rot="2320508">
            <a:off x="7688587" y="343554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Cancérisation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700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hlinkClick r:id="rId3" action="ppaction://hlinksldjump"/>
          </p:cNvPr>
          <p:cNvSpPr txBox="1"/>
          <p:nvPr/>
        </p:nvSpPr>
        <p:spPr>
          <a:xfrm>
            <a:off x="-5987" y="-3858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Équipe Hôte</a:t>
            </a:r>
          </a:p>
          <a:p>
            <a:pPr algn="ctr"/>
            <a:endParaRPr lang="fr-FR" sz="2800" dirty="0">
              <a:solidFill>
                <a:srgbClr val="8181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800" u="sng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 7</a:t>
            </a:r>
            <a:r>
              <a:rPr lang="fr-FR" sz="2800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algn="ctr"/>
            <a:r>
              <a:rPr lang="fr-FR" sz="2800" u="sng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quelle manière HPV peut-il provoquer un cancer chez vous, l’hôte ?</a:t>
            </a:r>
          </a:p>
        </p:txBody>
      </p:sp>
      <p:sp>
        <p:nvSpPr>
          <p:cNvPr id="8" name="ZoneTexte 7">
            <a:hlinkClick r:id="rId4" action="ppaction://hlinksldjump"/>
          </p:cNvPr>
          <p:cNvSpPr txBox="1"/>
          <p:nvPr/>
        </p:nvSpPr>
        <p:spPr>
          <a:xfrm>
            <a:off x="-10794" y="2242911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- En produisant une protéine perturbatrice</a:t>
            </a:r>
          </a:p>
        </p:txBody>
      </p:sp>
      <p:sp>
        <p:nvSpPr>
          <p:cNvPr id="9" name="ZoneTexte 8">
            <a:hlinkClick r:id="rId5" action="ppaction://hlinksldjump"/>
          </p:cNvPr>
          <p:cNvSpPr txBox="1"/>
          <p:nvPr/>
        </p:nvSpPr>
        <p:spPr>
          <a:xfrm>
            <a:off x="1" y="2785035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- En empêchant la cellule de se diviser</a:t>
            </a:r>
          </a:p>
        </p:txBody>
      </p:sp>
      <p:sp>
        <p:nvSpPr>
          <p:cNvPr id="10" name="ZoneTexte 9">
            <a:hlinkClick r:id="rId5" action="ppaction://hlinksldjump"/>
          </p:cNvPr>
          <p:cNvSpPr txBox="1"/>
          <p:nvPr/>
        </p:nvSpPr>
        <p:spPr>
          <a:xfrm>
            <a:off x="-21190" y="3365736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- En supprimant les mutations de la cellule</a:t>
            </a:r>
          </a:p>
        </p:txBody>
      </p:sp>
      <p:sp>
        <p:nvSpPr>
          <p:cNvPr id="11" name="ZoneTexte 10">
            <a:hlinkClick r:id="rId5" action="ppaction://hlinksldjump"/>
          </p:cNvPr>
          <p:cNvSpPr txBox="1"/>
          <p:nvPr/>
        </p:nvSpPr>
        <p:spPr>
          <a:xfrm>
            <a:off x="-21191" y="3908874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- En détruisant les cellules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79512" y="5246977"/>
            <a:ext cx="47802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Bravo !</a:t>
            </a:r>
          </a:p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Vous avancez d’une case</a:t>
            </a:r>
          </a:p>
        </p:txBody>
      </p:sp>
      <p:pic>
        <p:nvPicPr>
          <p:cNvPr id="13" name="Image 12">
            <a:hlinkClick r:id="rId6" action="ppaction://hlinksldjump"/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81" t="13925" r="3284" b="10361"/>
          <a:stretch/>
        </p:blipFill>
        <p:spPr>
          <a:xfrm>
            <a:off x="5148064" y="4653136"/>
            <a:ext cx="1985882" cy="197506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E4B897B2-7A20-4F29-87AA-4E5A9229EE81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F5D5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ZoneTexte 15">
            <a:extLst>
              <a:ext uri="{FF2B5EF4-FFF2-40B4-BE49-F238E27FC236}">
                <a16:creationId xmlns="" xmlns:a16="http://schemas.microsoft.com/office/drawing/2014/main" id="{C04BF7D0-4509-4018-A5BB-E038CA16BF66}"/>
              </a:ext>
            </a:extLst>
          </p:cNvPr>
          <p:cNvSpPr txBox="1"/>
          <p:nvPr/>
        </p:nvSpPr>
        <p:spPr>
          <a:xfrm rot="2320508">
            <a:off x="7688587" y="343554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Cancérisation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45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-40549" y="83671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virus sont capables de produire des </a:t>
            </a:r>
            <a:r>
              <a:rPr lang="fr-FR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protéines qui dérèglent le fonctionnement cellulaire</a:t>
            </a:r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La cellule devient alors cancéreuse.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596784" y="2502907"/>
            <a:ext cx="5996614" cy="4110807"/>
            <a:chOff x="596784" y="2502907"/>
            <a:chExt cx="5996614" cy="4110807"/>
          </a:xfrm>
        </p:grpSpPr>
        <p:grpSp>
          <p:nvGrpSpPr>
            <p:cNvPr id="2" name="Groupe 1"/>
            <p:cNvGrpSpPr/>
            <p:nvPr/>
          </p:nvGrpSpPr>
          <p:grpSpPr>
            <a:xfrm>
              <a:off x="1443923" y="2502907"/>
              <a:ext cx="5149475" cy="4110807"/>
              <a:chOff x="1443923" y="2502907"/>
              <a:chExt cx="5149475" cy="4110807"/>
            </a:xfrm>
          </p:grpSpPr>
          <p:grpSp>
            <p:nvGrpSpPr>
              <p:cNvPr id="56" name="Groupe 55"/>
              <p:cNvGrpSpPr/>
              <p:nvPr/>
            </p:nvGrpSpPr>
            <p:grpSpPr>
              <a:xfrm>
                <a:off x="1528156" y="2502907"/>
                <a:ext cx="4808684" cy="3653617"/>
                <a:chOff x="1535812" y="3140968"/>
                <a:chExt cx="4808684" cy="3653617"/>
              </a:xfrm>
            </p:grpSpPr>
            <p:sp>
              <p:nvSpPr>
                <p:cNvPr id="27" name="Flèche droite 26"/>
                <p:cNvSpPr/>
                <p:nvPr/>
              </p:nvSpPr>
              <p:spPr>
                <a:xfrm>
                  <a:off x="1835696" y="3696359"/>
                  <a:ext cx="684076" cy="202390"/>
                </a:xfrm>
                <a:prstGeom prst="rightArrow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Ellipse 27"/>
                <p:cNvSpPr/>
                <p:nvPr/>
              </p:nvSpPr>
              <p:spPr>
                <a:xfrm>
                  <a:off x="3275856" y="3429000"/>
                  <a:ext cx="144016" cy="14401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Ellipse 29"/>
                <p:cNvSpPr/>
                <p:nvPr/>
              </p:nvSpPr>
              <p:spPr>
                <a:xfrm>
                  <a:off x="3110982" y="3671248"/>
                  <a:ext cx="144016" cy="14401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Ellipse 30"/>
                <p:cNvSpPr/>
                <p:nvPr/>
              </p:nvSpPr>
              <p:spPr>
                <a:xfrm>
                  <a:off x="3589040" y="3573016"/>
                  <a:ext cx="144016" cy="14401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Ellipse 31"/>
                <p:cNvSpPr/>
                <p:nvPr/>
              </p:nvSpPr>
              <p:spPr>
                <a:xfrm>
                  <a:off x="3445024" y="3886200"/>
                  <a:ext cx="144016" cy="14401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Ellipse 32"/>
                <p:cNvSpPr/>
                <p:nvPr/>
              </p:nvSpPr>
              <p:spPr>
                <a:xfrm>
                  <a:off x="3647013" y="3284984"/>
                  <a:ext cx="144016" cy="14401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Ellipse 33"/>
                <p:cNvSpPr/>
                <p:nvPr/>
              </p:nvSpPr>
              <p:spPr>
                <a:xfrm>
                  <a:off x="2915816" y="3488498"/>
                  <a:ext cx="144016" cy="14401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Ellipse 34"/>
                <p:cNvSpPr/>
                <p:nvPr/>
              </p:nvSpPr>
              <p:spPr>
                <a:xfrm>
                  <a:off x="3774720" y="3800707"/>
                  <a:ext cx="144016" cy="14401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Ellipse 35"/>
                <p:cNvSpPr/>
                <p:nvPr/>
              </p:nvSpPr>
              <p:spPr>
                <a:xfrm>
                  <a:off x="3753141" y="4149080"/>
                  <a:ext cx="144016" cy="14401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Ellipse 36"/>
                <p:cNvSpPr/>
                <p:nvPr/>
              </p:nvSpPr>
              <p:spPr>
                <a:xfrm>
                  <a:off x="3918736" y="3599240"/>
                  <a:ext cx="144016" cy="14401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Ellipse 37"/>
                <p:cNvSpPr/>
                <p:nvPr/>
              </p:nvSpPr>
              <p:spPr>
                <a:xfrm>
                  <a:off x="4211960" y="3958565"/>
                  <a:ext cx="144016" cy="14401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Ellipse 38"/>
                <p:cNvSpPr/>
                <p:nvPr/>
              </p:nvSpPr>
              <p:spPr>
                <a:xfrm>
                  <a:off x="3304783" y="4149080"/>
                  <a:ext cx="144016" cy="14401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Ellipse 39"/>
                <p:cNvSpPr/>
                <p:nvPr/>
              </p:nvSpPr>
              <p:spPr>
                <a:xfrm>
                  <a:off x="4387435" y="3416490"/>
                  <a:ext cx="144016" cy="14401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Ellipse 40"/>
                <p:cNvSpPr/>
                <p:nvPr/>
              </p:nvSpPr>
              <p:spPr>
                <a:xfrm>
                  <a:off x="3038974" y="4096471"/>
                  <a:ext cx="144016" cy="14401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Ellipse 41"/>
                <p:cNvSpPr/>
                <p:nvPr/>
              </p:nvSpPr>
              <p:spPr>
                <a:xfrm>
                  <a:off x="4578953" y="3797554"/>
                  <a:ext cx="144016" cy="14401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Ellipse 42"/>
                <p:cNvSpPr/>
                <p:nvPr/>
              </p:nvSpPr>
              <p:spPr>
                <a:xfrm>
                  <a:off x="4015437" y="3140968"/>
                  <a:ext cx="144016" cy="14401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Ellipse 43"/>
                <p:cNvSpPr/>
                <p:nvPr/>
              </p:nvSpPr>
              <p:spPr>
                <a:xfrm>
                  <a:off x="4650182" y="4138289"/>
                  <a:ext cx="144016" cy="14401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Ellipse 44"/>
                <p:cNvSpPr/>
                <p:nvPr/>
              </p:nvSpPr>
              <p:spPr>
                <a:xfrm>
                  <a:off x="3275856" y="3140968"/>
                  <a:ext cx="144016" cy="14401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Flèche droite 45"/>
                <p:cNvSpPr/>
                <p:nvPr/>
              </p:nvSpPr>
              <p:spPr>
                <a:xfrm rot="5400000">
                  <a:off x="3746876" y="4568362"/>
                  <a:ext cx="399207" cy="202390"/>
                </a:xfrm>
                <a:prstGeom prst="rightArrow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51" name="Groupe 50"/>
                <p:cNvGrpSpPr/>
                <p:nvPr/>
              </p:nvGrpSpPr>
              <p:grpSpPr>
                <a:xfrm>
                  <a:off x="1535812" y="5722258"/>
                  <a:ext cx="1634717" cy="1072327"/>
                  <a:chOff x="1274500" y="5472486"/>
                  <a:chExt cx="1779342" cy="1299307"/>
                </a:xfrm>
              </p:grpSpPr>
              <p:sp>
                <p:nvSpPr>
                  <p:cNvPr id="29" name="Ellipse 28"/>
                  <p:cNvSpPr/>
                  <p:nvPr/>
                </p:nvSpPr>
                <p:spPr>
                  <a:xfrm>
                    <a:off x="1274500" y="5472486"/>
                    <a:ext cx="1779342" cy="1299307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" name="Ellipse 47"/>
                  <p:cNvSpPr/>
                  <p:nvPr/>
                </p:nvSpPr>
                <p:spPr>
                  <a:xfrm>
                    <a:off x="2038968" y="6165433"/>
                    <a:ext cx="467241" cy="37938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9525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52" name="Flèche courbée vers le bas 51"/>
                <p:cNvSpPr/>
                <p:nvPr/>
              </p:nvSpPr>
              <p:spPr>
                <a:xfrm>
                  <a:off x="2281294" y="4903241"/>
                  <a:ext cx="3330370" cy="746865"/>
                </a:xfrm>
                <a:prstGeom prst="curvedDown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53" name="Groupe 52"/>
                <p:cNvGrpSpPr/>
                <p:nvPr/>
              </p:nvGrpSpPr>
              <p:grpSpPr>
                <a:xfrm>
                  <a:off x="4702017" y="5834731"/>
                  <a:ext cx="1642479" cy="959854"/>
                  <a:chOff x="4416428" y="6002345"/>
                  <a:chExt cx="1642479" cy="959854"/>
                </a:xfrm>
              </p:grpSpPr>
              <p:sp>
                <p:nvSpPr>
                  <p:cNvPr id="50" name="Nuage 49"/>
                  <p:cNvSpPr/>
                  <p:nvPr/>
                </p:nvSpPr>
                <p:spPr>
                  <a:xfrm>
                    <a:off x="4416428" y="6002345"/>
                    <a:ext cx="1642479" cy="959854"/>
                  </a:xfrm>
                  <a:prstGeom prst="cloud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952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" name="Ellipse 53"/>
                  <p:cNvSpPr/>
                  <p:nvPr/>
                </p:nvSpPr>
                <p:spPr>
                  <a:xfrm>
                    <a:off x="4961033" y="6467202"/>
                    <a:ext cx="467241" cy="228594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9525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pic>
            <p:nvPicPr>
              <p:cNvPr id="58" name="Picture 2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8989" b="100000" l="13654" r="59798">
                            <a14:foregroundMark x1="27307" y1="68764" x2="27307" y2="68764"/>
                            <a14:foregroundMark x1="26043" y1="69213" x2="26043" y2="69213"/>
                            <a14:foregroundMark x1="39317" y1="52135" x2="39317" y2="52135"/>
                            <a14:foregroundMark x1="33628" y1="59326" x2="33628" y2="59326"/>
                            <a14:foregroundMark x1="32743" y1="39101" x2="32743" y2="39101"/>
                            <a14:foregroundMark x1="34766" y1="81798" x2="34766" y2="81798"/>
                            <a14:foregroundMark x1="28571" y1="34607" x2="28571" y2="34607"/>
                            <a14:foregroundMark x1="53722" y1="55747" x2="53722" y2="55747"/>
                            <a14:foregroundMark x1="52104" y1="25287" x2="52104" y2="25287"/>
                            <a14:foregroundMark x1="48867" y1="32759" x2="48867" y2="32759"/>
                            <a14:foregroundMark x1="52104" y1="72414" x2="52104" y2="72414"/>
                            <a14:foregroundMark x1="49515" y1="71839" x2="49515" y2="71839"/>
                            <a14:foregroundMark x1="49515" y1="48276" x2="49515" y2="48276"/>
                            <a14:foregroundMark x1="48544" y1="52874" x2="48544" y2="52874"/>
                            <a14:foregroundMark x1="47573" y1="58621" x2="47573" y2="58621"/>
                            <a14:foregroundMark x1="36893" y1="87356" x2="36893" y2="87356"/>
                            <a14:foregroundMark x1="24595" y1="77586" x2="24595" y2="77586"/>
                            <a14:foregroundMark x1="26214" y1="77586" x2="26214" y2="77586"/>
                            <a14:foregroundMark x1="51133" y1="78161" x2="51133" y2="78161"/>
                            <a14:foregroundMark x1="39159" y1="23563" x2="39159" y2="23563"/>
                            <a14:foregroundMark x1="55987" y1="79885" x2="55987" y2="79885"/>
                            <a14:foregroundMark x1="35922" y1="94253" x2="35922" y2="94253"/>
                            <a14:foregroundMark x1="31392" y1="77586" x2="31392" y2="77586"/>
                            <a14:foregroundMark x1="49838" y1="60920" x2="49838" y2="60920"/>
                            <a14:foregroundMark x1="46926" y1="41954" x2="46926" y2="41954"/>
                            <a14:foregroundMark x1="43042" y1="39080" x2="43042" y2="39080"/>
                            <a14:foregroundMark x1="39482" y1="28736" x2="39482" y2="28736"/>
                            <a14:foregroundMark x1="37540" y1="22989" x2="37540" y2="22989"/>
                            <a14:foregroundMark x1="34628" y1="18391" x2="34628" y2="18391"/>
                            <a14:foregroundMark x1="55987" y1="23563" x2="55987" y2="23563"/>
                            <a14:foregroundMark x1="51780" y1="29885" x2="51780" y2="29885"/>
                            <a14:foregroundMark x1="48220" y1="55747" x2="48220" y2="55747"/>
                            <a14:foregroundMark x1="44337" y1="48276" x2="44337" y2="48276"/>
                            <a14:foregroundMark x1="42718" y1="60920" x2="42718" y2="60920"/>
                            <a14:backgroundMark x1="34766" y1="68315" x2="34766" y2="68315"/>
                            <a14:backgroundMark x1="42731" y1="37753" x2="42731" y2="37753"/>
                            <a14:backgroundMark x1="43489" y1="43371" x2="43489" y2="43371"/>
                            <a14:backgroundMark x1="46144" y1="42472" x2="46144" y2="42472"/>
                            <a14:backgroundMark x1="44880" y1="45618" x2="44880" y2="45618"/>
                            <a14:backgroundMark x1="44753" y1="51910" x2="44753" y2="51910"/>
                            <a14:backgroundMark x1="48040" y1="52135" x2="48040" y2="52135"/>
                            <a14:backgroundMark x1="46650" y1="56404" x2="46650" y2="56404"/>
                            <a14:backgroundMark x1="44501" y1="56404" x2="44501" y2="56404"/>
                            <a14:backgroundMark x1="43616" y1="60899" x2="43616" y2="60899"/>
                            <a14:backgroundMark x1="46271" y1="60899" x2="46271" y2="60899"/>
                            <a14:backgroundMark x1="54362" y1="26517" x2="54362" y2="26517"/>
                            <a14:backgroundMark x1="37042" y1="20674" x2="37042" y2="20674"/>
                            <a14:backgroundMark x1="32617" y1="33483" x2="32617" y2="33483"/>
                            <a14:backgroundMark x1="52086" y1="77753" x2="52086" y2="77753"/>
                            <a14:backgroundMark x1="35599" y1="90230" x2="35599" y2="90230"/>
                            <a14:backgroundMark x1="31392" y1="77011" x2="31392" y2="77011"/>
                          </a14:backgroundRemoval>
                        </a14:imgEffect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824" t="8564" r="39513"/>
              <a:stretch/>
            </p:blipFill>
            <p:spPr bwMode="auto">
              <a:xfrm rot="5400000">
                <a:off x="5505307" y="5120078"/>
                <a:ext cx="782114" cy="8809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57" name="ZoneTexte 56"/>
              <p:cNvSpPr txBox="1"/>
              <p:nvPr/>
            </p:nvSpPr>
            <p:spPr>
              <a:xfrm>
                <a:off x="1443923" y="6238508"/>
                <a:ext cx="16594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Cellule normale</a:t>
                </a:r>
              </a:p>
            </p:txBody>
          </p:sp>
          <p:sp>
            <p:nvSpPr>
              <p:cNvPr id="60" name="ZoneTexte 59"/>
              <p:cNvSpPr txBox="1"/>
              <p:nvPr/>
            </p:nvSpPr>
            <p:spPr>
              <a:xfrm>
                <a:off x="4671077" y="6244382"/>
                <a:ext cx="19223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Cellule cancéreuse</a:t>
                </a:r>
              </a:p>
            </p:txBody>
          </p:sp>
          <p:sp>
            <p:nvSpPr>
              <p:cNvPr id="61" name="ZoneTexte 60"/>
              <p:cNvSpPr txBox="1"/>
              <p:nvPr/>
            </p:nvSpPr>
            <p:spPr>
              <a:xfrm>
                <a:off x="3317061" y="4306685"/>
                <a:ext cx="13773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Dérèglement</a:t>
                </a:r>
              </a:p>
            </p:txBody>
          </p:sp>
          <p:sp>
            <p:nvSpPr>
              <p:cNvPr id="62" name="ZoneTexte 61"/>
              <p:cNvSpPr txBox="1"/>
              <p:nvPr/>
            </p:nvSpPr>
            <p:spPr>
              <a:xfrm>
                <a:off x="4643305" y="2556755"/>
                <a:ext cx="145424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Protéines</a:t>
                </a:r>
              </a:p>
              <a:p>
                <a:pPr algn="ctr"/>
                <a:r>
                  <a:rPr lang="fr-FR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perturbatrices</a:t>
                </a:r>
              </a:p>
            </p:txBody>
          </p:sp>
        </p:grpSp>
        <p:sp>
          <p:nvSpPr>
            <p:cNvPr id="63" name="ZoneTexte 62"/>
            <p:cNvSpPr txBox="1"/>
            <p:nvPr/>
          </p:nvSpPr>
          <p:spPr>
            <a:xfrm>
              <a:off x="596784" y="3895848"/>
              <a:ext cx="6837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6600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Virus</a:t>
              </a:r>
            </a:p>
          </p:txBody>
        </p:sp>
      </p:grpSp>
      <p:sp>
        <p:nvSpPr>
          <p:cNvPr id="47" name="ZoneTexte 46"/>
          <p:cNvSpPr txBox="1"/>
          <p:nvPr/>
        </p:nvSpPr>
        <p:spPr>
          <a:xfrm>
            <a:off x="18515" y="6581001"/>
            <a:ext cx="16337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Created with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Biorender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8" name="Image 67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193" y="2146628"/>
            <a:ext cx="2025729" cy="2025729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="" xmlns:a16="http://schemas.microsoft.com/office/drawing/2014/main" id="{8EA5FDA3-750D-42E2-B9FD-79B198B07F97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F5D5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ZoneTexte 69">
            <a:extLst>
              <a:ext uri="{FF2B5EF4-FFF2-40B4-BE49-F238E27FC236}">
                <a16:creationId xmlns="" xmlns:a16="http://schemas.microsoft.com/office/drawing/2014/main" id="{FA030E4F-B412-41C3-8FB3-34694BCB91F9}"/>
              </a:ext>
            </a:extLst>
          </p:cNvPr>
          <p:cNvSpPr txBox="1"/>
          <p:nvPr/>
        </p:nvSpPr>
        <p:spPr>
          <a:xfrm rot="2320508">
            <a:off x="7688587" y="343554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Cancérisation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ZoneTexte 70"/>
          <p:cNvSpPr txBox="1"/>
          <p:nvPr/>
        </p:nvSpPr>
        <p:spPr>
          <a:xfrm>
            <a:off x="6097549" y="5951611"/>
            <a:ext cx="2917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À l’équipe Virus de jouer !</a:t>
            </a:r>
          </a:p>
        </p:txBody>
      </p:sp>
      <p:sp>
        <p:nvSpPr>
          <p:cNvPr id="72" name="Flèche droite 71">
            <a:hlinkClick r:id="rId5" action="ppaction://hlinksldjump"/>
          </p:cNvPr>
          <p:cNvSpPr/>
          <p:nvPr/>
        </p:nvSpPr>
        <p:spPr>
          <a:xfrm>
            <a:off x="8238658" y="6489712"/>
            <a:ext cx="510396" cy="268916"/>
          </a:xfrm>
          <a:prstGeom prst="rightArrow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14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91680" y="2708920"/>
            <a:ext cx="591700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fr-F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Mauvaise réponse !</a:t>
            </a:r>
          </a:p>
          <a:p>
            <a:pPr marL="0" indent="0" algn="ctr">
              <a:buNone/>
            </a:pPr>
            <a:r>
              <a:rPr lang="fr-F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Dommage…</a:t>
            </a:r>
            <a:endParaRPr lang="fr-F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6" r="65224" b="18943"/>
          <a:stretch/>
        </p:blipFill>
        <p:spPr>
          <a:xfrm>
            <a:off x="3513378" y="660800"/>
            <a:ext cx="2273607" cy="216627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C94D306B-E5F5-4D44-B7A6-F39E4BF39AB8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F5D5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ZoneTexte 20">
            <a:extLst>
              <a:ext uri="{FF2B5EF4-FFF2-40B4-BE49-F238E27FC236}">
                <a16:creationId xmlns="" xmlns:a16="http://schemas.microsoft.com/office/drawing/2014/main" id="{9F3A4E94-57D2-4A71-A65F-4862B720FCAF}"/>
              </a:ext>
            </a:extLst>
          </p:cNvPr>
          <p:cNvSpPr txBox="1"/>
          <p:nvPr/>
        </p:nvSpPr>
        <p:spPr>
          <a:xfrm rot="2320508">
            <a:off x="7688587" y="343554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Cancérisation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700991" y="6082792"/>
            <a:ext cx="3095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Découvrez la bonne réponse</a:t>
            </a:r>
            <a:endParaRPr lang="fr-FR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Flèche droite 22">
            <a:hlinkClick r:id="rId3" action="ppaction://hlinksldjump"/>
          </p:cNvPr>
          <p:cNvSpPr/>
          <p:nvPr/>
        </p:nvSpPr>
        <p:spPr>
          <a:xfrm>
            <a:off x="8307421" y="6482902"/>
            <a:ext cx="510396" cy="268916"/>
          </a:xfrm>
          <a:prstGeom prst="rightArrow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87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hlinkClick r:id="rId3" action="ppaction://hlinksldjump"/>
          </p:cNvPr>
          <p:cNvSpPr txBox="1"/>
          <p:nvPr/>
        </p:nvSpPr>
        <p:spPr>
          <a:xfrm>
            <a:off x="-5987" y="-3858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Équipe Virus</a:t>
            </a:r>
          </a:p>
          <a:p>
            <a:pPr algn="ctr"/>
            <a:endParaRPr lang="fr-FR" sz="2800" dirty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800" u="sng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 8</a:t>
            </a:r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algn="ctr"/>
            <a:r>
              <a:rPr lang="fr-FR" sz="2800" u="sng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général, au bout de combien de temps après l’infection initiale, que vous (HPV) avez déclenché, le cancer se déclare-t-il ?</a:t>
            </a:r>
          </a:p>
        </p:txBody>
      </p:sp>
      <p:sp>
        <p:nvSpPr>
          <p:cNvPr id="8" name="ZoneTexte 7">
            <a:hlinkClick r:id="rId4" action="ppaction://hlinksldjump"/>
          </p:cNvPr>
          <p:cNvSpPr txBox="1"/>
          <p:nvPr/>
        </p:nvSpPr>
        <p:spPr>
          <a:xfrm>
            <a:off x="-10794" y="2580906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- Quelques heures après l’infection</a:t>
            </a:r>
          </a:p>
        </p:txBody>
      </p:sp>
      <p:sp>
        <p:nvSpPr>
          <p:cNvPr id="9" name="ZoneTexte 8">
            <a:hlinkClick r:id="rId4" action="ppaction://hlinksldjump"/>
          </p:cNvPr>
          <p:cNvSpPr txBox="1"/>
          <p:nvPr/>
        </p:nvSpPr>
        <p:spPr>
          <a:xfrm>
            <a:off x="-10794" y="3104126"/>
            <a:ext cx="9216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- 2 à 3 semaines après l’infection</a:t>
            </a:r>
          </a:p>
        </p:txBody>
      </p:sp>
      <p:sp>
        <p:nvSpPr>
          <p:cNvPr id="10" name="ZoneTexte 9">
            <a:hlinkClick r:id="rId4" action="ppaction://hlinksldjump"/>
          </p:cNvPr>
          <p:cNvSpPr txBox="1"/>
          <p:nvPr/>
        </p:nvSpPr>
        <p:spPr>
          <a:xfrm>
            <a:off x="13918" y="3627346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- 8 à 14 mois après l’infection</a:t>
            </a:r>
          </a:p>
        </p:txBody>
      </p:sp>
      <p:sp>
        <p:nvSpPr>
          <p:cNvPr id="11" name="ZoneTexte 10">
            <a:hlinkClick r:id="rId5" action="ppaction://hlinksldjump"/>
          </p:cNvPr>
          <p:cNvSpPr txBox="1"/>
          <p:nvPr/>
        </p:nvSpPr>
        <p:spPr>
          <a:xfrm>
            <a:off x="27565" y="4197124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- 15 à 20 ans après l’infection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E7D620D9-3BEE-43B5-BA3D-8A559A7437CD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F5D5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ZoneTexte 13">
            <a:extLst>
              <a:ext uri="{FF2B5EF4-FFF2-40B4-BE49-F238E27FC236}">
                <a16:creationId xmlns="" xmlns:a16="http://schemas.microsoft.com/office/drawing/2014/main" id="{B537B200-0982-44FB-A789-EC552A41B0F7}"/>
              </a:ext>
            </a:extLst>
          </p:cNvPr>
          <p:cNvSpPr txBox="1"/>
          <p:nvPr/>
        </p:nvSpPr>
        <p:spPr>
          <a:xfrm rot="2320508">
            <a:off x="7688587" y="343554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Cancérisation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920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hlinkClick r:id="rId3" action="ppaction://hlinksldjump"/>
          </p:cNvPr>
          <p:cNvSpPr txBox="1"/>
          <p:nvPr/>
        </p:nvSpPr>
        <p:spPr>
          <a:xfrm>
            <a:off x="-5987" y="-3858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Équipe Virus</a:t>
            </a:r>
          </a:p>
          <a:p>
            <a:pPr algn="ctr"/>
            <a:endParaRPr lang="fr-FR" sz="2800" dirty="0">
              <a:solidFill>
                <a:srgbClr val="FF826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800" u="sng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 8</a:t>
            </a:r>
            <a:r>
              <a:rPr lang="fr-FR" sz="2800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algn="ctr"/>
            <a:r>
              <a:rPr lang="fr-FR" sz="2800" u="sng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général, au bout de combien de temps après l’infection initiale, que vous (HPV) avez déclenché, le cancer se déclare-t-il ?</a:t>
            </a:r>
          </a:p>
        </p:txBody>
      </p:sp>
      <p:sp>
        <p:nvSpPr>
          <p:cNvPr id="8" name="ZoneTexte 7">
            <a:hlinkClick r:id="rId4" action="ppaction://hlinksldjump"/>
          </p:cNvPr>
          <p:cNvSpPr txBox="1"/>
          <p:nvPr/>
        </p:nvSpPr>
        <p:spPr>
          <a:xfrm>
            <a:off x="-10794" y="2580906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- Quelques heures après l’infection</a:t>
            </a:r>
          </a:p>
        </p:txBody>
      </p:sp>
      <p:sp>
        <p:nvSpPr>
          <p:cNvPr id="9" name="ZoneTexte 8">
            <a:hlinkClick r:id="rId5" action="ppaction://hlinksldjump"/>
          </p:cNvPr>
          <p:cNvSpPr txBox="1"/>
          <p:nvPr/>
        </p:nvSpPr>
        <p:spPr>
          <a:xfrm>
            <a:off x="-10794" y="3104126"/>
            <a:ext cx="91823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- 2 à 3 semaines après l’infection</a:t>
            </a:r>
          </a:p>
        </p:txBody>
      </p:sp>
      <p:sp>
        <p:nvSpPr>
          <p:cNvPr id="10" name="ZoneTexte 9">
            <a:hlinkClick r:id="rId5" action="ppaction://hlinksldjump"/>
          </p:cNvPr>
          <p:cNvSpPr txBox="1"/>
          <p:nvPr/>
        </p:nvSpPr>
        <p:spPr>
          <a:xfrm>
            <a:off x="13918" y="3627346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- 8 à 14 mois après l’infection</a:t>
            </a:r>
          </a:p>
        </p:txBody>
      </p:sp>
      <p:sp>
        <p:nvSpPr>
          <p:cNvPr id="11" name="ZoneTexte 10">
            <a:hlinkClick r:id="rId5" action="ppaction://hlinksldjump"/>
          </p:cNvPr>
          <p:cNvSpPr txBox="1"/>
          <p:nvPr/>
        </p:nvSpPr>
        <p:spPr>
          <a:xfrm>
            <a:off x="27565" y="4197124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- 15 à 20 ans après l’infection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79512" y="5246977"/>
            <a:ext cx="47802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Bravo !</a:t>
            </a:r>
          </a:p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Vous avancez d’une case</a:t>
            </a:r>
          </a:p>
        </p:txBody>
      </p:sp>
      <p:pic>
        <p:nvPicPr>
          <p:cNvPr id="17" name="Image 16">
            <a:hlinkClick r:id="rId6" action="ppaction://hlinksldjump"/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81" t="13925" r="3284" b="10361"/>
          <a:stretch/>
        </p:blipFill>
        <p:spPr>
          <a:xfrm>
            <a:off x="5148064" y="4653136"/>
            <a:ext cx="1985882" cy="197506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80C4CAC9-8573-4EAA-9E39-F062BD3BF318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F5D5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ZoneTexte 12">
            <a:extLst>
              <a:ext uri="{FF2B5EF4-FFF2-40B4-BE49-F238E27FC236}">
                <a16:creationId xmlns="" xmlns:a16="http://schemas.microsoft.com/office/drawing/2014/main" id="{B19BCBF3-29C8-4807-AF91-4802A49B2F5C}"/>
              </a:ext>
            </a:extLst>
          </p:cNvPr>
          <p:cNvSpPr txBox="1"/>
          <p:nvPr/>
        </p:nvSpPr>
        <p:spPr>
          <a:xfrm rot="2320508">
            <a:off x="7688587" y="343554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Cancérisation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599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744122" y="820853"/>
            <a:ext cx="4621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bonne réponse était :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156093" y="1700808"/>
            <a:ext cx="37978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à 20 ans</a:t>
            </a:r>
            <a:endParaRPr lang="fr-FR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582" y="1144018"/>
            <a:ext cx="2408527" cy="2408527"/>
          </a:xfrm>
          <a:prstGeom prst="rect">
            <a:avLst/>
          </a:prstGeom>
        </p:spPr>
      </p:pic>
      <p:grpSp>
        <p:nvGrpSpPr>
          <p:cNvPr id="12" name="Groupe 11"/>
          <p:cNvGrpSpPr/>
          <p:nvPr/>
        </p:nvGrpSpPr>
        <p:grpSpPr>
          <a:xfrm>
            <a:off x="2505328" y="2988145"/>
            <a:ext cx="3448601" cy="3369574"/>
            <a:chOff x="2505328" y="2988145"/>
            <a:chExt cx="3448601" cy="3369574"/>
          </a:xfrm>
        </p:grpSpPr>
        <p:pic>
          <p:nvPicPr>
            <p:cNvPr id="10" name="Google Shape;146;p1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505328" y="2988145"/>
              <a:ext cx="3448601" cy="336957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ZoneTexte 2"/>
            <p:cNvSpPr txBox="1"/>
            <p:nvPr/>
          </p:nvSpPr>
          <p:spPr>
            <a:xfrm>
              <a:off x="2883832" y="3388900"/>
              <a:ext cx="2664296" cy="7386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HPV </a:t>
              </a:r>
              <a:r>
                <a:rPr lang="en-US" sz="1400" b="1" dirty="0" err="1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</a:t>
              </a:r>
              <a:r>
                <a:rPr lang="en-US" sz="14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un virus </a:t>
              </a:r>
              <a:r>
                <a:rPr lang="en-US" sz="1400" b="1" dirty="0" err="1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commun</a:t>
              </a:r>
              <a:r>
                <a:rPr lang="en-US" sz="14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qui </a:t>
              </a:r>
              <a:r>
                <a:rPr lang="en-US" sz="1400" b="1" dirty="0" err="1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infecte</a:t>
              </a:r>
              <a:r>
                <a:rPr lang="en-US" sz="14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les adolescents et des </a:t>
              </a:r>
              <a:r>
                <a:rPr lang="en-US" sz="1400" b="1" dirty="0" err="1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adultes</a:t>
              </a:r>
              <a:endParaRPr lang="en-US" sz="1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4229628" y="4917354"/>
              <a:ext cx="1436140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des gens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seront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infectés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par HPV pendant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leur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vie.</a:t>
              </a: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3C80DB04-DC37-4EEC-8968-486B3EAC0513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F5D5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ZoneTexte 20">
            <a:extLst>
              <a:ext uri="{FF2B5EF4-FFF2-40B4-BE49-F238E27FC236}">
                <a16:creationId xmlns="" xmlns:a16="http://schemas.microsoft.com/office/drawing/2014/main" id="{F37125AC-CEC1-4E14-90D6-C3CEE5E116E2}"/>
              </a:ext>
            </a:extLst>
          </p:cNvPr>
          <p:cNvSpPr txBox="1"/>
          <p:nvPr/>
        </p:nvSpPr>
        <p:spPr>
          <a:xfrm rot="2320508">
            <a:off x="7688587" y="343554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Cancérisation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6156176" y="6035762"/>
            <a:ext cx="28809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À l’équipe </a:t>
            </a:r>
            <a:r>
              <a:rPr lang="fr-FR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Hôte de </a:t>
            </a:r>
            <a:r>
              <a:rPr lang="fr-FR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jouer !</a:t>
            </a:r>
          </a:p>
        </p:txBody>
      </p:sp>
      <p:sp>
        <p:nvSpPr>
          <p:cNvPr id="23" name="Flèche droite 22">
            <a:hlinkClick r:id="rId4" action="ppaction://hlinksldjump"/>
          </p:cNvPr>
          <p:cNvSpPr/>
          <p:nvPr/>
        </p:nvSpPr>
        <p:spPr>
          <a:xfrm>
            <a:off x="8238658" y="6489712"/>
            <a:ext cx="510396" cy="268916"/>
          </a:xfrm>
          <a:prstGeom prst="rightArrow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05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91680" y="2708920"/>
            <a:ext cx="591700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fr-F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Mauvaise réponse !</a:t>
            </a:r>
          </a:p>
          <a:p>
            <a:pPr marL="0" indent="0" algn="ctr">
              <a:buNone/>
            </a:pPr>
            <a:r>
              <a:rPr lang="fr-F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Dommage…</a:t>
            </a:r>
            <a:endParaRPr lang="fr-F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6" r="65224" b="18943"/>
          <a:stretch/>
        </p:blipFill>
        <p:spPr>
          <a:xfrm>
            <a:off x="3513378" y="660800"/>
            <a:ext cx="2273607" cy="216627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2804DEC9-28FB-40B9-BBB9-F7091D3F0FC6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F5D5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ZoneTexte 21">
            <a:extLst>
              <a:ext uri="{FF2B5EF4-FFF2-40B4-BE49-F238E27FC236}">
                <a16:creationId xmlns="" xmlns:a16="http://schemas.microsoft.com/office/drawing/2014/main" id="{77091518-C83E-4A5B-99F0-3995520FC5E6}"/>
              </a:ext>
            </a:extLst>
          </p:cNvPr>
          <p:cNvSpPr txBox="1"/>
          <p:nvPr/>
        </p:nvSpPr>
        <p:spPr>
          <a:xfrm rot="2320508">
            <a:off x="7688587" y="343554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Cancérisation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700991" y="6082792"/>
            <a:ext cx="3095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Découvrez la bonne réponse</a:t>
            </a:r>
            <a:endParaRPr lang="fr-FR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Flèche droite 22">
            <a:hlinkClick r:id="rId3" action="ppaction://hlinksldjump"/>
          </p:cNvPr>
          <p:cNvSpPr/>
          <p:nvPr/>
        </p:nvSpPr>
        <p:spPr>
          <a:xfrm>
            <a:off x="8307421" y="6482902"/>
            <a:ext cx="510396" cy="268916"/>
          </a:xfrm>
          <a:prstGeom prst="rightArrow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58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hlinkClick r:id="rId2" action="ppaction://hlinksldjump"/>
          </p:cNvPr>
          <p:cNvSpPr txBox="1"/>
          <p:nvPr/>
        </p:nvSpPr>
        <p:spPr>
          <a:xfrm>
            <a:off x="-5987" y="-3858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Équipe Hôte</a:t>
            </a:r>
          </a:p>
          <a:p>
            <a:pPr algn="ctr"/>
            <a:endParaRPr lang="fr-FR" sz="2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800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 9</a:t>
            </a:r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algn="ctr"/>
            <a:r>
              <a:rPr lang="fr-FR" sz="2800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Une fois que le cancer s’est déclenché</a:t>
            </a:r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  <a:endParaRPr lang="fr-FR" sz="2800" u="sng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ZoneTexte 7">
            <a:hlinkClick r:id="rId3" action="ppaction://hlinksldjump"/>
          </p:cNvPr>
          <p:cNvSpPr txBox="1"/>
          <p:nvPr/>
        </p:nvSpPr>
        <p:spPr>
          <a:xfrm>
            <a:off x="-10792" y="2276872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- Le système immunitaire continue à agir</a:t>
            </a:r>
          </a:p>
        </p:txBody>
      </p:sp>
      <p:sp>
        <p:nvSpPr>
          <p:cNvPr id="9" name="ZoneTexte 8">
            <a:hlinkClick r:id="rId4" action="ppaction://hlinksldjump"/>
          </p:cNvPr>
          <p:cNvSpPr txBox="1"/>
          <p:nvPr/>
        </p:nvSpPr>
        <p:spPr>
          <a:xfrm>
            <a:off x="-10793" y="2725712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- Le système immunitaire ne sert plus à rien</a:t>
            </a:r>
          </a:p>
        </p:txBody>
      </p:sp>
      <p:sp>
        <p:nvSpPr>
          <p:cNvPr id="10" name="ZoneTexte 9">
            <a:hlinkClick r:id="rId4" action="ppaction://hlinksldjump"/>
          </p:cNvPr>
          <p:cNvSpPr txBox="1"/>
          <p:nvPr/>
        </p:nvSpPr>
        <p:spPr>
          <a:xfrm>
            <a:off x="14311" y="3320474"/>
            <a:ext cx="91439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- Le système immunitaire s’allie avec les cellules cancéreuses</a:t>
            </a:r>
          </a:p>
        </p:txBody>
      </p:sp>
      <p:sp>
        <p:nvSpPr>
          <p:cNvPr id="11" name="ZoneTexte 10">
            <a:hlinkClick r:id="rId4" action="ppaction://hlinksldjump"/>
          </p:cNvPr>
          <p:cNvSpPr txBox="1"/>
          <p:nvPr/>
        </p:nvSpPr>
        <p:spPr>
          <a:xfrm>
            <a:off x="9755" y="4274581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- Le système immunitaire a disparu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EE1C19B9-7CE3-4D8F-860D-8ECBD4EF6846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F5D5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ZoneTexte 13">
            <a:extLst>
              <a:ext uri="{FF2B5EF4-FFF2-40B4-BE49-F238E27FC236}">
                <a16:creationId xmlns="" xmlns:a16="http://schemas.microsoft.com/office/drawing/2014/main" id="{2D012A72-DBDE-4744-81B0-6797A43538F2}"/>
              </a:ext>
            </a:extLst>
          </p:cNvPr>
          <p:cNvSpPr txBox="1"/>
          <p:nvPr/>
        </p:nvSpPr>
        <p:spPr>
          <a:xfrm rot="2320508">
            <a:off x="7688587" y="343554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Cancérisation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32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hlinkClick r:id="rId2" action="ppaction://hlinksldjump"/>
          </p:cNvPr>
          <p:cNvSpPr txBox="1"/>
          <p:nvPr/>
        </p:nvSpPr>
        <p:spPr>
          <a:xfrm>
            <a:off x="-5987" y="-3858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Équipe Hôte</a:t>
            </a:r>
          </a:p>
          <a:p>
            <a:pPr algn="ctr"/>
            <a:endParaRPr lang="fr-FR" sz="2800" dirty="0">
              <a:solidFill>
                <a:srgbClr val="8181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800" u="sng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 9</a:t>
            </a:r>
            <a:r>
              <a:rPr lang="fr-FR" sz="2800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algn="ctr"/>
            <a:r>
              <a:rPr lang="fr-FR" sz="2800" u="sng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Une fois que le cancer s’est déclenché</a:t>
            </a:r>
            <a:r>
              <a:rPr lang="fr-FR" sz="2800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</p:txBody>
      </p:sp>
      <p:sp>
        <p:nvSpPr>
          <p:cNvPr id="8" name="ZoneTexte 7">
            <a:hlinkClick r:id="rId3" action="ppaction://hlinksldjump"/>
          </p:cNvPr>
          <p:cNvSpPr txBox="1"/>
          <p:nvPr/>
        </p:nvSpPr>
        <p:spPr>
          <a:xfrm>
            <a:off x="-10794" y="2276872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- Le système immunitaire continue à agir</a:t>
            </a:r>
          </a:p>
        </p:txBody>
      </p:sp>
      <p:sp>
        <p:nvSpPr>
          <p:cNvPr id="9" name="ZoneTexte 8">
            <a:hlinkClick r:id="rId2" action="ppaction://hlinksldjump"/>
          </p:cNvPr>
          <p:cNvSpPr txBox="1"/>
          <p:nvPr/>
        </p:nvSpPr>
        <p:spPr>
          <a:xfrm>
            <a:off x="-10793" y="2725712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- Le système immunitaire ne sert plus à rien</a:t>
            </a:r>
          </a:p>
        </p:txBody>
      </p:sp>
      <p:sp>
        <p:nvSpPr>
          <p:cNvPr id="10" name="ZoneTexte 9">
            <a:hlinkClick r:id="rId3" action="ppaction://hlinksldjump"/>
          </p:cNvPr>
          <p:cNvSpPr txBox="1"/>
          <p:nvPr/>
        </p:nvSpPr>
        <p:spPr>
          <a:xfrm>
            <a:off x="14311" y="3320474"/>
            <a:ext cx="91439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- Le système immunitaire s’allie avec les cellules cancéreuses</a:t>
            </a:r>
          </a:p>
        </p:txBody>
      </p:sp>
      <p:sp>
        <p:nvSpPr>
          <p:cNvPr id="11" name="ZoneTexte 10">
            <a:hlinkClick r:id="rId3" action="ppaction://hlinksldjump"/>
          </p:cNvPr>
          <p:cNvSpPr txBox="1"/>
          <p:nvPr/>
        </p:nvSpPr>
        <p:spPr>
          <a:xfrm>
            <a:off x="9755" y="4274581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- Le système immunitaire a disparu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79512" y="5246977"/>
            <a:ext cx="47802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Bravo !</a:t>
            </a:r>
          </a:p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Vous avancez d’une case</a:t>
            </a:r>
          </a:p>
        </p:txBody>
      </p:sp>
      <p:pic>
        <p:nvPicPr>
          <p:cNvPr id="13" name="Image 12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81" t="13925" r="3284" b="10361"/>
          <a:stretch/>
        </p:blipFill>
        <p:spPr>
          <a:xfrm>
            <a:off x="5148064" y="4653136"/>
            <a:ext cx="1985882" cy="197506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19D0F13F-0708-4238-BE5A-0F21585825CE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F5D5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ZoneTexte 15">
            <a:extLst>
              <a:ext uri="{FF2B5EF4-FFF2-40B4-BE49-F238E27FC236}">
                <a16:creationId xmlns="" xmlns:a16="http://schemas.microsoft.com/office/drawing/2014/main" id="{B3DBB992-6A43-437D-AFB1-0798DB0F79B5}"/>
              </a:ext>
            </a:extLst>
          </p:cNvPr>
          <p:cNvSpPr txBox="1"/>
          <p:nvPr/>
        </p:nvSpPr>
        <p:spPr>
          <a:xfrm rot="2320508">
            <a:off x="7688587" y="343554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Cancérisation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26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5244597" y="6224060"/>
            <a:ext cx="2917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À l’équipe Virus de jouer !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394589" y="279211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n w="3175">
                  <a:noFill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HPV</a:t>
            </a:r>
          </a:p>
        </p:txBody>
      </p:sp>
      <p:pic>
        <p:nvPicPr>
          <p:cNvPr id="2050" name="Picture 2" descr="https://lh4.googleusercontent.com/I6wDI6gkBIgpeEeChX7g2-W1-y7Y8eBCCNcOWbqNSZBE_zqb7Zx4hrdgd6f7TfGtIFRougtxaqw2FscGlhSPC6S1qs3SzWrBddbG5obwI_pvXeGSxMz0txd0mmn3gULyBoQcjLaIv7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836" y="894672"/>
            <a:ext cx="1783769" cy="2063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3896957" y="309989"/>
            <a:ext cx="4346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fr-FR" dirty="0"/>
              <a:t>Autre virus (bactériophage)</a:t>
            </a:r>
            <a:endParaRPr lang="en-US" dirty="0"/>
          </a:p>
        </p:txBody>
      </p:sp>
      <p:sp>
        <p:nvSpPr>
          <p:cNvPr id="12" name="ZoneTexte 11"/>
          <p:cNvSpPr txBox="1"/>
          <p:nvPr/>
        </p:nvSpPr>
        <p:spPr>
          <a:xfrm>
            <a:off x="152705" y="3770615"/>
            <a:ext cx="3635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fr-FR" dirty="0"/>
              <a:t>Bactérie (</a:t>
            </a:r>
            <a:r>
              <a:rPr lang="fr-FR" i="1" dirty="0"/>
              <a:t>E. Coli</a:t>
            </a:r>
            <a:r>
              <a:rPr lang="fr-FR" dirty="0"/>
              <a:t>)</a:t>
            </a:r>
            <a:endParaRPr lang="en-US" i="1" dirty="0"/>
          </a:p>
        </p:txBody>
      </p:sp>
      <p:sp>
        <p:nvSpPr>
          <p:cNvPr id="14" name="ZoneTexte 13"/>
          <p:cNvSpPr txBox="1"/>
          <p:nvPr/>
        </p:nvSpPr>
        <p:spPr>
          <a:xfrm>
            <a:off x="4317292" y="3476526"/>
            <a:ext cx="35185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fr-FR" dirty="0"/>
              <a:t>Le sphinx tête de mort</a:t>
            </a:r>
            <a:endParaRPr lang="en-US" i="1" dirty="0"/>
          </a:p>
        </p:txBody>
      </p:sp>
      <p:grpSp>
        <p:nvGrpSpPr>
          <p:cNvPr id="15" name="Groupe 14"/>
          <p:cNvGrpSpPr/>
          <p:nvPr/>
        </p:nvGrpSpPr>
        <p:grpSpPr>
          <a:xfrm>
            <a:off x="897761" y="4366300"/>
            <a:ext cx="2396215" cy="2376264"/>
            <a:chOff x="1132969" y="4077072"/>
            <a:chExt cx="2396215" cy="2376264"/>
          </a:xfrm>
        </p:grpSpPr>
        <p:pic>
          <p:nvPicPr>
            <p:cNvPr id="18" name="Picture 6" descr="https://lh4.googleusercontent.com/LwCojqeaCpUwvLmuGWBx6qv4w1BPNvhh49IKMaevYVTu5f23bv7C425bDwF3IKX1sLpYaaI_OTSVTKS8PHHYlYJcFwjECtCUzQGil5Daoa47hPEzDEvEpBZ8KvHhT3eK9Tha-R5z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2969" y="4077072"/>
              <a:ext cx="2396215" cy="23762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9" name="Connecteur droit 18"/>
            <p:cNvCxnSpPr/>
            <p:nvPr/>
          </p:nvCxnSpPr>
          <p:spPr>
            <a:xfrm>
              <a:off x="1187624" y="6381328"/>
              <a:ext cx="36004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ZoneTexte 19"/>
            <p:cNvSpPr txBox="1"/>
            <p:nvPr/>
          </p:nvSpPr>
          <p:spPr>
            <a:xfrm>
              <a:off x="1187624" y="6165884"/>
              <a:ext cx="505216" cy="215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fr-FR" sz="800" b="1" dirty="0"/>
                <a:t>0,5 µm</a:t>
              </a:r>
              <a:endParaRPr lang="en-US" sz="800" b="1" dirty="0"/>
            </a:p>
          </p:txBody>
        </p:sp>
      </p:grpSp>
      <p:grpSp>
        <p:nvGrpSpPr>
          <p:cNvPr id="21" name="Groupe 20"/>
          <p:cNvGrpSpPr/>
          <p:nvPr/>
        </p:nvGrpSpPr>
        <p:grpSpPr>
          <a:xfrm>
            <a:off x="4317292" y="3957042"/>
            <a:ext cx="3595958" cy="2267018"/>
            <a:chOff x="4879268" y="4213683"/>
            <a:chExt cx="3595958" cy="2267018"/>
          </a:xfrm>
        </p:grpSpPr>
        <p:pic>
          <p:nvPicPr>
            <p:cNvPr id="22" name="Picture 8" descr="https://lh3.googleusercontent.com/lXl9hClXsOnZO-JPsRqdRzcvooFMPZcE952ZgplUhXohcbfdTTRpIMMGnnNcIdpyK_YvFNXGJxShLFI5jTHAk5Oa2bz6OtFkSk7UPhFS8PCs6F3XmjrjbUxE_MRn_BhD5yA8ts8J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9268" y="4213683"/>
              <a:ext cx="3595958" cy="22670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3" name="Connecteur droit 22"/>
            <p:cNvCxnSpPr/>
            <p:nvPr/>
          </p:nvCxnSpPr>
          <p:spPr>
            <a:xfrm>
              <a:off x="5152038" y="6273606"/>
              <a:ext cx="63991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ZoneTexte 23"/>
            <p:cNvSpPr txBox="1"/>
            <p:nvPr/>
          </p:nvSpPr>
          <p:spPr>
            <a:xfrm>
              <a:off x="5162747" y="5904274"/>
              <a:ext cx="636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/>
                <a:t>2 cm</a:t>
              </a:r>
              <a:endParaRPr lang="en-US" b="1" dirty="0"/>
            </a:p>
          </p:txBody>
        </p:sp>
      </p:grpSp>
      <p:grpSp>
        <p:nvGrpSpPr>
          <p:cNvPr id="28" name="Google Shape;460;p29"/>
          <p:cNvGrpSpPr/>
          <p:nvPr/>
        </p:nvGrpSpPr>
        <p:grpSpPr>
          <a:xfrm>
            <a:off x="633413" y="1148746"/>
            <a:ext cx="3683879" cy="2327780"/>
            <a:chOff x="0" y="0"/>
            <a:chExt cx="4479709" cy="3058649"/>
          </a:xfrm>
        </p:grpSpPr>
        <p:pic>
          <p:nvPicPr>
            <p:cNvPr id="29" name="Google Shape;461;p29" descr="https://lh6.googleusercontent.com/xFx7NcfYt3a_aFfiAqn336XGN80MlDj44sVwJgAvmazyQgB_eUSwQDzEcvRmL3d2zN9TYJYIc2Od_PrVSUoc1Oxfz76yhSdFt-x2tDYpumYBRDcykg-NrtBjkgzRKG40pdm_Uv7U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0" y="0"/>
              <a:ext cx="4373991" cy="288151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" name="Google Shape;462;p29"/>
            <p:cNvSpPr/>
            <p:nvPr/>
          </p:nvSpPr>
          <p:spPr>
            <a:xfrm>
              <a:off x="2928809" y="157369"/>
              <a:ext cx="1367100" cy="2757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31" name="Google Shape;463;p29"/>
            <p:cNvSpPr/>
            <p:nvPr/>
          </p:nvSpPr>
          <p:spPr>
            <a:xfrm>
              <a:off x="2836809" y="758669"/>
              <a:ext cx="1367100" cy="2757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32" name="Google Shape;464;p29"/>
            <p:cNvSpPr/>
            <p:nvPr/>
          </p:nvSpPr>
          <p:spPr>
            <a:xfrm>
              <a:off x="3112609" y="1302919"/>
              <a:ext cx="1367100" cy="2757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33" name="Google Shape;465;p29"/>
            <p:cNvSpPr/>
            <p:nvPr/>
          </p:nvSpPr>
          <p:spPr>
            <a:xfrm>
              <a:off x="2928809" y="2362944"/>
              <a:ext cx="1489800" cy="1953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34" name="Google Shape;466;p29"/>
            <p:cNvSpPr txBox="1"/>
            <p:nvPr/>
          </p:nvSpPr>
          <p:spPr>
            <a:xfrm>
              <a:off x="2842393" y="95088"/>
              <a:ext cx="1453115" cy="93928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fr-FR" sz="1400" dirty="0">
                  <a:solidFill>
                    <a:srgbClr val="000000"/>
                  </a:solidFill>
                  <a:effectLst/>
                  <a:latin typeface="Calibri"/>
                  <a:ea typeface="Calibri"/>
                </a:rPr>
                <a:t>Protéine de capside L1 </a:t>
              </a:r>
              <a:endParaRPr lang="en-US" sz="14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35" name="Google Shape;467;p29"/>
            <p:cNvSpPr txBox="1"/>
            <p:nvPr/>
          </p:nvSpPr>
          <p:spPr>
            <a:xfrm>
              <a:off x="2842658" y="2136033"/>
              <a:ext cx="1531334" cy="9226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fr-FR" sz="1400" dirty="0">
                  <a:solidFill>
                    <a:srgbClr val="000000"/>
                  </a:solidFill>
                  <a:effectLst/>
                  <a:latin typeface="Calibri"/>
                  <a:ea typeface="Calibri"/>
                </a:rPr>
                <a:t>Protéine de capside L2 </a:t>
              </a:r>
              <a:endParaRPr lang="en-US" sz="20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36" name="Google Shape;468;p29"/>
            <p:cNvSpPr txBox="1"/>
            <p:nvPr/>
          </p:nvSpPr>
          <p:spPr>
            <a:xfrm>
              <a:off x="3076859" y="1297717"/>
              <a:ext cx="1071000" cy="7357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fr-FR" sz="1400" dirty="0">
                  <a:solidFill>
                    <a:srgbClr val="000000"/>
                  </a:solidFill>
                  <a:effectLst/>
                  <a:latin typeface="Calibri"/>
                  <a:ea typeface="Calibri"/>
                </a:rPr>
                <a:t>ADN</a:t>
              </a:r>
              <a:endParaRPr lang="en-US" sz="1400" dirty="0">
                <a:effectLst/>
                <a:latin typeface="Times New Roman"/>
                <a:ea typeface="Times New Roman"/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="" xmlns:a16="http://schemas.microsoft.com/office/drawing/2014/main" id="{B6C74F86-C93B-45A4-86D2-A88FE9E4A6F1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6493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ZoneTexte 37">
            <a:extLst>
              <a:ext uri="{FF2B5EF4-FFF2-40B4-BE49-F238E27FC236}">
                <a16:creationId xmlns="" xmlns:a16="http://schemas.microsoft.com/office/drawing/2014/main" id="{6B184260-47A4-44EC-95A0-5CCB748584CE}"/>
              </a:ext>
            </a:extLst>
          </p:cNvPr>
          <p:cNvSpPr txBox="1"/>
          <p:nvPr/>
        </p:nvSpPr>
        <p:spPr>
          <a:xfrm rot="2300633">
            <a:off x="8088392" y="210389"/>
            <a:ext cx="948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HPV</a:t>
            </a:r>
          </a:p>
        </p:txBody>
      </p:sp>
      <p:sp>
        <p:nvSpPr>
          <p:cNvPr id="46" name="Flèche droite 45">
            <a:hlinkClick r:id="rId7" action="ppaction://hlinksldjump"/>
          </p:cNvPr>
          <p:cNvSpPr/>
          <p:nvPr/>
        </p:nvSpPr>
        <p:spPr>
          <a:xfrm>
            <a:off x="8238658" y="6489712"/>
            <a:ext cx="510396" cy="268916"/>
          </a:xfrm>
          <a:prstGeom prst="rightArrow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63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1.pn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 l="13311" t="13459" r="73379" b="41992"/>
          <a:stretch/>
        </p:blipFill>
        <p:spPr>
          <a:xfrm>
            <a:off x="1175202" y="2708920"/>
            <a:ext cx="1254431" cy="2825477"/>
          </a:xfrm>
          <a:prstGeom prst="rect">
            <a:avLst/>
          </a:prstGeom>
          <a:ln/>
        </p:spPr>
      </p:pic>
      <p:sp>
        <p:nvSpPr>
          <p:cNvPr id="4" name="ZoneTexte 3"/>
          <p:cNvSpPr txBox="1"/>
          <p:nvPr/>
        </p:nvSpPr>
        <p:spPr>
          <a:xfrm>
            <a:off x="66357" y="980728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</a:t>
            </a:r>
            <a:r>
              <a:rPr lang="fr-F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système immunitaire </a:t>
            </a:r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n’est pas complètement bloqué. Il </a:t>
            </a:r>
            <a:r>
              <a:rPr lang="fr-F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continue à agir</a:t>
            </a:r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même s’il est détourné par le virus.</a:t>
            </a:r>
          </a:p>
        </p:txBody>
      </p:sp>
      <p:pic>
        <p:nvPicPr>
          <p:cNvPr id="13" name="image1.png"/>
          <p:cNvPicPr/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 l="54046" t="11827" r="22977" b="43624"/>
          <a:stretch/>
        </p:blipFill>
        <p:spPr>
          <a:xfrm>
            <a:off x="4827466" y="3227729"/>
            <a:ext cx="1317506" cy="1787857"/>
          </a:xfrm>
          <a:prstGeom prst="rect">
            <a:avLst/>
          </a:prstGeom>
          <a:ln/>
        </p:spPr>
      </p:pic>
      <p:cxnSp>
        <p:nvCxnSpPr>
          <p:cNvPr id="26" name="Connecteur droit 25"/>
          <p:cNvCxnSpPr/>
          <p:nvPr/>
        </p:nvCxnSpPr>
        <p:spPr>
          <a:xfrm flipH="1">
            <a:off x="2271907" y="4725144"/>
            <a:ext cx="2559722" cy="16836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 flipH="1" flipV="1">
            <a:off x="2271907" y="3311909"/>
            <a:ext cx="2559722" cy="11709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e 35"/>
          <p:cNvGrpSpPr/>
          <p:nvPr/>
        </p:nvGrpSpPr>
        <p:grpSpPr>
          <a:xfrm>
            <a:off x="2220138" y="3370454"/>
            <a:ext cx="2607328" cy="751204"/>
            <a:chOff x="2220138" y="3370454"/>
            <a:chExt cx="2607328" cy="751204"/>
          </a:xfrm>
        </p:grpSpPr>
        <p:cxnSp>
          <p:nvCxnSpPr>
            <p:cNvPr id="21" name="Connecteur droit 20"/>
            <p:cNvCxnSpPr>
              <a:stCxn id="13" idx="1"/>
            </p:cNvCxnSpPr>
            <p:nvPr/>
          </p:nvCxnSpPr>
          <p:spPr>
            <a:xfrm flipH="1" flipV="1">
              <a:off x="2246022" y="3440970"/>
              <a:ext cx="2581444" cy="6806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/>
            <p:cNvCxnSpPr/>
            <p:nvPr/>
          </p:nvCxnSpPr>
          <p:spPr>
            <a:xfrm flipH="1">
              <a:off x="2220138" y="3370454"/>
              <a:ext cx="51769" cy="14103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e 37"/>
          <p:cNvGrpSpPr/>
          <p:nvPr/>
        </p:nvGrpSpPr>
        <p:grpSpPr>
          <a:xfrm rot="20118896">
            <a:off x="2182408" y="3973859"/>
            <a:ext cx="2607328" cy="751204"/>
            <a:chOff x="2220138" y="3370454"/>
            <a:chExt cx="2607328" cy="751204"/>
          </a:xfrm>
        </p:grpSpPr>
        <p:cxnSp>
          <p:nvCxnSpPr>
            <p:cNvPr id="39" name="Connecteur droit 38"/>
            <p:cNvCxnSpPr/>
            <p:nvPr/>
          </p:nvCxnSpPr>
          <p:spPr>
            <a:xfrm flipH="1" flipV="1">
              <a:off x="2246022" y="3440970"/>
              <a:ext cx="2581444" cy="6806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/>
            <p:cNvCxnSpPr/>
            <p:nvPr/>
          </p:nvCxnSpPr>
          <p:spPr>
            <a:xfrm flipH="1">
              <a:off x="2220138" y="3370454"/>
              <a:ext cx="51769" cy="14103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1" name="Connecteur droit 40"/>
          <p:cNvCxnSpPr/>
          <p:nvPr/>
        </p:nvCxnSpPr>
        <p:spPr>
          <a:xfrm>
            <a:off x="4831629" y="3333382"/>
            <a:ext cx="1" cy="194423"/>
          </a:xfrm>
          <a:prstGeom prst="line">
            <a:avLst/>
          </a:prstGeom>
          <a:ln w="63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/>
          <p:cNvCxnSpPr/>
          <p:nvPr/>
        </p:nvCxnSpPr>
        <p:spPr>
          <a:xfrm>
            <a:off x="4831630" y="4622505"/>
            <a:ext cx="1" cy="194423"/>
          </a:xfrm>
          <a:prstGeom prst="line">
            <a:avLst/>
          </a:prstGeom>
          <a:ln w="63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ZoneTexte 43"/>
          <p:cNvSpPr txBox="1"/>
          <p:nvPr/>
        </p:nvSpPr>
        <p:spPr>
          <a:xfrm rot="782402">
            <a:off x="3231285" y="3506850"/>
            <a:ext cx="9973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Inhibition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ZoneTexte 44"/>
          <p:cNvSpPr txBox="1"/>
          <p:nvPr/>
        </p:nvSpPr>
        <p:spPr>
          <a:xfrm rot="21060445">
            <a:off x="3013861" y="4042814"/>
            <a:ext cx="9973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Inhibition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18515" y="6581001"/>
            <a:ext cx="16337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Created with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Biorender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2" name="Image 31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504" y="4124956"/>
            <a:ext cx="1156291" cy="1156291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FCEFEC6A-AD8F-48B3-B1EB-0B2BE6D46A51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F5D5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ZoneTexte 33">
            <a:extLst>
              <a:ext uri="{FF2B5EF4-FFF2-40B4-BE49-F238E27FC236}">
                <a16:creationId xmlns="" xmlns:a16="http://schemas.microsoft.com/office/drawing/2014/main" id="{0E0B18CB-0D7F-413C-90A0-516361E5C392}"/>
              </a:ext>
            </a:extLst>
          </p:cNvPr>
          <p:cNvSpPr txBox="1"/>
          <p:nvPr/>
        </p:nvSpPr>
        <p:spPr>
          <a:xfrm rot="2320508">
            <a:off x="7688587" y="343554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Cancérisation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5967841" y="6035762"/>
            <a:ext cx="2917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À l’équipe </a:t>
            </a:r>
            <a:r>
              <a:rPr lang="fr-FR" sz="20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Virus de </a:t>
            </a:r>
            <a:r>
              <a:rPr lang="fr-FR" sz="20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jouer !</a:t>
            </a:r>
          </a:p>
        </p:txBody>
      </p:sp>
      <p:sp>
        <p:nvSpPr>
          <p:cNvPr id="37" name="Flèche droite 36">
            <a:hlinkClick r:id="rId6" action="ppaction://hlinksldjump"/>
          </p:cNvPr>
          <p:cNvSpPr/>
          <p:nvPr/>
        </p:nvSpPr>
        <p:spPr>
          <a:xfrm>
            <a:off x="8238658" y="6489712"/>
            <a:ext cx="510396" cy="268916"/>
          </a:xfrm>
          <a:prstGeom prst="rightArrow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35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91680" y="2708920"/>
            <a:ext cx="591700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fr-F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Mauvaise réponse !</a:t>
            </a:r>
          </a:p>
          <a:p>
            <a:pPr marL="0" indent="0" algn="ctr">
              <a:buNone/>
            </a:pPr>
            <a:r>
              <a:rPr lang="fr-F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Dommage…</a:t>
            </a:r>
            <a:endParaRPr lang="fr-F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6" r="65224" b="18943"/>
          <a:stretch/>
        </p:blipFill>
        <p:spPr>
          <a:xfrm>
            <a:off x="3513378" y="660800"/>
            <a:ext cx="2273607" cy="216627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B3AA2278-8B0C-483E-B3C6-8C88383DE5C8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F5D5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ZoneTexte 20">
            <a:extLst>
              <a:ext uri="{FF2B5EF4-FFF2-40B4-BE49-F238E27FC236}">
                <a16:creationId xmlns="" xmlns:a16="http://schemas.microsoft.com/office/drawing/2014/main" id="{AE35FC52-9E3B-4DF8-B0F8-265BD9305FCF}"/>
              </a:ext>
            </a:extLst>
          </p:cNvPr>
          <p:cNvSpPr txBox="1"/>
          <p:nvPr/>
        </p:nvSpPr>
        <p:spPr>
          <a:xfrm rot="2320508">
            <a:off x="7688587" y="343554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Cancérisation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700991" y="6082792"/>
            <a:ext cx="3095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Découvrez la bonne réponse</a:t>
            </a:r>
            <a:endParaRPr lang="fr-FR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Flèche droite 22">
            <a:hlinkClick r:id="rId3" action="ppaction://hlinksldjump"/>
          </p:cNvPr>
          <p:cNvSpPr/>
          <p:nvPr/>
        </p:nvSpPr>
        <p:spPr>
          <a:xfrm>
            <a:off x="8307421" y="6482902"/>
            <a:ext cx="510396" cy="268916"/>
          </a:xfrm>
          <a:prstGeom prst="rightArrow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07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hlinkClick r:id="rId3" action="ppaction://hlinksldjump"/>
          </p:cNvPr>
          <p:cNvSpPr txBox="1"/>
          <p:nvPr/>
        </p:nvSpPr>
        <p:spPr>
          <a:xfrm>
            <a:off x="1" y="-3858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Équipe Virus</a:t>
            </a:r>
          </a:p>
          <a:p>
            <a:pPr algn="ctr"/>
            <a:endParaRPr lang="fr-FR" sz="2800" dirty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800" u="sng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 10</a:t>
            </a:r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algn="ctr"/>
            <a:r>
              <a:rPr lang="fr-FR" sz="2800" u="sng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Lequel de ces paramètres augmente le risque de cancer du col de l’utérus ?</a:t>
            </a:r>
          </a:p>
        </p:txBody>
      </p:sp>
      <p:sp>
        <p:nvSpPr>
          <p:cNvPr id="8" name="ZoneTexte 7">
            <a:hlinkClick r:id="rId4" action="ppaction://hlinksldjump"/>
          </p:cNvPr>
          <p:cNvSpPr txBox="1"/>
          <p:nvPr/>
        </p:nvSpPr>
        <p:spPr>
          <a:xfrm>
            <a:off x="-10794" y="2242911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- Utiliser des tampons ou un stérilet</a:t>
            </a:r>
          </a:p>
        </p:txBody>
      </p:sp>
      <p:sp>
        <p:nvSpPr>
          <p:cNvPr id="9" name="ZoneTexte 8">
            <a:hlinkClick r:id="rId4" action="ppaction://hlinksldjump"/>
          </p:cNvPr>
          <p:cNvSpPr txBox="1"/>
          <p:nvPr/>
        </p:nvSpPr>
        <p:spPr>
          <a:xfrm>
            <a:off x="1" y="2785035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- Avoir une mauvaise </a:t>
            </a:r>
            <a:r>
              <a:rPr lang="fr-FR" sz="28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hygiène sanitaire</a:t>
            </a:r>
            <a:endParaRPr lang="fr-FR" sz="2800" dirty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>
            <a:hlinkClick r:id="rId5" action="ppaction://hlinksldjump"/>
          </p:cNvPr>
          <p:cNvSpPr txBox="1"/>
          <p:nvPr/>
        </p:nvSpPr>
        <p:spPr>
          <a:xfrm>
            <a:off x="-21190" y="3365736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- Multiplier les partenaires sexuels</a:t>
            </a:r>
          </a:p>
        </p:txBody>
      </p:sp>
      <p:sp>
        <p:nvSpPr>
          <p:cNvPr id="11" name="ZoneTexte 10">
            <a:hlinkClick r:id="rId4" action="ppaction://hlinksldjump"/>
          </p:cNvPr>
          <p:cNvSpPr txBox="1"/>
          <p:nvPr/>
        </p:nvSpPr>
        <p:spPr>
          <a:xfrm>
            <a:off x="-3898" y="4005064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- Utiliser des préservatifs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442E7A27-165F-4F4D-A728-05F6FCA7349B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DD7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ZoneTexte 14">
            <a:extLst>
              <a:ext uri="{FF2B5EF4-FFF2-40B4-BE49-F238E27FC236}">
                <a16:creationId xmlns="" xmlns:a16="http://schemas.microsoft.com/office/drawing/2014/main" id="{BD40A0B9-F236-4C74-A976-782AD2D54046}"/>
              </a:ext>
            </a:extLst>
          </p:cNvPr>
          <p:cNvSpPr txBox="1"/>
          <p:nvPr/>
        </p:nvSpPr>
        <p:spPr>
          <a:xfrm rot="2320508">
            <a:off x="7953540" y="324740"/>
            <a:ext cx="17281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Vaccination</a:t>
            </a:r>
          </a:p>
          <a:p>
            <a:r>
              <a:rPr lang="en-US" sz="17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Idées</a:t>
            </a:r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reçues</a:t>
            </a:r>
          </a:p>
        </p:txBody>
      </p:sp>
    </p:spTree>
    <p:extLst>
      <p:ext uri="{BB962C8B-B14F-4D97-AF65-F5344CB8AC3E}">
        <p14:creationId xmlns:p14="http://schemas.microsoft.com/office/powerpoint/2010/main" val="408213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hlinkClick r:id="rId3" action="ppaction://hlinksldjump"/>
          </p:cNvPr>
          <p:cNvSpPr txBox="1"/>
          <p:nvPr/>
        </p:nvSpPr>
        <p:spPr>
          <a:xfrm>
            <a:off x="-5987" y="-3858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Équipe Virus</a:t>
            </a:r>
          </a:p>
          <a:p>
            <a:pPr algn="ctr"/>
            <a:endParaRPr lang="fr-FR" sz="2800" dirty="0">
              <a:solidFill>
                <a:srgbClr val="FF826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800" u="sng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 10</a:t>
            </a:r>
            <a:r>
              <a:rPr lang="fr-FR" sz="2800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algn="ctr"/>
            <a:r>
              <a:rPr lang="fr-FR" sz="2800" u="sng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Lequel de ces paramètres augmente le risque de cancer du col de l’utérus ?</a:t>
            </a:r>
          </a:p>
        </p:txBody>
      </p:sp>
      <p:sp>
        <p:nvSpPr>
          <p:cNvPr id="8" name="ZoneTexte 7">
            <a:hlinkClick r:id="rId4" action="ppaction://hlinksldjump"/>
          </p:cNvPr>
          <p:cNvSpPr txBox="1"/>
          <p:nvPr/>
        </p:nvSpPr>
        <p:spPr>
          <a:xfrm>
            <a:off x="-10794" y="2242911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- Utiliser des tampons ou un stérilet</a:t>
            </a:r>
          </a:p>
        </p:txBody>
      </p:sp>
      <p:sp>
        <p:nvSpPr>
          <p:cNvPr id="9" name="ZoneTexte 8">
            <a:hlinkClick r:id="rId5" action="ppaction://hlinksldjump"/>
          </p:cNvPr>
          <p:cNvSpPr txBox="1"/>
          <p:nvPr/>
        </p:nvSpPr>
        <p:spPr>
          <a:xfrm>
            <a:off x="-5986" y="2789247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- Avoir une mauvaise </a:t>
            </a:r>
            <a:r>
              <a:rPr lang="fr-FR" sz="2800" dirty="0" smtClean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hygiène sanitaire</a:t>
            </a:r>
            <a:endParaRPr lang="fr-FR" sz="2800" dirty="0">
              <a:solidFill>
                <a:srgbClr val="FF826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>
            <a:hlinkClick r:id="rId5" action="ppaction://hlinksldjump"/>
          </p:cNvPr>
          <p:cNvSpPr txBox="1"/>
          <p:nvPr/>
        </p:nvSpPr>
        <p:spPr>
          <a:xfrm>
            <a:off x="-21190" y="3365736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- Multiplier les partenaires sexuels</a:t>
            </a:r>
          </a:p>
        </p:txBody>
      </p:sp>
      <p:sp>
        <p:nvSpPr>
          <p:cNvPr id="11" name="ZoneTexte 10">
            <a:hlinkClick r:id="rId5" action="ppaction://hlinksldjump"/>
          </p:cNvPr>
          <p:cNvSpPr txBox="1"/>
          <p:nvPr/>
        </p:nvSpPr>
        <p:spPr>
          <a:xfrm>
            <a:off x="-3898" y="4005064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- Utiliser des préservatifs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79512" y="5246977"/>
            <a:ext cx="47802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Bravo !</a:t>
            </a:r>
          </a:p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Vous avancez d’une case</a:t>
            </a:r>
          </a:p>
        </p:txBody>
      </p:sp>
      <p:pic>
        <p:nvPicPr>
          <p:cNvPr id="13" name="Image 12">
            <a:hlinkClick r:id="rId6" action="ppaction://hlinksldjump"/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81" t="13925" r="3284" b="10361"/>
          <a:stretch/>
        </p:blipFill>
        <p:spPr>
          <a:xfrm>
            <a:off x="5148064" y="4653136"/>
            <a:ext cx="1985882" cy="197506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315BA48D-4DCA-4D2E-9686-DAD41E44228F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DD7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ZoneTexte 15">
            <a:extLst>
              <a:ext uri="{FF2B5EF4-FFF2-40B4-BE49-F238E27FC236}">
                <a16:creationId xmlns="" xmlns:a16="http://schemas.microsoft.com/office/drawing/2014/main" id="{531FD186-B701-4ACC-BC24-5AB9876DFDDE}"/>
              </a:ext>
            </a:extLst>
          </p:cNvPr>
          <p:cNvSpPr txBox="1"/>
          <p:nvPr/>
        </p:nvSpPr>
        <p:spPr>
          <a:xfrm rot="2320508">
            <a:off x="7953540" y="324740"/>
            <a:ext cx="17281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Vaccination</a:t>
            </a:r>
          </a:p>
          <a:p>
            <a:r>
              <a:rPr lang="en-US" sz="17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Idées</a:t>
            </a:r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reçues</a:t>
            </a:r>
          </a:p>
        </p:txBody>
      </p:sp>
    </p:spTree>
    <p:extLst>
      <p:ext uri="{BB962C8B-B14F-4D97-AF65-F5344CB8AC3E}">
        <p14:creationId xmlns:p14="http://schemas.microsoft.com/office/powerpoint/2010/main" val="190651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The Ultimate Car Air Freshener - Odor Smarts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34" b="6061"/>
          <a:stretch/>
        </p:blipFill>
        <p:spPr bwMode="auto">
          <a:xfrm rot="2283791">
            <a:off x="4235817" y="3817100"/>
            <a:ext cx="2173487" cy="1771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lh4.googleusercontent.com/HQoDy3JbRjFwl-x36a5NbzquRNyCS6PNC0aK1GE5s6bF8KoqSDmEFq4a1S8dTg0nFcd3id4Qo_u1fS7KVF7wKbJaoeE4bK-zMLR7Y0iTNWmKZoBN6eKlTYzo_mjfmS5OS8wnYukq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083"/>
          <a:stretch/>
        </p:blipFill>
        <p:spPr bwMode="auto">
          <a:xfrm>
            <a:off x="0" y="1080486"/>
            <a:ext cx="9144000" cy="3177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95536" y="2420888"/>
            <a:ext cx="5688019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https://lh6.googleusercontent.com/jAiB7871pGQ-zibJsRwV5iCVlkqb9JteEX2IVG7qyoOuG9KLrKW12OmR_idmJVhTPjTWriDmeZ11XMAYXk9QwDlo4R3zP9ZG_9--bt9pTt5FeBmcymXol4R9m76GskAT9H4GSInL">
            <a:hlinkClick r:id="rId5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67" t="36306" r="12224" b="18107"/>
          <a:stretch/>
        </p:blipFill>
        <p:spPr bwMode="auto">
          <a:xfrm>
            <a:off x="6083555" y="2420888"/>
            <a:ext cx="1620419" cy="151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FFCEDE06-A2C7-46E2-A5C0-1319E146F40E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DD7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ZoneTexte 22">
            <a:extLst>
              <a:ext uri="{FF2B5EF4-FFF2-40B4-BE49-F238E27FC236}">
                <a16:creationId xmlns="" xmlns:a16="http://schemas.microsoft.com/office/drawing/2014/main" id="{B0A61F51-9C3D-466E-9C91-0F82D38E8516}"/>
              </a:ext>
            </a:extLst>
          </p:cNvPr>
          <p:cNvSpPr txBox="1"/>
          <p:nvPr/>
        </p:nvSpPr>
        <p:spPr>
          <a:xfrm rot="2320508">
            <a:off x="7953540" y="324740"/>
            <a:ext cx="17281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Vaccination</a:t>
            </a:r>
          </a:p>
          <a:p>
            <a:r>
              <a:rPr lang="en-US" sz="17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Idées</a:t>
            </a:r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reçues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5967841" y="6035762"/>
            <a:ext cx="2917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À l’équipe Virus de jouer !</a:t>
            </a:r>
          </a:p>
        </p:txBody>
      </p:sp>
      <p:sp>
        <p:nvSpPr>
          <p:cNvPr id="25" name="Flèche droite 24">
            <a:hlinkClick r:id="rId7" action="ppaction://hlinksldjump"/>
          </p:cNvPr>
          <p:cNvSpPr/>
          <p:nvPr/>
        </p:nvSpPr>
        <p:spPr>
          <a:xfrm>
            <a:off x="8238658" y="6489712"/>
            <a:ext cx="510396" cy="268916"/>
          </a:xfrm>
          <a:prstGeom prst="rightArrow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95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91680" y="2708920"/>
            <a:ext cx="591700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fr-F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Mauvaise réponse !</a:t>
            </a:r>
          </a:p>
          <a:p>
            <a:pPr marL="0" indent="0" algn="ctr">
              <a:buNone/>
            </a:pPr>
            <a:r>
              <a:rPr lang="fr-F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Dommage…</a:t>
            </a:r>
            <a:endParaRPr lang="fr-F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6" r="65224" b="18943"/>
          <a:stretch/>
        </p:blipFill>
        <p:spPr>
          <a:xfrm>
            <a:off x="3513378" y="660800"/>
            <a:ext cx="2273607" cy="216627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DB79EF31-AF8E-4632-883F-27BD350E8E70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DD7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ZoneTexte 24">
            <a:extLst>
              <a:ext uri="{FF2B5EF4-FFF2-40B4-BE49-F238E27FC236}">
                <a16:creationId xmlns="" xmlns:a16="http://schemas.microsoft.com/office/drawing/2014/main" id="{8D51B2F7-BDAB-42A0-A951-76F5EF3A96E1}"/>
              </a:ext>
            </a:extLst>
          </p:cNvPr>
          <p:cNvSpPr txBox="1"/>
          <p:nvPr/>
        </p:nvSpPr>
        <p:spPr>
          <a:xfrm rot="2320508">
            <a:off x="7953540" y="324740"/>
            <a:ext cx="17281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Vaccination</a:t>
            </a:r>
          </a:p>
          <a:p>
            <a:r>
              <a:rPr lang="en-US" sz="17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Idées</a:t>
            </a:r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reçues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5700991" y="6082792"/>
            <a:ext cx="3095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Découvrez la bonne réponse</a:t>
            </a:r>
            <a:endParaRPr lang="fr-FR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Flèche droite 15">
            <a:hlinkClick r:id="rId3" action="ppaction://hlinksldjump"/>
          </p:cNvPr>
          <p:cNvSpPr/>
          <p:nvPr/>
        </p:nvSpPr>
        <p:spPr>
          <a:xfrm>
            <a:off x="8307421" y="6482902"/>
            <a:ext cx="510396" cy="268916"/>
          </a:xfrm>
          <a:prstGeom prst="rightArrow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6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hlinkClick r:id="rId3" action="ppaction://hlinksldjump"/>
          </p:cNvPr>
          <p:cNvSpPr txBox="1"/>
          <p:nvPr/>
        </p:nvSpPr>
        <p:spPr>
          <a:xfrm>
            <a:off x="-5987" y="-3858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Équipe Virus</a:t>
            </a:r>
          </a:p>
          <a:p>
            <a:pPr algn="ctr"/>
            <a:endParaRPr lang="fr-FR" sz="2800" dirty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800" u="sng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 11</a:t>
            </a:r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algn="ctr"/>
            <a:r>
              <a:rPr lang="fr-FR" sz="2800" u="sng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Quel est le meilleur moyen de prévention contre vous, HPV ?</a:t>
            </a:r>
          </a:p>
        </p:txBody>
      </p:sp>
      <p:sp>
        <p:nvSpPr>
          <p:cNvPr id="8" name="ZoneTexte 7">
            <a:hlinkClick r:id="rId4" action="ppaction://hlinksldjump"/>
          </p:cNvPr>
          <p:cNvSpPr txBox="1"/>
          <p:nvPr/>
        </p:nvSpPr>
        <p:spPr>
          <a:xfrm>
            <a:off x="-10794" y="2242911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- Vaccination</a:t>
            </a:r>
          </a:p>
        </p:txBody>
      </p:sp>
      <p:sp>
        <p:nvSpPr>
          <p:cNvPr id="9" name="ZoneTexte 8">
            <a:hlinkClick r:id="rId5" action="ppaction://hlinksldjump"/>
          </p:cNvPr>
          <p:cNvSpPr txBox="1"/>
          <p:nvPr/>
        </p:nvSpPr>
        <p:spPr>
          <a:xfrm>
            <a:off x="1" y="2785035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- Pilule contraceptive</a:t>
            </a:r>
          </a:p>
        </p:txBody>
      </p:sp>
      <p:sp>
        <p:nvSpPr>
          <p:cNvPr id="10" name="ZoneTexte 9">
            <a:hlinkClick r:id="rId5" action="ppaction://hlinksldjump"/>
          </p:cNvPr>
          <p:cNvSpPr txBox="1"/>
          <p:nvPr/>
        </p:nvSpPr>
        <p:spPr>
          <a:xfrm>
            <a:off x="-21190" y="3365736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- Demander du Doliprane</a:t>
            </a:r>
            <a:r>
              <a:rPr lang="fr-FR" sz="2800" baseline="300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®</a:t>
            </a:r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à l’infirmerie</a:t>
            </a:r>
          </a:p>
        </p:txBody>
      </p:sp>
      <p:sp>
        <p:nvSpPr>
          <p:cNvPr id="11" name="ZoneTexte 10">
            <a:hlinkClick r:id="rId5" action="ppaction://hlinksldjump"/>
          </p:cNvPr>
          <p:cNvSpPr txBox="1"/>
          <p:nvPr/>
        </p:nvSpPr>
        <p:spPr>
          <a:xfrm>
            <a:off x="-3898" y="4005064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- Manger 5 fruits et légumes par jour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576140DC-F810-40A8-950A-3E7F5CDB0B54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DD7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ZoneTexte 14">
            <a:extLst>
              <a:ext uri="{FF2B5EF4-FFF2-40B4-BE49-F238E27FC236}">
                <a16:creationId xmlns="" xmlns:a16="http://schemas.microsoft.com/office/drawing/2014/main" id="{C3FDA8A4-BD4D-4FCD-AB54-654BDB5CF298}"/>
              </a:ext>
            </a:extLst>
          </p:cNvPr>
          <p:cNvSpPr txBox="1"/>
          <p:nvPr/>
        </p:nvSpPr>
        <p:spPr>
          <a:xfrm rot="2320508">
            <a:off x="7953540" y="324740"/>
            <a:ext cx="17281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Vaccination</a:t>
            </a:r>
          </a:p>
          <a:p>
            <a:r>
              <a:rPr lang="en-US" sz="17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Idées</a:t>
            </a:r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reçues</a:t>
            </a:r>
          </a:p>
        </p:txBody>
      </p:sp>
    </p:spTree>
    <p:extLst>
      <p:ext uri="{BB962C8B-B14F-4D97-AF65-F5344CB8AC3E}">
        <p14:creationId xmlns:p14="http://schemas.microsoft.com/office/powerpoint/2010/main" val="120561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hlinkClick r:id="rId3" action="ppaction://hlinksldjump"/>
          </p:cNvPr>
          <p:cNvSpPr txBox="1"/>
          <p:nvPr/>
        </p:nvSpPr>
        <p:spPr>
          <a:xfrm>
            <a:off x="-5987" y="-3858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Équipe Virus</a:t>
            </a:r>
          </a:p>
          <a:p>
            <a:pPr algn="ctr"/>
            <a:endParaRPr lang="fr-FR" sz="2800" dirty="0">
              <a:solidFill>
                <a:srgbClr val="FF826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800" u="sng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 11</a:t>
            </a:r>
            <a:r>
              <a:rPr lang="fr-FR" sz="2800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algn="ctr"/>
            <a:r>
              <a:rPr lang="fr-FR" sz="2800" u="sng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Quel est le meilleur moyen de prévention contre vous, HPV ?</a:t>
            </a:r>
          </a:p>
        </p:txBody>
      </p:sp>
      <p:sp>
        <p:nvSpPr>
          <p:cNvPr id="8" name="ZoneTexte 7">
            <a:hlinkClick r:id="rId4" action="ppaction://hlinksldjump"/>
          </p:cNvPr>
          <p:cNvSpPr txBox="1"/>
          <p:nvPr/>
        </p:nvSpPr>
        <p:spPr>
          <a:xfrm>
            <a:off x="-10794" y="2242911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- Vaccination</a:t>
            </a:r>
          </a:p>
        </p:txBody>
      </p:sp>
      <p:sp>
        <p:nvSpPr>
          <p:cNvPr id="9" name="ZoneTexte 8">
            <a:hlinkClick r:id="rId5" action="ppaction://hlinksldjump"/>
          </p:cNvPr>
          <p:cNvSpPr txBox="1"/>
          <p:nvPr/>
        </p:nvSpPr>
        <p:spPr>
          <a:xfrm>
            <a:off x="1" y="2785035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- Pilule contraceptive</a:t>
            </a:r>
          </a:p>
        </p:txBody>
      </p:sp>
      <p:sp>
        <p:nvSpPr>
          <p:cNvPr id="10" name="ZoneTexte 9">
            <a:hlinkClick r:id="rId5" action="ppaction://hlinksldjump"/>
          </p:cNvPr>
          <p:cNvSpPr txBox="1"/>
          <p:nvPr/>
        </p:nvSpPr>
        <p:spPr>
          <a:xfrm>
            <a:off x="-21190" y="3365736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- Demander du Doliprane</a:t>
            </a:r>
            <a:r>
              <a:rPr lang="fr-FR" sz="2800" baseline="30000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®</a:t>
            </a:r>
            <a:r>
              <a:rPr lang="fr-FR" sz="2800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à l’infirmerie</a:t>
            </a:r>
          </a:p>
        </p:txBody>
      </p:sp>
      <p:sp>
        <p:nvSpPr>
          <p:cNvPr id="11" name="ZoneTexte 10">
            <a:hlinkClick r:id="rId5" action="ppaction://hlinksldjump"/>
          </p:cNvPr>
          <p:cNvSpPr txBox="1"/>
          <p:nvPr/>
        </p:nvSpPr>
        <p:spPr>
          <a:xfrm>
            <a:off x="-3898" y="4005064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- Manger 5 fruits et légumes par jour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79512" y="5246977"/>
            <a:ext cx="47802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Bravo !</a:t>
            </a:r>
          </a:p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Vous avancez d’une case</a:t>
            </a:r>
          </a:p>
        </p:txBody>
      </p:sp>
      <p:pic>
        <p:nvPicPr>
          <p:cNvPr id="15" name="Image 14">
            <a:hlinkClick r:id="rId6" action="ppaction://hlinksldjump"/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81" t="13925" r="3284" b="10361"/>
          <a:stretch/>
        </p:blipFill>
        <p:spPr>
          <a:xfrm>
            <a:off x="5148064" y="4653136"/>
            <a:ext cx="1985882" cy="197506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7B7B0BB1-65DF-48E7-86A9-8E51A50853C1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DD7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ZoneTexte 16">
            <a:extLst>
              <a:ext uri="{FF2B5EF4-FFF2-40B4-BE49-F238E27FC236}">
                <a16:creationId xmlns="" xmlns:a16="http://schemas.microsoft.com/office/drawing/2014/main" id="{395E7D6F-893C-4DD0-BC05-3804C8155525}"/>
              </a:ext>
            </a:extLst>
          </p:cNvPr>
          <p:cNvSpPr txBox="1"/>
          <p:nvPr/>
        </p:nvSpPr>
        <p:spPr>
          <a:xfrm rot="2320508">
            <a:off x="7953540" y="324740"/>
            <a:ext cx="17281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Vaccination</a:t>
            </a:r>
          </a:p>
          <a:p>
            <a:r>
              <a:rPr lang="en-US" sz="17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Idées</a:t>
            </a:r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reçues</a:t>
            </a:r>
          </a:p>
        </p:txBody>
      </p:sp>
    </p:spTree>
    <p:extLst>
      <p:ext uri="{BB962C8B-B14F-4D97-AF65-F5344CB8AC3E}">
        <p14:creationId xmlns:p14="http://schemas.microsoft.com/office/powerpoint/2010/main" val="387412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Image 4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83723">
            <a:off x="1165867" y="1759467"/>
            <a:ext cx="1163491" cy="3622337"/>
          </a:xfrm>
          <a:prstGeom prst="rect">
            <a:avLst/>
          </a:prstGeom>
        </p:spPr>
      </p:pic>
      <p:sp>
        <p:nvSpPr>
          <p:cNvPr id="43" name="ZoneTexte 42"/>
          <p:cNvSpPr txBox="1"/>
          <p:nvPr/>
        </p:nvSpPr>
        <p:spPr>
          <a:xfrm>
            <a:off x="2841442" y="1536898"/>
            <a:ext cx="377191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Sont complémentaires</a:t>
            </a:r>
            <a:endParaRPr lang="fr-FR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fr-FR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fr-FR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Dans de très rares cas, le vaccin n’est pas efficace, le dépistage permet alors de réagir à temps.</a:t>
            </a:r>
          </a:p>
        </p:txBody>
      </p:sp>
      <p:sp>
        <p:nvSpPr>
          <p:cNvPr id="44" name="ZoneTexte 43"/>
          <p:cNvSpPr txBox="1"/>
          <p:nvPr/>
        </p:nvSpPr>
        <p:spPr>
          <a:xfrm>
            <a:off x="314967" y="904363"/>
            <a:ext cx="29100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VACCINATION</a:t>
            </a:r>
          </a:p>
        </p:txBody>
      </p:sp>
      <p:sp>
        <p:nvSpPr>
          <p:cNvPr id="45" name="ZoneTexte 44"/>
          <p:cNvSpPr txBox="1"/>
          <p:nvPr/>
        </p:nvSpPr>
        <p:spPr>
          <a:xfrm>
            <a:off x="6350742" y="904364"/>
            <a:ext cx="27259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DÉPISTAGE</a:t>
            </a:r>
          </a:p>
        </p:txBody>
      </p:sp>
      <p:grpSp>
        <p:nvGrpSpPr>
          <p:cNvPr id="48" name="Groupe 47"/>
          <p:cNvGrpSpPr/>
          <p:nvPr/>
        </p:nvGrpSpPr>
        <p:grpSpPr>
          <a:xfrm rot="1158327">
            <a:off x="7212297" y="1476599"/>
            <a:ext cx="255981" cy="3649762"/>
            <a:chOff x="5510414" y="2295762"/>
            <a:chExt cx="283414" cy="4127068"/>
          </a:xfrm>
        </p:grpSpPr>
        <p:sp>
          <p:nvSpPr>
            <p:cNvPr id="46" name="Rectangle 45"/>
            <p:cNvSpPr/>
            <p:nvPr/>
          </p:nvSpPr>
          <p:spPr>
            <a:xfrm>
              <a:off x="5652120" y="3139811"/>
              <a:ext cx="72008" cy="3283019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" name="Nuage 46"/>
            <p:cNvSpPr/>
            <p:nvPr/>
          </p:nvSpPr>
          <p:spPr>
            <a:xfrm rot="16200000">
              <a:off x="5198505" y="2607671"/>
              <a:ext cx="907231" cy="283414"/>
            </a:xfrm>
            <a:prstGeom prst="cloud">
              <a:avLst/>
            </a:prstGeom>
            <a:solidFill>
              <a:srgbClr val="FFFFEF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2" name="ZoneTexte 11"/>
          <p:cNvSpPr txBox="1"/>
          <p:nvPr/>
        </p:nvSpPr>
        <p:spPr>
          <a:xfrm>
            <a:off x="20275" y="5530656"/>
            <a:ext cx="79036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pilule contraceptive protège contre la grossesse, pas contre les IST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2091508" y="6007709"/>
            <a:ext cx="432048" cy="584775"/>
            <a:chOff x="2195736" y="6144439"/>
            <a:chExt cx="432048" cy="584775"/>
          </a:xfrm>
        </p:grpSpPr>
        <p:sp>
          <p:nvSpPr>
            <p:cNvPr id="2" name="Triangle isocèle 1"/>
            <p:cNvSpPr/>
            <p:nvPr/>
          </p:nvSpPr>
          <p:spPr>
            <a:xfrm>
              <a:off x="2195736" y="6144439"/>
              <a:ext cx="432048" cy="486054"/>
            </a:xfrm>
            <a:prstGeom prst="triangl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" name="ZoneTexte 2"/>
            <p:cNvSpPr txBox="1"/>
            <p:nvPr/>
          </p:nvSpPr>
          <p:spPr>
            <a:xfrm>
              <a:off x="2281756" y="6144439"/>
              <a:ext cx="3209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!</a:t>
              </a:r>
            </a:p>
          </p:txBody>
        </p:sp>
      </p:grpSp>
      <p:grpSp>
        <p:nvGrpSpPr>
          <p:cNvPr id="16" name="Groupe 15"/>
          <p:cNvGrpSpPr/>
          <p:nvPr/>
        </p:nvGrpSpPr>
        <p:grpSpPr>
          <a:xfrm>
            <a:off x="5574114" y="6035871"/>
            <a:ext cx="432048" cy="584775"/>
            <a:chOff x="2195736" y="6144439"/>
            <a:chExt cx="432048" cy="584775"/>
          </a:xfrm>
        </p:grpSpPr>
        <p:sp>
          <p:nvSpPr>
            <p:cNvPr id="17" name="Triangle isocèle 16"/>
            <p:cNvSpPr/>
            <p:nvPr/>
          </p:nvSpPr>
          <p:spPr>
            <a:xfrm>
              <a:off x="2195736" y="6144439"/>
              <a:ext cx="432048" cy="486054"/>
            </a:xfrm>
            <a:prstGeom prst="triangl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2281756" y="6144439"/>
              <a:ext cx="3209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!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C023B492-E133-442A-93B8-95CB264DEE2E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DD7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ZoneTexte 32">
            <a:extLst>
              <a:ext uri="{FF2B5EF4-FFF2-40B4-BE49-F238E27FC236}">
                <a16:creationId xmlns="" xmlns:a16="http://schemas.microsoft.com/office/drawing/2014/main" id="{535672E0-2C08-4F7F-B4C6-C7A77BEDE9DD}"/>
              </a:ext>
            </a:extLst>
          </p:cNvPr>
          <p:cNvSpPr txBox="1"/>
          <p:nvPr/>
        </p:nvSpPr>
        <p:spPr>
          <a:xfrm rot="2320508">
            <a:off x="7953540" y="324740"/>
            <a:ext cx="17281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Vaccination</a:t>
            </a:r>
          </a:p>
          <a:p>
            <a:r>
              <a:rPr lang="en-US" sz="17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Idées</a:t>
            </a:r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reçues</a:t>
            </a:r>
          </a:p>
        </p:txBody>
      </p:sp>
      <p:sp>
        <p:nvSpPr>
          <p:cNvPr id="34" name="ZoneTexte 33"/>
          <p:cNvSpPr txBox="1"/>
          <p:nvPr/>
        </p:nvSpPr>
        <p:spPr>
          <a:xfrm>
            <a:off x="6159433" y="6035762"/>
            <a:ext cx="28809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À l’équipe </a:t>
            </a:r>
            <a:r>
              <a:rPr lang="fr-FR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Hôte de </a:t>
            </a:r>
            <a:r>
              <a:rPr lang="fr-FR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jouer !</a:t>
            </a:r>
          </a:p>
        </p:txBody>
      </p:sp>
      <p:sp>
        <p:nvSpPr>
          <p:cNvPr id="35" name="Flèche droite 34">
            <a:hlinkClick r:id="rId3" action="ppaction://hlinksldjump"/>
          </p:cNvPr>
          <p:cNvSpPr/>
          <p:nvPr/>
        </p:nvSpPr>
        <p:spPr>
          <a:xfrm>
            <a:off x="8238658" y="6489712"/>
            <a:ext cx="510396" cy="268916"/>
          </a:xfrm>
          <a:prstGeom prst="rightArrow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80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91680" y="2708920"/>
            <a:ext cx="591700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fr-F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Mauvaise réponse !</a:t>
            </a:r>
          </a:p>
          <a:p>
            <a:pPr marL="0" indent="0" algn="ctr">
              <a:buNone/>
            </a:pPr>
            <a:r>
              <a:rPr lang="fr-F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Dommage…</a:t>
            </a:r>
            <a:endParaRPr lang="fr-F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6" r="65224" b="18943"/>
          <a:stretch/>
        </p:blipFill>
        <p:spPr>
          <a:xfrm>
            <a:off x="3513378" y="660800"/>
            <a:ext cx="2273607" cy="216627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DEE0FFD8-4C83-4DC3-8515-C368FC03FD05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DD7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ZoneTexte 23">
            <a:extLst>
              <a:ext uri="{FF2B5EF4-FFF2-40B4-BE49-F238E27FC236}">
                <a16:creationId xmlns="" xmlns:a16="http://schemas.microsoft.com/office/drawing/2014/main" id="{25A20792-C43B-4295-9752-304EAF434980}"/>
              </a:ext>
            </a:extLst>
          </p:cNvPr>
          <p:cNvSpPr txBox="1"/>
          <p:nvPr/>
        </p:nvSpPr>
        <p:spPr>
          <a:xfrm rot="2320508">
            <a:off x="7953540" y="324740"/>
            <a:ext cx="17281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Vaccination</a:t>
            </a:r>
          </a:p>
          <a:p>
            <a:r>
              <a:rPr lang="en-US" sz="17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Idées</a:t>
            </a:r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reçues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5700991" y="6082792"/>
            <a:ext cx="3095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Découvrez la bonne réponse</a:t>
            </a:r>
            <a:endParaRPr lang="fr-FR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Flèche droite 24">
            <a:hlinkClick r:id="rId3" action="ppaction://hlinksldjump"/>
          </p:cNvPr>
          <p:cNvSpPr/>
          <p:nvPr/>
        </p:nvSpPr>
        <p:spPr>
          <a:xfrm>
            <a:off x="8307421" y="6482902"/>
            <a:ext cx="510396" cy="268916"/>
          </a:xfrm>
          <a:prstGeom prst="rightArrow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05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91680" y="2708920"/>
            <a:ext cx="591700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fr-F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Mauvaise réponse !</a:t>
            </a:r>
          </a:p>
          <a:p>
            <a:pPr marL="0" indent="0" algn="ctr">
              <a:buNone/>
            </a:pPr>
            <a:r>
              <a:rPr lang="fr-F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Dommage…</a:t>
            </a:r>
            <a:endParaRPr lang="fr-F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6" r="65224" b="18943"/>
          <a:stretch/>
        </p:blipFill>
        <p:spPr>
          <a:xfrm>
            <a:off x="3513378" y="660800"/>
            <a:ext cx="2273607" cy="216627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5700991" y="6082792"/>
            <a:ext cx="3095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Découvrez la bonne réponse</a:t>
            </a:r>
            <a:endParaRPr lang="fr-FR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0E02A7D5-D1AF-4E1A-8E9C-C2AD34A955B4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6493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ZoneTexte 18">
            <a:extLst>
              <a:ext uri="{FF2B5EF4-FFF2-40B4-BE49-F238E27FC236}">
                <a16:creationId xmlns="" xmlns:a16="http://schemas.microsoft.com/office/drawing/2014/main" id="{D088939A-A1F5-4626-96BE-FF0612F8F1E0}"/>
              </a:ext>
            </a:extLst>
          </p:cNvPr>
          <p:cNvSpPr txBox="1"/>
          <p:nvPr/>
        </p:nvSpPr>
        <p:spPr>
          <a:xfrm rot="2300633">
            <a:off x="8088392" y="210389"/>
            <a:ext cx="948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HPV</a:t>
            </a:r>
          </a:p>
        </p:txBody>
      </p:sp>
      <p:sp>
        <p:nvSpPr>
          <p:cNvPr id="2" name="Flèche droite 1">
            <a:hlinkClick r:id="rId3" action="ppaction://hlinksldjump"/>
          </p:cNvPr>
          <p:cNvSpPr/>
          <p:nvPr/>
        </p:nvSpPr>
        <p:spPr>
          <a:xfrm>
            <a:off x="8307421" y="6482902"/>
            <a:ext cx="510396" cy="268916"/>
          </a:xfrm>
          <a:prstGeom prst="rightArrow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80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hlinkClick r:id="rId2" action="ppaction://hlinksldjump"/>
          </p:cNvPr>
          <p:cNvSpPr txBox="1"/>
          <p:nvPr/>
        </p:nvSpPr>
        <p:spPr>
          <a:xfrm>
            <a:off x="-5987" y="-3858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Équipe Hôte</a:t>
            </a:r>
          </a:p>
          <a:p>
            <a:pPr algn="ctr"/>
            <a:endParaRPr lang="fr-FR" sz="2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800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 12</a:t>
            </a:r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algn="ctr"/>
            <a:r>
              <a:rPr lang="fr-FR" sz="2800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À votre avis, lors d’un dépistage de l’infection par un HPV</a:t>
            </a:r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</a:p>
        </p:txBody>
      </p:sp>
      <p:sp>
        <p:nvSpPr>
          <p:cNvPr id="8" name="ZoneTexte 7">
            <a:hlinkClick r:id="rId3" action="ppaction://hlinksldjump"/>
          </p:cNvPr>
          <p:cNvSpPr txBox="1"/>
          <p:nvPr/>
        </p:nvSpPr>
        <p:spPr>
          <a:xfrm>
            <a:off x="-10792" y="2276872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- On vous enlève un morceau de chair</a:t>
            </a:r>
          </a:p>
        </p:txBody>
      </p:sp>
      <p:sp>
        <p:nvSpPr>
          <p:cNvPr id="9" name="ZoneTexte 8">
            <a:hlinkClick r:id="rId2" action="ppaction://hlinksldjump"/>
          </p:cNvPr>
          <p:cNvSpPr txBox="1"/>
          <p:nvPr/>
        </p:nvSpPr>
        <p:spPr>
          <a:xfrm>
            <a:off x="-10793" y="2725712"/>
            <a:ext cx="91439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- On prélève délicatement des cellules à la surface du col de l’utérus</a:t>
            </a:r>
          </a:p>
        </p:txBody>
      </p:sp>
      <p:sp>
        <p:nvSpPr>
          <p:cNvPr id="10" name="ZoneTexte 9">
            <a:hlinkClick r:id="rId3" action="ppaction://hlinksldjump"/>
          </p:cNvPr>
          <p:cNvSpPr txBox="1"/>
          <p:nvPr/>
        </p:nvSpPr>
        <p:spPr>
          <a:xfrm>
            <a:off x="1" y="3679819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- Cela nécessite beaucoup de machines</a:t>
            </a:r>
          </a:p>
        </p:txBody>
      </p:sp>
      <p:sp>
        <p:nvSpPr>
          <p:cNvPr id="11" name="ZoneTexte 10">
            <a:hlinkClick r:id="rId3" action="ppaction://hlinksldjump"/>
          </p:cNvPr>
          <p:cNvSpPr txBox="1"/>
          <p:nvPr/>
        </p:nvSpPr>
        <p:spPr>
          <a:xfrm>
            <a:off x="9755" y="4274581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- On fait un prélèvement sanguin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3A5FBEAE-F74D-4AEE-B0D3-EE5FB22293F3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DD7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ZoneTexte 14">
            <a:extLst>
              <a:ext uri="{FF2B5EF4-FFF2-40B4-BE49-F238E27FC236}">
                <a16:creationId xmlns="" xmlns:a16="http://schemas.microsoft.com/office/drawing/2014/main" id="{1AAC4113-D37F-4FE0-9404-7F2165F7E781}"/>
              </a:ext>
            </a:extLst>
          </p:cNvPr>
          <p:cNvSpPr txBox="1"/>
          <p:nvPr/>
        </p:nvSpPr>
        <p:spPr>
          <a:xfrm rot="2320508">
            <a:off x="7953540" y="324740"/>
            <a:ext cx="17281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Vaccination</a:t>
            </a:r>
          </a:p>
          <a:p>
            <a:r>
              <a:rPr lang="en-US" sz="17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Idées</a:t>
            </a:r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reçues</a:t>
            </a:r>
          </a:p>
        </p:txBody>
      </p:sp>
    </p:spTree>
    <p:extLst>
      <p:ext uri="{BB962C8B-B14F-4D97-AF65-F5344CB8AC3E}">
        <p14:creationId xmlns:p14="http://schemas.microsoft.com/office/powerpoint/2010/main" val="4875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hlinkClick r:id="rId2" action="ppaction://hlinksldjump"/>
          </p:cNvPr>
          <p:cNvSpPr txBox="1"/>
          <p:nvPr/>
        </p:nvSpPr>
        <p:spPr>
          <a:xfrm>
            <a:off x="-5987" y="-3858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80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fr-FR" b="1" dirty="0"/>
              <a:t>Équipe Hôte</a:t>
            </a:r>
          </a:p>
          <a:p>
            <a:pPr algn="ctr"/>
            <a:endParaRPr lang="fr-FR" dirty="0"/>
          </a:p>
          <a:p>
            <a:pPr algn="ctr"/>
            <a:r>
              <a:rPr lang="fr-FR" u="sng" dirty="0"/>
              <a:t>Question 12</a:t>
            </a:r>
            <a:r>
              <a:rPr lang="fr-FR" dirty="0"/>
              <a:t> :</a:t>
            </a:r>
          </a:p>
          <a:p>
            <a:pPr algn="ctr"/>
            <a:r>
              <a:rPr lang="fr-FR" u="sng" dirty="0"/>
              <a:t>À votre avis, lors d’un dépistage de l’infection par un HPV</a:t>
            </a:r>
            <a:r>
              <a:rPr lang="fr-FR" dirty="0"/>
              <a:t> : </a:t>
            </a:r>
          </a:p>
        </p:txBody>
      </p:sp>
      <p:sp>
        <p:nvSpPr>
          <p:cNvPr id="8" name="ZoneTexte 7">
            <a:hlinkClick r:id="rId2" action="ppaction://hlinksldjump"/>
          </p:cNvPr>
          <p:cNvSpPr txBox="1"/>
          <p:nvPr/>
        </p:nvSpPr>
        <p:spPr>
          <a:xfrm>
            <a:off x="-10792" y="2276872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- On vous enlève un morceau de chair</a:t>
            </a:r>
          </a:p>
        </p:txBody>
      </p:sp>
      <p:sp>
        <p:nvSpPr>
          <p:cNvPr id="9" name="ZoneTexte 8">
            <a:hlinkClick r:id="rId2" action="ppaction://hlinksldjump"/>
          </p:cNvPr>
          <p:cNvSpPr txBox="1"/>
          <p:nvPr/>
        </p:nvSpPr>
        <p:spPr>
          <a:xfrm>
            <a:off x="-10793" y="2725712"/>
            <a:ext cx="91439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- On prélève délicatement des cellules à la surface du col de l’utérus</a:t>
            </a:r>
          </a:p>
        </p:txBody>
      </p:sp>
      <p:sp>
        <p:nvSpPr>
          <p:cNvPr id="10" name="ZoneTexte 9">
            <a:hlinkClick r:id="rId2" action="ppaction://hlinksldjump"/>
          </p:cNvPr>
          <p:cNvSpPr txBox="1"/>
          <p:nvPr/>
        </p:nvSpPr>
        <p:spPr>
          <a:xfrm>
            <a:off x="1" y="3679819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80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fr-FR" dirty="0"/>
              <a:t>C - Cela nécessite beaucoup de machines</a:t>
            </a:r>
          </a:p>
        </p:txBody>
      </p:sp>
      <p:sp>
        <p:nvSpPr>
          <p:cNvPr id="11" name="ZoneTexte 10">
            <a:hlinkClick r:id="rId2" action="ppaction://hlinksldjump"/>
          </p:cNvPr>
          <p:cNvSpPr txBox="1"/>
          <p:nvPr/>
        </p:nvSpPr>
        <p:spPr>
          <a:xfrm>
            <a:off x="9755" y="4274581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80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fr-FR" dirty="0"/>
              <a:t>D - On fait un prélèvement sanguin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79512" y="5246977"/>
            <a:ext cx="47802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Bravo !</a:t>
            </a:r>
          </a:p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Vous avancez d’une case</a:t>
            </a:r>
          </a:p>
        </p:txBody>
      </p:sp>
      <p:pic>
        <p:nvPicPr>
          <p:cNvPr id="15" name="Image 14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81" t="13925" r="3284" b="10361"/>
          <a:stretch/>
        </p:blipFill>
        <p:spPr>
          <a:xfrm>
            <a:off x="5148064" y="4653136"/>
            <a:ext cx="1985882" cy="197506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1551B5DD-7E18-4477-A1CB-13ADFE480906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DD7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ZoneTexte 12">
            <a:extLst>
              <a:ext uri="{FF2B5EF4-FFF2-40B4-BE49-F238E27FC236}">
                <a16:creationId xmlns="" xmlns:a16="http://schemas.microsoft.com/office/drawing/2014/main" id="{CF23DDB9-7903-48C1-8A72-A98598F638FC}"/>
              </a:ext>
            </a:extLst>
          </p:cNvPr>
          <p:cNvSpPr txBox="1"/>
          <p:nvPr/>
        </p:nvSpPr>
        <p:spPr>
          <a:xfrm rot="2320508">
            <a:off x="7953540" y="324740"/>
            <a:ext cx="17281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Vaccination</a:t>
            </a:r>
          </a:p>
          <a:p>
            <a:r>
              <a:rPr lang="en-US" sz="17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Idées</a:t>
            </a:r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reçues</a:t>
            </a:r>
          </a:p>
        </p:txBody>
      </p:sp>
    </p:spTree>
    <p:extLst>
      <p:ext uri="{BB962C8B-B14F-4D97-AF65-F5344CB8AC3E}">
        <p14:creationId xmlns:p14="http://schemas.microsoft.com/office/powerpoint/2010/main" val="248875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5114" y="5155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dépistage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535017" y="825421"/>
            <a:ext cx="18453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Pourquoi ?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4928010" y="1343024"/>
            <a:ext cx="30952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Pour qui et quand ?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4387901" y="3042372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Où ?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434965" y="2872303"/>
            <a:ext cx="12118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Prix ?</a:t>
            </a:r>
          </a:p>
        </p:txBody>
      </p:sp>
      <p:grpSp>
        <p:nvGrpSpPr>
          <p:cNvPr id="15" name="Groupe 14"/>
          <p:cNvGrpSpPr/>
          <p:nvPr/>
        </p:nvGrpSpPr>
        <p:grpSpPr>
          <a:xfrm>
            <a:off x="4718404" y="3494295"/>
            <a:ext cx="419900" cy="719697"/>
            <a:chOff x="2138832" y="3402486"/>
            <a:chExt cx="714489" cy="1234681"/>
          </a:xfrm>
        </p:grpSpPr>
        <p:grpSp>
          <p:nvGrpSpPr>
            <p:cNvPr id="13" name="Groupe 12"/>
            <p:cNvGrpSpPr/>
            <p:nvPr/>
          </p:nvGrpSpPr>
          <p:grpSpPr>
            <a:xfrm>
              <a:off x="2138832" y="3402486"/>
              <a:ext cx="714489" cy="1234681"/>
              <a:chOff x="2138832" y="3402486"/>
              <a:chExt cx="714489" cy="1234681"/>
            </a:xfrm>
            <a:solidFill>
              <a:srgbClr val="FF3300"/>
            </a:solidFill>
          </p:grpSpPr>
          <p:sp>
            <p:nvSpPr>
              <p:cNvPr id="11" name="Triangle isocèle 10"/>
              <p:cNvSpPr/>
              <p:nvPr/>
            </p:nvSpPr>
            <p:spPr>
              <a:xfrm flipV="1">
                <a:off x="2166539" y="3917087"/>
                <a:ext cx="659076" cy="72008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" name="Ellipse 11"/>
              <p:cNvSpPr/>
              <p:nvPr/>
            </p:nvSpPr>
            <p:spPr>
              <a:xfrm>
                <a:off x="2138832" y="3402486"/>
                <a:ext cx="714489" cy="7761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4" name="Ellipse 13"/>
            <p:cNvSpPr/>
            <p:nvPr/>
          </p:nvSpPr>
          <p:spPr>
            <a:xfrm>
              <a:off x="2289149" y="3590490"/>
              <a:ext cx="413855" cy="4001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6" name="Rectangle 15"/>
          <p:cNvSpPr/>
          <p:nvPr/>
        </p:nvSpPr>
        <p:spPr>
          <a:xfrm rot="452585">
            <a:off x="2316196" y="486866"/>
            <a:ext cx="75669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7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5531264" y="3113833"/>
            <a:ext cx="30259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fr-FR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Médecin généraliste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FR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Gynécologue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FR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Centre du planning familial</a:t>
            </a:r>
          </a:p>
        </p:txBody>
      </p:sp>
      <p:grpSp>
        <p:nvGrpSpPr>
          <p:cNvPr id="64" name="Groupe 63"/>
          <p:cNvGrpSpPr/>
          <p:nvPr/>
        </p:nvGrpSpPr>
        <p:grpSpPr>
          <a:xfrm>
            <a:off x="6101348" y="686324"/>
            <a:ext cx="572228" cy="635683"/>
            <a:chOff x="5724128" y="1527186"/>
            <a:chExt cx="1462382" cy="1554949"/>
          </a:xfrm>
        </p:grpSpPr>
        <p:sp>
          <p:nvSpPr>
            <p:cNvPr id="30" name="Ellipse 29"/>
            <p:cNvSpPr/>
            <p:nvPr/>
          </p:nvSpPr>
          <p:spPr>
            <a:xfrm>
              <a:off x="6682454" y="1545550"/>
              <a:ext cx="432048" cy="42245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cxnSp>
          <p:nvCxnSpPr>
            <p:cNvPr id="31" name="Connecteur droit 30"/>
            <p:cNvCxnSpPr>
              <a:stCxn id="30" idx="4"/>
            </p:cNvCxnSpPr>
            <p:nvPr/>
          </p:nvCxnSpPr>
          <p:spPr>
            <a:xfrm>
              <a:off x="6898478" y="1968008"/>
              <a:ext cx="0" cy="30886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/>
            <p:nvPr/>
          </p:nvCxnSpPr>
          <p:spPr>
            <a:xfrm>
              <a:off x="6610446" y="2223228"/>
              <a:ext cx="57606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6" name="Groupe 45"/>
            <p:cNvGrpSpPr/>
            <p:nvPr/>
          </p:nvGrpSpPr>
          <p:grpSpPr>
            <a:xfrm>
              <a:off x="5724128" y="1527186"/>
              <a:ext cx="576064" cy="1554949"/>
              <a:chOff x="5724128" y="1527186"/>
              <a:chExt cx="576064" cy="1554949"/>
            </a:xfrm>
          </p:grpSpPr>
          <p:sp>
            <p:nvSpPr>
              <p:cNvPr id="19" name="Ellipse 18"/>
              <p:cNvSpPr/>
              <p:nvPr/>
            </p:nvSpPr>
            <p:spPr>
              <a:xfrm>
                <a:off x="5796136" y="1527186"/>
                <a:ext cx="432048" cy="42245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2" name="Connecteur droit 21"/>
              <p:cNvCxnSpPr>
                <a:stCxn id="19" idx="4"/>
              </p:cNvCxnSpPr>
              <p:nvPr/>
            </p:nvCxnSpPr>
            <p:spPr>
              <a:xfrm>
                <a:off x="6012160" y="1949644"/>
                <a:ext cx="0" cy="54325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/>
              <p:cNvCxnSpPr/>
              <p:nvPr/>
            </p:nvCxnSpPr>
            <p:spPr>
              <a:xfrm>
                <a:off x="5724128" y="2204864"/>
                <a:ext cx="57606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/>
              <p:cNvCxnSpPr/>
              <p:nvPr/>
            </p:nvCxnSpPr>
            <p:spPr>
              <a:xfrm flipH="1">
                <a:off x="5796136" y="2492896"/>
                <a:ext cx="216025" cy="58923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/>
              <p:cNvCxnSpPr/>
              <p:nvPr/>
            </p:nvCxnSpPr>
            <p:spPr>
              <a:xfrm>
                <a:off x="6021029" y="2492896"/>
                <a:ext cx="207155" cy="58923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Triangle isocèle 48"/>
            <p:cNvSpPr/>
            <p:nvPr/>
          </p:nvSpPr>
          <p:spPr>
            <a:xfrm>
              <a:off x="6650883" y="2280244"/>
              <a:ext cx="495187" cy="454230"/>
            </a:xfrm>
            <a:prstGeom prst="triangl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5" name="Connecteur droit 54"/>
            <p:cNvCxnSpPr/>
            <p:nvPr/>
          </p:nvCxnSpPr>
          <p:spPr>
            <a:xfrm>
              <a:off x="6805087" y="2734474"/>
              <a:ext cx="0" cy="30534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/>
            <p:cNvCxnSpPr/>
            <p:nvPr/>
          </p:nvCxnSpPr>
          <p:spPr>
            <a:xfrm>
              <a:off x="6998299" y="2748513"/>
              <a:ext cx="0" cy="30534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1" name="ZoneTexte 100"/>
          <p:cNvSpPr txBox="1"/>
          <p:nvPr/>
        </p:nvSpPr>
        <p:spPr>
          <a:xfrm>
            <a:off x="197913" y="1440134"/>
            <a:ext cx="45182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Parce que l’infection à HPV ne conduit </a:t>
            </a:r>
            <a:r>
              <a:rPr lang="fr-FR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pas</a:t>
            </a:r>
            <a:r>
              <a:rPr lang="fr-F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toujours à des </a:t>
            </a:r>
            <a:r>
              <a:rPr lang="fr-FR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symptômes visibles</a:t>
            </a:r>
            <a:r>
              <a:rPr lang="fr-F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2" name="ZoneTexte 101"/>
          <p:cNvSpPr txBox="1"/>
          <p:nvPr/>
        </p:nvSpPr>
        <p:spPr>
          <a:xfrm>
            <a:off x="5307722" y="1893476"/>
            <a:ext cx="308721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fr-F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</a:t>
            </a:r>
            <a:r>
              <a:rPr lang="fr-FR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femmes entre 25 et 65 ans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F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Tous </a:t>
            </a:r>
            <a:r>
              <a:rPr lang="fr-FR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3 ans </a:t>
            </a:r>
          </a:p>
        </p:txBody>
      </p:sp>
      <p:sp>
        <p:nvSpPr>
          <p:cNvPr id="103" name="ZoneTexte 102"/>
          <p:cNvSpPr txBox="1"/>
          <p:nvPr/>
        </p:nvSpPr>
        <p:spPr>
          <a:xfrm>
            <a:off x="223267" y="3735118"/>
            <a:ext cx="30872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Remboursé à </a:t>
            </a:r>
            <a:r>
              <a:rPr lang="fr-FR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70% par la sécurité sociale</a:t>
            </a:r>
            <a:r>
              <a:rPr lang="fr-F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ZoneTexte 103"/>
          <p:cNvSpPr txBox="1"/>
          <p:nvPr/>
        </p:nvSpPr>
        <p:spPr>
          <a:xfrm>
            <a:off x="2866320" y="4866976"/>
            <a:ext cx="2023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Comment ?</a:t>
            </a:r>
          </a:p>
        </p:txBody>
      </p:sp>
      <p:sp>
        <p:nvSpPr>
          <p:cNvPr id="105" name="ZoneTexte 104"/>
          <p:cNvSpPr txBox="1"/>
          <p:nvPr/>
        </p:nvSpPr>
        <p:spPr>
          <a:xfrm>
            <a:off x="2640422" y="5713386"/>
            <a:ext cx="45661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Frottis = prélèvement délicat de cellules</a:t>
            </a:r>
            <a:r>
              <a:rPr lang="fr-F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du col</a:t>
            </a:r>
          </a:p>
        </p:txBody>
      </p:sp>
      <p:grpSp>
        <p:nvGrpSpPr>
          <p:cNvPr id="33" name="Groupe 32"/>
          <p:cNvGrpSpPr/>
          <p:nvPr/>
        </p:nvGrpSpPr>
        <p:grpSpPr>
          <a:xfrm rot="3769364" flipH="1">
            <a:off x="5287214" y="4486256"/>
            <a:ext cx="131454" cy="1398757"/>
            <a:chOff x="5510414" y="2295762"/>
            <a:chExt cx="283414" cy="4127068"/>
          </a:xfrm>
        </p:grpSpPr>
        <p:sp>
          <p:nvSpPr>
            <p:cNvPr id="35" name="Rectangle 34"/>
            <p:cNvSpPr/>
            <p:nvPr/>
          </p:nvSpPr>
          <p:spPr>
            <a:xfrm>
              <a:off x="5652120" y="3139811"/>
              <a:ext cx="72008" cy="3283019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Nuage 35"/>
            <p:cNvSpPr/>
            <p:nvPr/>
          </p:nvSpPr>
          <p:spPr>
            <a:xfrm rot="16200000">
              <a:off x="5198505" y="2607671"/>
              <a:ext cx="907231" cy="283414"/>
            </a:xfrm>
            <a:prstGeom prst="cloud">
              <a:avLst/>
            </a:prstGeom>
            <a:solidFill>
              <a:srgbClr val="FFFFEF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830" y="2787983"/>
            <a:ext cx="1379082" cy="956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9746" y="814522"/>
            <a:ext cx="814752" cy="1251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C2AFDDC0-9884-4DD9-B3BD-7C5147795FAB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DD7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ZoneTexte 52">
            <a:extLst>
              <a:ext uri="{FF2B5EF4-FFF2-40B4-BE49-F238E27FC236}">
                <a16:creationId xmlns="" xmlns:a16="http://schemas.microsoft.com/office/drawing/2014/main" id="{EDA409EA-2F2C-4905-856C-A5D654EDA16F}"/>
              </a:ext>
            </a:extLst>
          </p:cNvPr>
          <p:cNvSpPr txBox="1"/>
          <p:nvPr/>
        </p:nvSpPr>
        <p:spPr>
          <a:xfrm rot="2320508">
            <a:off x="7953540" y="324740"/>
            <a:ext cx="17281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Vaccination</a:t>
            </a:r>
          </a:p>
          <a:p>
            <a:r>
              <a:rPr lang="en-US" sz="17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Idées</a:t>
            </a:r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reçues</a:t>
            </a:r>
          </a:p>
        </p:txBody>
      </p:sp>
      <p:sp>
        <p:nvSpPr>
          <p:cNvPr id="54" name="Flèche droite 53">
            <a:hlinkClick r:id="rId5" action="ppaction://hlinksldjump"/>
          </p:cNvPr>
          <p:cNvSpPr/>
          <p:nvPr/>
        </p:nvSpPr>
        <p:spPr>
          <a:xfrm>
            <a:off x="7571867" y="6432974"/>
            <a:ext cx="1283796" cy="342875"/>
          </a:xfrm>
          <a:prstGeom prst="rightArrow">
            <a:avLst>
              <a:gd name="adj1" fmla="val 26118"/>
              <a:gd name="adj2" fmla="val 69902"/>
            </a:avLst>
          </a:prstGeom>
          <a:noFill/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6129525" y="5305018"/>
            <a:ext cx="2917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À l’équipe Virus de jouer !</a:t>
            </a:r>
          </a:p>
        </p:txBody>
      </p:sp>
      <p:sp>
        <p:nvSpPr>
          <p:cNvPr id="57" name="Flèche droite 56">
            <a:hlinkClick r:id="rId6" action="ppaction://hlinksldjump"/>
          </p:cNvPr>
          <p:cNvSpPr/>
          <p:nvPr/>
        </p:nvSpPr>
        <p:spPr>
          <a:xfrm>
            <a:off x="8400342" y="5758968"/>
            <a:ext cx="510396" cy="268916"/>
          </a:xfrm>
          <a:prstGeom prst="rightArrow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24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91680" y="2708920"/>
            <a:ext cx="591700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fr-F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Mauvaise réponse !</a:t>
            </a:r>
          </a:p>
          <a:p>
            <a:pPr marL="0" indent="0" algn="ctr">
              <a:buNone/>
            </a:pPr>
            <a:r>
              <a:rPr lang="fr-F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Dommage…</a:t>
            </a:r>
            <a:endParaRPr lang="fr-F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6" r="65224" b="18943"/>
          <a:stretch/>
        </p:blipFill>
        <p:spPr>
          <a:xfrm>
            <a:off x="3513378" y="660800"/>
            <a:ext cx="2273607" cy="216627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BB6CCFAB-C4AB-4724-964E-4393DC577EF7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DD7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ZoneTexte 23">
            <a:extLst>
              <a:ext uri="{FF2B5EF4-FFF2-40B4-BE49-F238E27FC236}">
                <a16:creationId xmlns="" xmlns:a16="http://schemas.microsoft.com/office/drawing/2014/main" id="{BEB54F61-5452-4676-A7B7-5E5B1CC0D7C3}"/>
              </a:ext>
            </a:extLst>
          </p:cNvPr>
          <p:cNvSpPr txBox="1"/>
          <p:nvPr/>
        </p:nvSpPr>
        <p:spPr>
          <a:xfrm rot="2320508">
            <a:off x="7953540" y="324740"/>
            <a:ext cx="17281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Vaccination</a:t>
            </a:r>
          </a:p>
          <a:p>
            <a:r>
              <a:rPr lang="en-US" sz="17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Idées</a:t>
            </a:r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reçues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5700991" y="6082792"/>
            <a:ext cx="3095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Découvrez la bonne réponse</a:t>
            </a:r>
            <a:endParaRPr lang="fr-FR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Flèche droite 24">
            <a:hlinkClick r:id="rId3" action="ppaction://hlinksldjump"/>
          </p:cNvPr>
          <p:cNvSpPr/>
          <p:nvPr/>
        </p:nvSpPr>
        <p:spPr>
          <a:xfrm>
            <a:off x="8307421" y="6482902"/>
            <a:ext cx="510396" cy="268916"/>
          </a:xfrm>
          <a:prstGeom prst="rightArrow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37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hlinkClick r:id="rId2" action="ppaction://hlinksldjump"/>
          </p:cNvPr>
          <p:cNvSpPr txBox="1"/>
          <p:nvPr/>
        </p:nvSpPr>
        <p:spPr>
          <a:xfrm>
            <a:off x="-25949" y="19332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Équipe Virus</a:t>
            </a:r>
          </a:p>
          <a:p>
            <a:pPr algn="ctr"/>
            <a:endParaRPr lang="fr-FR" sz="2800" dirty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800" u="sng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 13</a:t>
            </a:r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algn="ctr"/>
            <a:r>
              <a:rPr lang="fr-FR" sz="2800" u="sng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 trois vaccins utilisés contre vous sont des vaccins recombinants, c’est-à-dire qu’ils contiennent</a:t>
            </a:r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</p:txBody>
      </p:sp>
      <p:sp>
        <p:nvSpPr>
          <p:cNvPr id="8" name="ZoneTexte 7">
            <a:hlinkClick r:id="rId3" action="ppaction://hlinksldjump"/>
          </p:cNvPr>
          <p:cNvSpPr txBox="1"/>
          <p:nvPr/>
        </p:nvSpPr>
        <p:spPr>
          <a:xfrm>
            <a:off x="-10794" y="2242911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- Des virus entiers morts</a:t>
            </a:r>
          </a:p>
        </p:txBody>
      </p:sp>
      <p:sp>
        <p:nvSpPr>
          <p:cNvPr id="9" name="ZoneTexte 8">
            <a:hlinkClick r:id="rId4" action="ppaction://hlinksldjump"/>
          </p:cNvPr>
          <p:cNvSpPr txBox="1"/>
          <p:nvPr/>
        </p:nvSpPr>
        <p:spPr>
          <a:xfrm>
            <a:off x="1" y="2785035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- Des morceaux du virus (protéines virales)</a:t>
            </a:r>
          </a:p>
        </p:txBody>
      </p:sp>
      <p:sp>
        <p:nvSpPr>
          <p:cNvPr id="10" name="ZoneTexte 9">
            <a:hlinkClick r:id="rId3" action="ppaction://hlinksldjump"/>
          </p:cNvPr>
          <p:cNvSpPr txBox="1"/>
          <p:nvPr/>
        </p:nvSpPr>
        <p:spPr>
          <a:xfrm>
            <a:off x="-21190" y="3365736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- Plusieurs virus</a:t>
            </a:r>
          </a:p>
        </p:txBody>
      </p:sp>
      <p:sp>
        <p:nvSpPr>
          <p:cNvPr id="11" name="ZoneTexte 10">
            <a:hlinkClick r:id="rId3" action="ppaction://hlinksldjump"/>
          </p:cNvPr>
          <p:cNvSpPr txBox="1"/>
          <p:nvPr/>
        </p:nvSpPr>
        <p:spPr>
          <a:xfrm>
            <a:off x="1" y="3888956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- Des vitamines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F72C4EB2-D7D9-47B2-BB7F-85A4CC8EB8B9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DD7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ZoneTexte 14">
            <a:extLst>
              <a:ext uri="{FF2B5EF4-FFF2-40B4-BE49-F238E27FC236}">
                <a16:creationId xmlns="" xmlns:a16="http://schemas.microsoft.com/office/drawing/2014/main" id="{46DF4B7A-EEE4-4CF5-A6CB-5DCC970C34C2}"/>
              </a:ext>
            </a:extLst>
          </p:cNvPr>
          <p:cNvSpPr txBox="1"/>
          <p:nvPr/>
        </p:nvSpPr>
        <p:spPr>
          <a:xfrm rot="2320508">
            <a:off x="7953540" y="324740"/>
            <a:ext cx="17281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Vaccination</a:t>
            </a:r>
          </a:p>
          <a:p>
            <a:r>
              <a:rPr lang="en-US" sz="17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Idées</a:t>
            </a:r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reçues</a:t>
            </a:r>
          </a:p>
        </p:txBody>
      </p:sp>
    </p:spTree>
    <p:extLst>
      <p:ext uri="{BB962C8B-B14F-4D97-AF65-F5344CB8AC3E}">
        <p14:creationId xmlns:p14="http://schemas.microsoft.com/office/powerpoint/2010/main" val="89736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hlinkClick r:id="rId2" action="ppaction://hlinksldjump"/>
          </p:cNvPr>
          <p:cNvSpPr txBox="1"/>
          <p:nvPr/>
        </p:nvSpPr>
        <p:spPr>
          <a:xfrm>
            <a:off x="2" y="9790"/>
            <a:ext cx="912280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280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fr-FR" b="1" dirty="0"/>
              <a:t>Équipe Virus</a:t>
            </a:r>
          </a:p>
          <a:p>
            <a:endParaRPr lang="fr-FR" dirty="0"/>
          </a:p>
          <a:p>
            <a:r>
              <a:rPr lang="fr-FR" u="sng" dirty="0"/>
              <a:t>Question 13</a:t>
            </a:r>
            <a:r>
              <a:rPr lang="fr-FR" dirty="0"/>
              <a:t> :</a:t>
            </a:r>
          </a:p>
          <a:p>
            <a:r>
              <a:rPr lang="fr-FR" u="sng" dirty="0"/>
              <a:t>Les trois vaccins utilisés contre vous sont des vaccins recombinants, c’est-à-dire qu’ils contiennent</a:t>
            </a:r>
            <a:r>
              <a:rPr lang="fr-FR" dirty="0"/>
              <a:t> :</a:t>
            </a:r>
          </a:p>
        </p:txBody>
      </p:sp>
      <p:sp>
        <p:nvSpPr>
          <p:cNvPr id="8" name="ZoneTexte 7">
            <a:hlinkClick r:id="rId3" action="ppaction://hlinksldjump"/>
          </p:cNvPr>
          <p:cNvSpPr txBox="1"/>
          <p:nvPr/>
        </p:nvSpPr>
        <p:spPr>
          <a:xfrm>
            <a:off x="-10794" y="2242911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280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l"/>
            <a:r>
              <a:rPr lang="fr-FR" dirty="0"/>
              <a:t>A - Des virus entiers morts</a:t>
            </a:r>
          </a:p>
        </p:txBody>
      </p:sp>
      <p:sp>
        <p:nvSpPr>
          <p:cNvPr id="9" name="ZoneTexte 8">
            <a:hlinkClick r:id="rId4" action="ppaction://hlinksldjump"/>
          </p:cNvPr>
          <p:cNvSpPr txBox="1"/>
          <p:nvPr/>
        </p:nvSpPr>
        <p:spPr>
          <a:xfrm>
            <a:off x="1" y="2785035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- Des morceaux du virus (protéines virales)</a:t>
            </a:r>
          </a:p>
        </p:txBody>
      </p:sp>
      <p:sp>
        <p:nvSpPr>
          <p:cNvPr id="10" name="ZoneTexte 9">
            <a:hlinkClick r:id="rId4" action="ppaction://hlinksldjump"/>
          </p:cNvPr>
          <p:cNvSpPr txBox="1"/>
          <p:nvPr/>
        </p:nvSpPr>
        <p:spPr>
          <a:xfrm>
            <a:off x="-21190" y="3365736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80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fr-FR" dirty="0"/>
              <a:t>C - Plusieurs virus</a:t>
            </a:r>
          </a:p>
        </p:txBody>
      </p:sp>
      <p:sp>
        <p:nvSpPr>
          <p:cNvPr id="11" name="ZoneTexte 10">
            <a:hlinkClick r:id="rId4" action="ppaction://hlinksldjump"/>
          </p:cNvPr>
          <p:cNvSpPr txBox="1"/>
          <p:nvPr/>
        </p:nvSpPr>
        <p:spPr>
          <a:xfrm>
            <a:off x="1" y="3888956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280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fr-FR" dirty="0"/>
              <a:t>D - Des vitamines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79512" y="5246977"/>
            <a:ext cx="47802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Bravo !</a:t>
            </a:r>
          </a:p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Vous avancez d’une case</a:t>
            </a:r>
          </a:p>
        </p:txBody>
      </p:sp>
      <p:pic>
        <p:nvPicPr>
          <p:cNvPr id="16" name="Image 15">
            <a:hlinkClick r:id="rId5" action="ppaction://hlinksldjump"/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81" t="13925" r="3284" b="10361"/>
          <a:stretch/>
        </p:blipFill>
        <p:spPr>
          <a:xfrm>
            <a:off x="5148064" y="4653136"/>
            <a:ext cx="1985882" cy="197506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53466E51-8D20-48F3-8697-04469C74E2BE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DD7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ZoneTexte 16">
            <a:extLst>
              <a:ext uri="{FF2B5EF4-FFF2-40B4-BE49-F238E27FC236}">
                <a16:creationId xmlns="" xmlns:a16="http://schemas.microsoft.com/office/drawing/2014/main" id="{1A839E9C-328D-4A1B-93F5-3FED4B9D874F}"/>
              </a:ext>
            </a:extLst>
          </p:cNvPr>
          <p:cNvSpPr txBox="1"/>
          <p:nvPr/>
        </p:nvSpPr>
        <p:spPr>
          <a:xfrm rot="2320508">
            <a:off x="7953540" y="324740"/>
            <a:ext cx="17281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Vaccination</a:t>
            </a:r>
          </a:p>
          <a:p>
            <a:r>
              <a:rPr lang="en-US" sz="17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Idées</a:t>
            </a:r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reçues</a:t>
            </a:r>
          </a:p>
        </p:txBody>
      </p:sp>
    </p:spTree>
    <p:extLst>
      <p:ext uri="{BB962C8B-B14F-4D97-AF65-F5344CB8AC3E}">
        <p14:creationId xmlns:p14="http://schemas.microsoft.com/office/powerpoint/2010/main" val="265523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18515" y="5368860"/>
            <a:ext cx="74450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vaccins contiennent la plupart du temps des adjuvants. Ce sont des substances ajoutées à un vaccin pour en accroître le pouvoir immunogène.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26565" y="-1126517"/>
            <a:ext cx="1066103" cy="3319137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>
          <a:xfrm flipV="1">
            <a:off x="3059832" y="980728"/>
            <a:ext cx="662694" cy="12961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/>
          <p:cNvCxnSpPr>
            <a:endCxn id="8" idx="3"/>
          </p:cNvCxnSpPr>
          <p:nvPr/>
        </p:nvCxnSpPr>
        <p:spPr>
          <a:xfrm flipV="1">
            <a:off x="4342908" y="1066103"/>
            <a:ext cx="16708" cy="157080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/>
          <p:cNvCxnSpPr/>
          <p:nvPr/>
        </p:nvCxnSpPr>
        <p:spPr>
          <a:xfrm flipH="1" flipV="1">
            <a:off x="5076057" y="980729"/>
            <a:ext cx="564435" cy="15841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/>
          <p:cNvCxnSpPr/>
          <p:nvPr/>
        </p:nvCxnSpPr>
        <p:spPr>
          <a:xfrm flipV="1">
            <a:off x="1689685" y="820288"/>
            <a:ext cx="1298139" cy="15771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ZoneTexte 41"/>
          <p:cNvSpPr txBox="1"/>
          <p:nvPr/>
        </p:nvSpPr>
        <p:spPr>
          <a:xfrm rot="18560263">
            <a:off x="1605898" y="1578500"/>
            <a:ext cx="8354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Atténué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ZoneTexte 50"/>
          <p:cNvSpPr txBox="1"/>
          <p:nvPr/>
        </p:nvSpPr>
        <p:spPr>
          <a:xfrm rot="17906274">
            <a:off x="2782574" y="1473804"/>
            <a:ext cx="8483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Inactivé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ZoneTexte 51"/>
          <p:cNvSpPr txBox="1"/>
          <p:nvPr/>
        </p:nvSpPr>
        <p:spPr>
          <a:xfrm rot="5400000">
            <a:off x="3979828" y="1663229"/>
            <a:ext cx="10647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Fragmenté</a:t>
            </a:r>
          </a:p>
        </p:txBody>
      </p:sp>
      <p:sp>
        <p:nvSpPr>
          <p:cNvPr id="53" name="ZoneTexte 52"/>
          <p:cNvSpPr txBox="1"/>
          <p:nvPr/>
        </p:nvSpPr>
        <p:spPr>
          <a:xfrm rot="4195817">
            <a:off x="4919541" y="1550191"/>
            <a:ext cx="12811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Recombinant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797618" y="2397393"/>
            <a:ext cx="5849816" cy="2858018"/>
            <a:chOff x="797618" y="2397393"/>
            <a:chExt cx="5849816" cy="2858018"/>
          </a:xfrm>
        </p:grpSpPr>
        <p:grpSp>
          <p:nvGrpSpPr>
            <p:cNvPr id="44" name="Groupe 43"/>
            <p:cNvGrpSpPr/>
            <p:nvPr/>
          </p:nvGrpSpPr>
          <p:grpSpPr>
            <a:xfrm>
              <a:off x="797618" y="2397393"/>
              <a:ext cx="5849816" cy="2858018"/>
              <a:chOff x="797618" y="2775577"/>
              <a:chExt cx="5849816" cy="2858018"/>
            </a:xfrm>
          </p:grpSpPr>
          <p:pic>
            <p:nvPicPr>
              <p:cNvPr id="2" name="Image 1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25" t="28625" r="23283" b="21268"/>
              <a:stretch/>
            </p:blipFill>
            <p:spPr>
              <a:xfrm>
                <a:off x="797618" y="2775577"/>
                <a:ext cx="5849816" cy="2858018"/>
              </a:xfrm>
              <a:prstGeom prst="rect">
                <a:avLst/>
              </a:prstGeom>
            </p:spPr>
          </p:pic>
          <p:grpSp>
            <p:nvGrpSpPr>
              <p:cNvPr id="43" name="Groupe 42"/>
              <p:cNvGrpSpPr/>
              <p:nvPr/>
            </p:nvGrpSpPr>
            <p:grpSpPr>
              <a:xfrm>
                <a:off x="3995936" y="3132584"/>
                <a:ext cx="654718" cy="1142882"/>
                <a:chOff x="3995936" y="3132584"/>
                <a:chExt cx="654718" cy="1142882"/>
              </a:xfrm>
            </p:grpSpPr>
            <p:sp>
              <p:nvSpPr>
                <p:cNvPr id="3" name="Triangle isocèle 2"/>
                <p:cNvSpPr/>
                <p:nvPr/>
              </p:nvSpPr>
              <p:spPr>
                <a:xfrm>
                  <a:off x="3995936" y="3284984"/>
                  <a:ext cx="144016" cy="216024"/>
                </a:xfrm>
                <a:prstGeom prst="triangle">
                  <a:avLst/>
                </a:prstGeom>
                <a:solidFill>
                  <a:srgbClr val="A679FF"/>
                </a:solidFill>
                <a:ln w="12700">
                  <a:solidFill>
                    <a:srgbClr val="6600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Triangle isocèle 13"/>
                <p:cNvSpPr/>
                <p:nvPr/>
              </p:nvSpPr>
              <p:spPr>
                <a:xfrm>
                  <a:off x="4148336" y="3437384"/>
                  <a:ext cx="144016" cy="216024"/>
                </a:xfrm>
                <a:prstGeom prst="triangle">
                  <a:avLst>
                    <a:gd name="adj" fmla="val 88953"/>
                  </a:avLst>
                </a:prstGeom>
                <a:solidFill>
                  <a:srgbClr val="A679FF"/>
                </a:solidFill>
                <a:ln w="12700">
                  <a:solidFill>
                    <a:srgbClr val="6600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Triangle isocèle 14"/>
                <p:cNvSpPr/>
                <p:nvPr/>
              </p:nvSpPr>
              <p:spPr>
                <a:xfrm>
                  <a:off x="4300736" y="3589784"/>
                  <a:ext cx="144016" cy="216024"/>
                </a:xfrm>
                <a:prstGeom prst="triangle">
                  <a:avLst>
                    <a:gd name="adj" fmla="val 30524"/>
                  </a:avLst>
                </a:prstGeom>
                <a:solidFill>
                  <a:srgbClr val="A679FF"/>
                </a:solidFill>
                <a:ln w="12700">
                  <a:solidFill>
                    <a:srgbClr val="6600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Triangle isocèle 15"/>
                <p:cNvSpPr/>
                <p:nvPr/>
              </p:nvSpPr>
              <p:spPr>
                <a:xfrm>
                  <a:off x="4432476" y="3132584"/>
                  <a:ext cx="72008" cy="152400"/>
                </a:xfrm>
                <a:prstGeom prst="triangle">
                  <a:avLst>
                    <a:gd name="adj" fmla="val 30524"/>
                  </a:avLst>
                </a:prstGeom>
                <a:solidFill>
                  <a:srgbClr val="A679FF"/>
                </a:solidFill>
                <a:ln w="12700">
                  <a:solidFill>
                    <a:srgbClr val="6600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Triangle isocèle 16"/>
                <p:cNvSpPr/>
                <p:nvPr/>
              </p:nvSpPr>
              <p:spPr>
                <a:xfrm>
                  <a:off x="4533528" y="3240596"/>
                  <a:ext cx="72008" cy="152400"/>
                </a:xfrm>
                <a:prstGeom prst="triangle">
                  <a:avLst>
                    <a:gd name="adj" fmla="val 30524"/>
                  </a:avLst>
                </a:prstGeom>
                <a:solidFill>
                  <a:srgbClr val="A679FF"/>
                </a:solidFill>
                <a:ln w="12700">
                  <a:solidFill>
                    <a:srgbClr val="6600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riangle isocèle 17"/>
                <p:cNvSpPr/>
                <p:nvPr/>
              </p:nvSpPr>
              <p:spPr>
                <a:xfrm rot="19109264">
                  <a:off x="4506638" y="3589783"/>
                  <a:ext cx="144016" cy="216024"/>
                </a:xfrm>
                <a:prstGeom prst="triangle">
                  <a:avLst>
                    <a:gd name="adj" fmla="val 30524"/>
                  </a:avLst>
                </a:prstGeom>
                <a:solidFill>
                  <a:srgbClr val="A679FF"/>
                </a:solidFill>
                <a:ln w="12700">
                  <a:solidFill>
                    <a:srgbClr val="6600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Triangle isocèle 18"/>
                <p:cNvSpPr/>
                <p:nvPr/>
              </p:nvSpPr>
              <p:spPr>
                <a:xfrm rot="9092642">
                  <a:off x="4346746" y="3392996"/>
                  <a:ext cx="144016" cy="216024"/>
                </a:xfrm>
                <a:prstGeom prst="triangle">
                  <a:avLst/>
                </a:prstGeom>
                <a:solidFill>
                  <a:srgbClr val="A679FF"/>
                </a:solidFill>
                <a:ln w="12700">
                  <a:solidFill>
                    <a:srgbClr val="6600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Triangle isocèle 19"/>
                <p:cNvSpPr/>
                <p:nvPr/>
              </p:nvSpPr>
              <p:spPr>
                <a:xfrm rot="11373066">
                  <a:off x="4165260" y="3165331"/>
                  <a:ext cx="144016" cy="216024"/>
                </a:xfrm>
                <a:prstGeom prst="triangle">
                  <a:avLst/>
                </a:prstGeom>
                <a:solidFill>
                  <a:srgbClr val="A679FF"/>
                </a:solidFill>
                <a:ln w="12700">
                  <a:solidFill>
                    <a:srgbClr val="6600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1026" name="Picture 2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67944" y="4005064"/>
                  <a:ext cx="284237" cy="2704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49" name="Image 4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11" t="20151" r="58349" b="36838"/>
            <a:stretch/>
          </p:blipFill>
          <p:spPr>
            <a:xfrm rot="2094020">
              <a:off x="6085881" y="3332998"/>
              <a:ext cx="250353" cy="647574"/>
            </a:xfrm>
            <a:prstGeom prst="rect">
              <a:avLst/>
            </a:prstGeom>
          </p:spPr>
        </p:pic>
      </p:grpSp>
      <p:sp>
        <p:nvSpPr>
          <p:cNvPr id="54" name="ZoneTexte 53"/>
          <p:cNvSpPr txBox="1"/>
          <p:nvPr/>
        </p:nvSpPr>
        <p:spPr>
          <a:xfrm>
            <a:off x="18515" y="6581001"/>
            <a:ext cx="16337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Created with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Biorender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837765" y="2276872"/>
            <a:ext cx="6463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b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Zzzzz</a:t>
            </a:r>
            <a:r>
              <a:rPr lang="fr-FR" sz="105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105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6" name="Image 5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50" t="56908" r="41516" b="21268"/>
          <a:stretch/>
        </p:blipFill>
        <p:spPr>
          <a:xfrm>
            <a:off x="5159928" y="2494357"/>
            <a:ext cx="1138463" cy="953861"/>
          </a:xfrm>
          <a:prstGeom prst="rect">
            <a:avLst/>
          </a:prstGeom>
        </p:spPr>
      </p:pic>
      <p:sp>
        <p:nvSpPr>
          <p:cNvPr id="9" name="Ellipse 8"/>
          <p:cNvSpPr/>
          <p:nvPr/>
        </p:nvSpPr>
        <p:spPr>
          <a:xfrm>
            <a:off x="5359400" y="2667674"/>
            <a:ext cx="696818" cy="6478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4586A438-44DF-4F68-BB1B-DBBB91558513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DD7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ZoneTexte 57">
            <a:extLst>
              <a:ext uri="{FF2B5EF4-FFF2-40B4-BE49-F238E27FC236}">
                <a16:creationId xmlns="" xmlns:a16="http://schemas.microsoft.com/office/drawing/2014/main" id="{0E5BB0F5-6328-480B-8BB3-1DF22A103850}"/>
              </a:ext>
            </a:extLst>
          </p:cNvPr>
          <p:cNvSpPr txBox="1"/>
          <p:nvPr/>
        </p:nvSpPr>
        <p:spPr>
          <a:xfrm rot="2320508">
            <a:off x="7953540" y="324740"/>
            <a:ext cx="17281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Vaccination</a:t>
            </a:r>
          </a:p>
          <a:p>
            <a:r>
              <a:rPr lang="en-US" sz="17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Idées</a:t>
            </a:r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reçues</a:t>
            </a:r>
          </a:p>
        </p:txBody>
      </p:sp>
      <p:sp>
        <p:nvSpPr>
          <p:cNvPr id="59" name="ZoneTexte 58"/>
          <p:cNvSpPr txBox="1"/>
          <p:nvPr/>
        </p:nvSpPr>
        <p:spPr>
          <a:xfrm>
            <a:off x="5967841" y="6035762"/>
            <a:ext cx="2917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À l’équipe Virus de jouer !</a:t>
            </a:r>
          </a:p>
        </p:txBody>
      </p:sp>
      <p:sp>
        <p:nvSpPr>
          <p:cNvPr id="60" name="Flèche droite 59">
            <a:hlinkClick r:id="rId6" action="ppaction://hlinksldjump"/>
          </p:cNvPr>
          <p:cNvSpPr/>
          <p:nvPr/>
        </p:nvSpPr>
        <p:spPr>
          <a:xfrm>
            <a:off x="8238658" y="6489712"/>
            <a:ext cx="510396" cy="268916"/>
          </a:xfrm>
          <a:prstGeom prst="rightArrow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85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91680" y="2708920"/>
            <a:ext cx="591700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fr-F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Mauvaise réponse !</a:t>
            </a:r>
          </a:p>
          <a:p>
            <a:pPr marL="0" indent="0" algn="ctr">
              <a:buNone/>
            </a:pPr>
            <a:r>
              <a:rPr lang="fr-F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Dommage…</a:t>
            </a:r>
            <a:endParaRPr lang="fr-F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118626" y="5670807"/>
            <a:ext cx="3490058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E8A8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 petit atelier pour vous aider</a:t>
            </a:r>
          </a:p>
        </p:txBody>
      </p:sp>
      <p:sp>
        <p:nvSpPr>
          <p:cNvPr id="15" name="Flèche droite 14">
            <a:hlinkClick r:id="rId2" action="ppaction://hlinksldjump"/>
          </p:cNvPr>
          <p:cNvSpPr/>
          <p:nvPr/>
        </p:nvSpPr>
        <p:spPr>
          <a:xfrm>
            <a:off x="7608684" y="5731912"/>
            <a:ext cx="1283796" cy="342875"/>
          </a:xfrm>
          <a:prstGeom prst="rightArrow">
            <a:avLst>
              <a:gd name="adj1" fmla="val 26118"/>
              <a:gd name="adj2" fmla="val 69902"/>
            </a:avLst>
          </a:prstGeom>
          <a:noFill/>
          <a:ln>
            <a:solidFill>
              <a:srgbClr val="E8A8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6" r="65224" b="18943"/>
          <a:stretch/>
        </p:blipFill>
        <p:spPr>
          <a:xfrm>
            <a:off x="3513378" y="660800"/>
            <a:ext cx="2273607" cy="216627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74E8468B-B778-4486-A2D2-E11B6EF7AE72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DD7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ZoneTexte 15">
            <a:extLst>
              <a:ext uri="{FF2B5EF4-FFF2-40B4-BE49-F238E27FC236}">
                <a16:creationId xmlns="" xmlns:a16="http://schemas.microsoft.com/office/drawing/2014/main" id="{2CB75B83-9C8E-4303-96E0-B001AF2C8CDC}"/>
              </a:ext>
            </a:extLst>
          </p:cNvPr>
          <p:cNvSpPr txBox="1"/>
          <p:nvPr/>
        </p:nvSpPr>
        <p:spPr>
          <a:xfrm rot="2320508">
            <a:off x="7953540" y="324740"/>
            <a:ext cx="17281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Vaccination</a:t>
            </a:r>
          </a:p>
          <a:p>
            <a:r>
              <a:rPr lang="en-US" sz="17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Idées</a:t>
            </a:r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reçues</a:t>
            </a:r>
          </a:p>
        </p:txBody>
      </p:sp>
    </p:spTree>
    <p:extLst>
      <p:ext uri="{BB962C8B-B14F-4D97-AF65-F5344CB8AC3E}">
        <p14:creationId xmlns:p14="http://schemas.microsoft.com/office/powerpoint/2010/main" val="10887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16632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800" b="1" u="sng" dirty="0">
                <a:solidFill>
                  <a:srgbClr val="E8A8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Atelier !</a:t>
            </a:r>
            <a:endParaRPr lang="fr-FR" sz="4800" dirty="0">
              <a:solidFill>
                <a:srgbClr val="E8A8B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327" y="947629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Parmi les moyens de lutte dont vous disposez, lesquels peuvent lutter contre HPV et à quel(s) endroit(s) de son cycle ?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-20457" y="6407705"/>
            <a:ext cx="134138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i="1" dirty="0"/>
              <a:t>Claire Perrot</a:t>
            </a:r>
            <a:endParaRPr lang="en-US" sz="1050" i="1" dirty="0"/>
          </a:p>
        </p:txBody>
      </p:sp>
      <p:sp>
        <p:nvSpPr>
          <p:cNvPr id="8" name="ZoneTexte 7"/>
          <p:cNvSpPr txBox="1"/>
          <p:nvPr/>
        </p:nvSpPr>
        <p:spPr>
          <a:xfrm>
            <a:off x="6987210" y="4032940"/>
            <a:ext cx="1325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Système immunitaire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2987823" y="6093482"/>
            <a:ext cx="46208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0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Découvrez la bonne réponse à la question</a:t>
            </a:r>
          </a:p>
        </p:txBody>
      </p:sp>
      <p:sp>
        <p:nvSpPr>
          <p:cNvPr id="19" name="Flèche droite 18">
            <a:hlinkClick r:id="rId2" action="ppaction://hlinksldjump"/>
          </p:cNvPr>
          <p:cNvSpPr/>
          <p:nvPr/>
        </p:nvSpPr>
        <p:spPr>
          <a:xfrm>
            <a:off x="7670914" y="6171477"/>
            <a:ext cx="1283796" cy="342875"/>
          </a:xfrm>
          <a:prstGeom prst="rightArrow">
            <a:avLst>
              <a:gd name="adj1" fmla="val 26118"/>
              <a:gd name="adj2" fmla="val 69902"/>
            </a:avLst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646" y="3668625"/>
            <a:ext cx="2358535" cy="202129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66" b="13022"/>
          <a:stretch/>
        </p:blipFill>
        <p:spPr>
          <a:xfrm>
            <a:off x="0" y="2780928"/>
            <a:ext cx="4427984" cy="2872817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9081" y="4032940"/>
            <a:ext cx="2028363" cy="207978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179" y="2106855"/>
            <a:ext cx="1877677" cy="211456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4CB94206-85A1-480B-9968-7B360EFCE62D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E8A8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ZoneTexte 16">
            <a:extLst>
              <a:ext uri="{FF2B5EF4-FFF2-40B4-BE49-F238E27FC236}">
                <a16:creationId xmlns="" xmlns:a16="http://schemas.microsoft.com/office/drawing/2014/main" id="{AAFDA7A3-3C67-4E2A-8D28-95B35ED99374}"/>
              </a:ext>
            </a:extLst>
          </p:cNvPr>
          <p:cNvSpPr txBox="1"/>
          <p:nvPr/>
        </p:nvSpPr>
        <p:spPr>
          <a:xfrm rot="2319656">
            <a:off x="7961435" y="318690"/>
            <a:ext cx="1269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Atelier</a:t>
            </a:r>
            <a:endParaRPr 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886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hlinkClick r:id="rId2" action="ppaction://hlinksldjump"/>
          </p:cNvPr>
          <p:cNvSpPr txBox="1"/>
          <p:nvPr/>
        </p:nvSpPr>
        <p:spPr>
          <a:xfrm>
            <a:off x="-5987" y="-3858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Équipe Hôte</a:t>
            </a:r>
          </a:p>
          <a:p>
            <a:pPr algn="ctr"/>
            <a:endParaRPr lang="fr-FR" sz="2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800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 14</a:t>
            </a:r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algn="ctr"/>
            <a:r>
              <a:rPr lang="fr-FR" sz="2800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Dans un vaccin, à quoi sert un adjuvant ?</a:t>
            </a:r>
          </a:p>
        </p:txBody>
      </p:sp>
      <p:sp>
        <p:nvSpPr>
          <p:cNvPr id="8" name="ZoneTexte 7">
            <a:hlinkClick r:id="rId3" action="ppaction://hlinksldjump"/>
          </p:cNvPr>
          <p:cNvSpPr txBox="1"/>
          <p:nvPr/>
        </p:nvSpPr>
        <p:spPr>
          <a:xfrm>
            <a:off x="-28068" y="2313738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- À augmenter la réponse immunitaire contre le virus </a:t>
            </a:r>
          </a:p>
        </p:txBody>
      </p:sp>
      <p:sp>
        <p:nvSpPr>
          <p:cNvPr id="9" name="ZoneTexte 8">
            <a:hlinkClick r:id="rId4" action="ppaction://hlinksldjump"/>
          </p:cNvPr>
          <p:cNvSpPr txBox="1"/>
          <p:nvPr/>
        </p:nvSpPr>
        <p:spPr>
          <a:xfrm>
            <a:off x="-28067" y="2834657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- À limiter la douleur lors de l’injection </a:t>
            </a:r>
          </a:p>
        </p:txBody>
      </p:sp>
      <p:sp>
        <p:nvSpPr>
          <p:cNvPr id="10" name="ZoneTexte 9">
            <a:hlinkClick r:id="rId4" action="ppaction://hlinksldjump"/>
          </p:cNvPr>
          <p:cNvSpPr txBox="1"/>
          <p:nvPr/>
        </p:nvSpPr>
        <p:spPr>
          <a:xfrm>
            <a:off x="-17546" y="3357877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- À conserver le vaccin</a:t>
            </a:r>
          </a:p>
        </p:txBody>
      </p:sp>
      <p:sp>
        <p:nvSpPr>
          <p:cNvPr id="11" name="ZoneTexte 10">
            <a:hlinkClick r:id="rId4" action="ppaction://hlinksldjump"/>
          </p:cNvPr>
          <p:cNvSpPr txBox="1"/>
          <p:nvPr/>
        </p:nvSpPr>
        <p:spPr>
          <a:xfrm>
            <a:off x="-17546" y="3873113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- À rendre le vaccin fluide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F86B5365-1948-447C-BE16-AE20F2A19959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DD7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ZoneTexte 12">
            <a:extLst>
              <a:ext uri="{FF2B5EF4-FFF2-40B4-BE49-F238E27FC236}">
                <a16:creationId xmlns="" xmlns:a16="http://schemas.microsoft.com/office/drawing/2014/main" id="{AB79AAFE-E51D-446A-BD21-096DD2D25DF5}"/>
              </a:ext>
            </a:extLst>
          </p:cNvPr>
          <p:cNvSpPr txBox="1"/>
          <p:nvPr/>
        </p:nvSpPr>
        <p:spPr>
          <a:xfrm rot="2320508">
            <a:off x="7953540" y="324740"/>
            <a:ext cx="17281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Vaccination</a:t>
            </a:r>
          </a:p>
          <a:p>
            <a:r>
              <a:rPr lang="en-US" sz="17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Idées</a:t>
            </a:r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reçues</a:t>
            </a:r>
          </a:p>
        </p:txBody>
      </p:sp>
    </p:spTree>
    <p:extLst>
      <p:ext uri="{BB962C8B-B14F-4D97-AF65-F5344CB8AC3E}">
        <p14:creationId xmlns:p14="http://schemas.microsoft.com/office/powerpoint/2010/main" val="250681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hlinkClick r:id="rId3" action="ppaction://hlinksldjump"/>
          </p:cNvPr>
          <p:cNvSpPr txBox="1"/>
          <p:nvPr/>
        </p:nvSpPr>
        <p:spPr>
          <a:xfrm>
            <a:off x="-5987" y="-3858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Équipe Virus</a:t>
            </a:r>
          </a:p>
          <a:p>
            <a:pPr algn="ctr"/>
            <a:endParaRPr lang="fr-FR" sz="2800" dirty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800" u="sng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 2</a:t>
            </a:r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algn="ctr"/>
            <a:r>
              <a:rPr lang="fr-FR" sz="2800" u="sng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Qui est le plus petit ?</a:t>
            </a:r>
          </a:p>
        </p:txBody>
      </p:sp>
      <p:sp>
        <p:nvSpPr>
          <p:cNvPr id="8" name="ZoneTexte 7">
            <a:hlinkClick r:id="rId4" action="ppaction://hlinksldjump"/>
          </p:cNvPr>
          <p:cNvSpPr txBox="1"/>
          <p:nvPr/>
        </p:nvSpPr>
        <p:spPr>
          <a:xfrm>
            <a:off x="-10794" y="2242911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- Vous (HPV)</a:t>
            </a:r>
          </a:p>
        </p:txBody>
      </p:sp>
      <p:sp>
        <p:nvSpPr>
          <p:cNvPr id="9" name="ZoneTexte 8">
            <a:hlinkClick r:id="rId5" action="ppaction://hlinksldjump"/>
          </p:cNvPr>
          <p:cNvSpPr txBox="1"/>
          <p:nvPr/>
        </p:nvSpPr>
        <p:spPr>
          <a:xfrm>
            <a:off x="1" y="2785035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- Une bactérie</a:t>
            </a:r>
          </a:p>
        </p:txBody>
      </p:sp>
      <p:sp>
        <p:nvSpPr>
          <p:cNvPr id="10" name="ZoneTexte 9">
            <a:hlinkClick r:id="rId5" action="ppaction://hlinksldjump"/>
          </p:cNvPr>
          <p:cNvSpPr txBox="1"/>
          <p:nvPr/>
        </p:nvSpPr>
        <p:spPr>
          <a:xfrm>
            <a:off x="-21190" y="3365736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- Une cellule humaine</a:t>
            </a:r>
          </a:p>
        </p:txBody>
      </p:sp>
      <p:sp>
        <p:nvSpPr>
          <p:cNvPr id="11" name="ZoneTexte 10">
            <a:hlinkClick r:id="rId5" action="ppaction://hlinksldjump"/>
          </p:cNvPr>
          <p:cNvSpPr txBox="1"/>
          <p:nvPr/>
        </p:nvSpPr>
        <p:spPr>
          <a:xfrm>
            <a:off x="-3898" y="4005064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- Le Mimivirus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066207BF-B211-41B2-A5BB-A77D54280F9A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6493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ZoneTexte 13">
            <a:extLst>
              <a:ext uri="{FF2B5EF4-FFF2-40B4-BE49-F238E27FC236}">
                <a16:creationId xmlns="" xmlns:a16="http://schemas.microsoft.com/office/drawing/2014/main" id="{5DB9623F-5B7A-4B2A-A33E-F1E45AA75660}"/>
              </a:ext>
            </a:extLst>
          </p:cNvPr>
          <p:cNvSpPr txBox="1"/>
          <p:nvPr/>
        </p:nvSpPr>
        <p:spPr>
          <a:xfrm rot="2300633">
            <a:off x="8088392" y="210389"/>
            <a:ext cx="948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HPV</a:t>
            </a:r>
          </a:p>
        </p:txBody>
      </p:sp>
    </p:spTree>
    <p:extLst>
      <p:ext uri="{BB962C8B-B14F-4D97-AF65-F5344CB8AC3E}">
        <p14:creationId xmlns:p14="http://schemas.microsoft.com/office/powerpoint/2010/main" val="71957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hlinkClick r:id="rId2" action="ppaction://hlinksldjump"/>
          </p:cNvPr>
          <p:cNvSpPr txBox="1"/>
          <p:nvPr/>
        </p:nvSpPr>
        <p:spPr>
          <a:xfrm>
            <a:off x="-5987" y="-3858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Équipe Hôte</a:t>
            </a:r>
          </a:p>
          <a:p>
            <a:pPr algn="ctr"/>
            <a:endParaRPr lang="fr-FR" sz="2800" dirty="0">
              <a:solidFill>
                <a:srgbClr val="8181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800" u="sng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 14</a:t>
            </a:r>
            <a:r>
              <a:rPr lang="fr-FR" sz="2800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algn="ctr"/>
            <a:r>
              <a:rPr lang="fr-FR" sz="2800" u="sng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Dans un vaccin, à quoi sert un adjuvant ?</a:t>
            </a:r>
          </a:p>
        </p:txBody>
      </p:sp>
      <p:sp>
        <p:nvSpPr>
          <p:cNvPr id="8" name="ZoneTexte 7">
            <a:hlinkClick r:id="rId3" action="ppaction://hlinksldjump"/>
          </p:cNvPr>
          <p:cNvSpPr txBox="1"/>
          <p:nvPr/>
        </p:nvSpPr>
        <p:spPr>
          <a:xfrm>
            <a:off x="-28068" y="2311437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- À augmenter la réponse immunitaire contre le virus</a:t>
            </a:r>
          </a:p>
        </p:txBody>
      </p:sp>
      <p:sp>
        <p:nvSpPr>
          <p:cNvPr id="9" name="ZoneTexte 8">
            <a:hlinkClick r:id="rId4" action="ppaction://hlinksldjump"/>
          </p:cNvPr>
          <p:cNvSpPr txBox="1"/>
          <p:nvPr/>
        </p:nvSpPr>
        <p:spPr>
          <a:xfrm>
            <a:off x="-28067" y="2834657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- À limiter la douleur lors de l’injection </a:t>
            </a:r>
          </a:p>
        </p:txBody>
      </p:sp>
      <p:sp>
        <p:nvSpPr>
          <p:cNvPr id="10" name="ZoneTexte 9">
            <a:hlinkClick r:id="rId4" action="ppaction://hlinksldjump"/>
          </p:cNvPr>
          <p:cNvSpPr txBox="1"/>
          <p:nvPr/>
        </p:nvSpPr>
        <p:spPr>
          <a:xfrm>
            <a:off x="-17546" y="3357877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- À conserver le vaccin</a:t>
            </a:r>
          </a:p>
        </p:txBody>
      </p:sp>
      <p:sp>
        <p:nvSpPr>
          <p:cNvPr id="11" name="ZoneTexte 10">
            <a:hlinkClick r:id="rId4" action="ppaction://hlinksldjump"/>
          </p:cNvPr>
          <p:cNvSpPr txBox="1"/>
          <p:nvPr/>
        </p:nvSpPr>
        <p:spPr>
          <a:xfrm>
            <a:off x="-17546" y="3873113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8181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- À rendre le vaccin fluide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79512" y="5246977"/>
            <a:ext cx="47802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Bravo !</a:t>
            </a:r>
          </a:p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Vous avancez d’une case</a:t>
            </a:r>
          </a:p>
        </p:txBody>
      </p:sp>
      <p:pic>
        <p:nvPicPr>
          <p:cNvPr id="13" name="Image 12">
            <a:hlinkClick r:id="rId5" action="ppaction://hlinksldjump"/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81" t="13925" r="3284" b="10361"/>
          <a:stretch/>
        </p:blipFill>
        <p:spPr>
          <a:xfrm>
            <a:off x="5148064" y="4653136"/>
            <a:ext cx="1985882" cy="1975063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7F2D3B2B-8E67-4E24-836C-255797659442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DD7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ZoneTexte 17">
            <a:extLst>
              <a:ext uri="{FF2B5EF4-FFF2-40B4-BE49-F238E27FC236}">
                <a16:creationId xmlns="" xmlns:a16="http://schemas.microsoft.com/office/drawing/2014/main" id="{7CDCB6E0-5BBF-46E0-A996-9AEF96F9A7AE}"/>
              </a:ext>
            </a:extLst>
          </p:cNvPr>
          <p:cNvSpPr txBox="1"/>
          <p:nvPr/>
        </p:nvSpPr>
        <p:spPr>
          <a:xfrm rot="2320508">
            <a:off x="7953540" y="324740"/>
            <a:ext cx="17281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Vaccination</a:t>
            </a:r>
          </a:p>
          <a:p>
            <a:r>
              <a:rPr lang="en-US" sz="17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Idées</a:t>
            </a:r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reçues</a:t>
            </a:r>
          </a:p>
        </p:txBody>
      </p:sp>
    </p:spTree>
    <p:extLst>
      <p:ext uri="{BB962C8B-B14F-4D97-AF65-F5344CB8AC3E}">
        <p14:creationId xmlns:p14="http://schemas.microsoft.com/office/powerpoint/2010/main" val="120515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8515" y="840219"/>
            <a:ext cx="9125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Adjuvant : à quoi ça sert ?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0" y="2996952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adjuvants permettent notamment de déclencher une réponse immunitaire plus efficace.</a:t>
            </a:r>
          </a:p>
        </p:txBody>
      </p:sp>
      <p:sp>
        <p:nvSpPr>
          <p:cNvPr id="13" name="Flèche droite 12">
            <a:hlinkClick r:id="rId2" action="ppaction://hlinksldjump"/>
          </p:cNvPr>
          <p:cNvSpPr/>
          <p:nvPr/>
        </p:nvSpPr>
        <p:spPr>
          <a:xfrm>
            <a:off x="7571867" y="6132022"/>
            <a:ext cx="1283796" cy="342875"/>
          </a:xfrm>
          <a:prstGeom prst="rightArrow">
            <a:avLst>
              <a:gd name="adj1" fmla="val 26118"/>
              <a:gd name="adj2" fmla="val 69902"/>
            </a:avLst>
          </a:prstGeom>
          <a:noFill/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BACB0EA0-50D3-431A-A543-6AB2D7FB9B65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DD7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ZoneTexte 14">
            <a:extLst>
              <a:ext uri="{FF2B5EF4-FFF2-40B4-BE49-F238E27FC236}">
                <a16:creationId xmlns="" xmlns:a16="http://schemas.microsoft.com/office/drawing/2014/main" id="{58C4186A-1757-472D-8F0E-D6228F22AF6D}"/>
              </a:ext>
            </a:extLst>
          </p:cNvPr>
          <p:cNvSpPr txBox="1"/>
          <p:nvPr/>
        </p:nvSpPr>
        <p:spPr>
          <a:xfrm rot="2320508">
            <a:off x="7953540" y="324740"/>
            <a:ext cx="17281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Vaccination</a:t>
            </a:r>
          </a:p>
          <a:p>
            <a:r>
              <a:rPr lang="en-US" sz="17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Idées</a:t>
            </a:r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reçues</a:t>
            </a:r>
          </a:p>
        </p:txBody>
      </p:sp>
    </p:spTree>
    <p:extLst>
      <p:ext uri="{BB962C8B-B14F-4D97-AF65-F5344CB8AC3E}">
        <p14:creationId xmlns:p14="http://schemas.microsoft.com/office/powerpoint/2010/main" val="277294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91680" y="2708920"/>
            <a:ext cx="591700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fr-F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Mauvaise réponse !</a:t>
            </a:r>
          </a:p>
          <a:p>
            <a:pPr marL="0" indent="0" algn="ctr">
              <a:buNone/>
            </a:pPr>
            <a:r>
              <a:rPr lang="fr-F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Dommage…</a:t>
            </a:r>
            <a:endParaRPr lang="fr-F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6" r="65224" b="18943"/>
          <a:stretch/>
        </p:blipFill>
        <p:spPr>
          <a:xfrm>
            <a:off x="3513378" y="660800"/>
            <a:ext cx="2273607" cy="216627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BBF42345-6716-472A-8859-403B98A7A219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DD7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ZoneTexte 22">
            <a:extLst>
              <a:ext uri="{FF2B5EF4-FFF2-40B4-BE49-F238E27FC236}">
                <a16:creationId xmlns="" xmlns:a16="http://schemas.microsoft.com/office/drawing/2014/main" id="{199B9B33-F758-4508-A4AF-93CBB6119E90}"/>
              </a:ext>
            </a:extLst>
          </p:cNvPr>
          <p:cNvSpPr txBox="1"/>
          <p:nvPr/>
        </p:nvSpPr>
        <p:spPr>
          <a:xfrm rot="2320508">
            <a:off x="7953540" y="324740"/>
            <a:ext cx="17281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Vaccination</a:t>
            </a:r>
          </a:p>
          <a:p>
            <a:r>
              <a:rPr lang="en-US" sz="17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Idées</a:t>
            </a:r>
            <a:r>
              <a:rPr lang="en-US" sz="1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reçues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5700991" y="6082792"/>
            <a:ext cx="3095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Découvrez la bonne réponse</a:t>
            </a:r>
            <a:endParaRPr lang="fr-FR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Flèche droite 24">
            <a:hlinkClick r:id="rId3" action="ppaction://hlinksldjump"/>
          </p:cNvPr>
          <p:cNvSpPr/>
          <p:nvPr/>
        </p:nvSpPr>
        <p:spPr>
          <a:xfrm>
            <a:off x="8307421" y="6482902"/>
            <a:ext cx="510396" cy="268916"/>
          </a:xfrm>
          <a:prstGeom prst="rightArrow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71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3AB5918B-796F-4525-B144-CDA16ECDF959}"/>
              </a:ext>
            </a:extLst>
          </p:cNvPr>
          <p:cNvSpPr/>
          <p:nvPr/>
        </p:nvSpPr>
        <p:spPr>
          <a:xfrm rot="18999691">
            <a:off x="-6294673" y="664737"/>
            <a:ext cx="11665296" cy="2345714"/>
          </a:xfrm>
          <a:prstGeom prst="rect">
            <a:avLst/>
          </a:prstGeom>
          <a:solidFill>
            <a:srgbClr val="BF77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AA78BE2-9889-4E72-9D20-B62BCCBEABF8}"/>
              </a:ext>
            </a:extLst>
          </p:cNvPr>
          <p:cNvSpPr/>
          <p:nvPr/>
        </p:nvSpPr>
        <p:spPr>
          <a:xfrm rot="18999691">
            <a:off x="-4003487" y="1711564"/>
            <a:ext cx="11665296" cy="2345714"/>
          </a:xfrm>
          <a:prstGeom prst="rect">
            <a:avLst/>
          </a:prstGeom>
          <a:solidFill>
            <a:srgbClr val="B3C8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B3C8B6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EC588760-6DCF-4407-9F0F-0A94CAF4F358}"/>
              </a:ext>
            </a:extLst>
          </p:cNvPr>
          <p:cNvSpPr/>
          <p:nvPr/>
        </p:nvSpPr>
        <p:spPr>
          <a:xfrm rot="18999691">
            <a:off x="402072" y="3943812"/>
            <a:ext cx="11665296" cy="2345714"/>
          </a:xfrm>
          <a:prstGeom prst="rect">
            <a:avLst/>
          </a:prstGeom>
          <a:solidFill>
            <a:srgbClr val="F6EB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3D143886-D8B9-47E4-BED7-E3D5C3E71942}"/>
              </a:ext>
            </a:extLst>
          </p:cNvPr>
          <p:cNvSpPr/>
          <p:nvPr/>
        </p:nvSpPr>
        <p:spPr>
          <a:xfrm rot="18999691">
            <a:off x="-1260647" y="2287629"/>
            <a:ext cx="11665296" cy="2345714"/>
          </a:xfrm>
          <a:prstGeom prst="rect">
            <a:avLst/>
          </a:prstGeom>
          <a:solidFill>
            <a:srgbClr val="F1BD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79A5D2F1-7E88-4989-94D0-EB2C483A5A0B}"/>
              </a:ext>
            </a:extLst>
          </p:cNvPr>
          <p:cNvSpPr/>
          <p:nvPr/>
        </p:nvSpPr>
        <p:spPr>
          <a:xfrm rot="18999691">
            <a:off x="2280814" y="5383971"/>
            <a:ext cx="11665296" cy="2345714"/>
          </a:xfrm>
          <a:prstGeom prst="rect">
            <a:avLst/>
          </a:prstGeom>
          <a:solidFill>
            <a:srgbClr val="B5D9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1606013" y="1124744"/>
            <a:ext cx="5660524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700" dirty="0">
                <a:solidFill>
                  <a:schemeClr val="bg1"/>
                </a:solidFill>
                <a:latin typeface="Berlin Sans FB" panose="020E0602020502020306" pitchFamily="34" charset="0"/>
                <a:cs typeface="Times New Roman" panose="02020603050405020304" pitchFamily="18" charset="0"/>
              </a:rPr>
              <a:t>FIN</a:t>
            </a:r>
          </a:p>
        </p:txBody>
      </p:sp>
    </p:spTree>
    <p:extLst>
      <p:ext uri="{BB962C8B-B14F-4D97-AF65-F5344CB8AC3E}">
        <p14:creationId xmlns:p14="http://schemas.microsoft.com/office/powerpoint/2010/main" val="424187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hlinkClick r:id="rId3" action="ppaction://hlinksldjump"/>
          </p:cNvPr>
          <p:cNvSpPr txBox="1"/>
          <p:nvPr/>
        </p:nvSpPr>
        <p:spPr>
          <a:xfrm>
            <a:off x="-5987" y="-3858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Équipe Virus</a:t>
            </a:r>
          </a:p>
          <a:p>
            <a:pPr algn="ctr"/>
            <a:endParaRPr lang="fr-FR" sz="2800" dirty="0">
              <a:solidFill>
                <a:srgbClr val="FF826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800" u="sng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 2</a:t>
            </a:r>
            <a:r>
              <a:rPr lang="fr-FR" sz="2800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algn="ctr"/>
            <a:r>
              <a:rPr lang="fr-FR" sz="2800" u="sng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Qui est le plus petit ?</a:t>
            </a:r>
          </a:p>
        </p:txBody>
      </p:sp>
      <p:sp>
        <p:nvSpPr>
          <p:cNvPr id="8" name="ZoneTexte 7">
            <a:hlinkClick r:id="rId4" action="ppaction://hlinksldjump"/>
          </p:cNvPr>
          <p:cNvSpPr txBox="1"/>
          <p:nvPr/>
        </p:nvSpPr>
        <p:spPr>
          <a:xfrm>
            <a:off x="-10794" y="2242911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- Vous (HPV)</a:t>
            </a:r>
          </a:p>
        </p:txBody>
      </p:sp>
      <p:sp>
        <p:nvSpPr>
          <p:cNvPr id="9" name="ZoneTexte 8">
            <a:hlinkClick r:id="rId5" action="ppaction://hlinksldjump"/>
          </p:cNvPr>
          <p:cNvSpPr txBox="1"/>
          <p:nvPr/>
        </p:nvSpPr>
        <p:spPr>
          <a:xfrm>
            <a:off x="1" y="2785035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- Une bactérie</a:t>
            </a:r>
          </a:p>
        </p:txBody>
      </p:sp>
      <p:sp>
        <p:nvSpPr>
          <p:cNvPr id="10" name="ZoneTexte 9">
            <a:hlinkClick r:id="rId5" action="ppaction://hlinksldjump"/>
          </p:cNvPr>
          <p:cNvSpPr txBox="1"/>
          <p:nvPr/>
        </p:nvSpPr>
        <p:spPr>
          <a:xfrm>
            <a:off x="-29371" y="3365736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- Une cellule humaine</a:t>
            </a:r>
          </a:p>
        </p:txBody>
      </p:sp>
      <p:sp>
        <p:nvSpPr>
          <p:cNvPr id="11" name="ZoneTexte 10">
            <a:hlinkClick r:id="rId5" action="ppaction://hlinksldjump"/>
          </p:cNvPr>
          <p:cNvSpPr txBox="1"/>
          <p:nvPr/>
        </p:nvSpPr>
        <p:spPr>
          <a:xfrm>
            <a:off x="-3898" y="4005064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82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- Le Mimivirus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79512" y="5246977"/>
            <a:ext cx="47802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Bravo !</a:t>
            </a:r>
          </a:p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Vous avancez d’une case</a:t>
            </a:r>
          </a:p>
        </p:txBody>
      </p:sp>
      <p:pic>
        <p:nvPicPr>
          <p:cNvPr id="15" name="Image 14">
            <a:hlinkClick r:id="rId6" action="ppaction://hlinksldjump"/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81" t="13925" r="3284" b="10361"/>
          <a:stretch/>
        </p:blipFill>
        <p:spPr>
          <a:xfrm>
            <a:off x="5137203" y="4548144"/>
            <a:ext cx="1985882" cy="197506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379388D3-8B0A-41AC-9D23-6BFF1B02467D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6493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ZoneTexte 15">
            <a:extLst>
              <a:ext uri="{FF2B5EF4-FFF2-40B4-BE49-F238E27FC236}">
                <a16:creationId xmlns="" xmlns:a16="http://schemas.microsoft.com/office/drawing/2014/main" id="{4170AAE2-C597-4FB0-B548-4049DB6297A0}"/>
              </a:ext>
            </a:extLst>
          </p:cNvPr>
          <p:cNvSpPr txBox="1"/>
          <p:nvPr/>
        </p:nvSpPr>
        <p:spPr>
          <a:xfrm rot="2300633">
            <a:off x="8088392" y="210389"/>
            <a:ext cx="948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HPV</a:t>
            </a:r>
          </a:p>
        </p:txBody>
      </p:sp>
    </p:spTree>
    <p:extLst>
      <p:ext uri="{BB962C8B-B14F-4D97-AF65-F5344CB8AC3E}">
        <p14:creationId xmlns:p14="http://schemas.microsoft.com/office/powerpoint/2010/main" val="231512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e 20"/>
          <p:cNvGrpSpPr/>
          <p:nvPr/>
        </p:nvGrpSpPr>
        <p:grpSpPr>
          <a:xfrm>
            <a:off x="5422511" y="4199215"/>
            <a:ext cx="2369677" cy="1460975"/>
            <a:chOff x="5579374" y="3684022"/>
            <a:chExt cx="2369677" cy="1460975"/>
          </a:xfrm>
        </p:grpSpPr>
        <p:pic>
          <p:nvPicPr>
            <p:cNvPr id="1032" name="Picture 8" descr="Melon et potassium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9374" y="3684022"/>
              <a:ext cx="1774464" cy="1460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ZoneTexte 22"/>
            <p:cNvSpPr txBox="1"/>
            <p:nvPr/>
          </p:nvSpPr>
          <p:spPr>
            <a:xfrm>
              <a:off x="7413893" y="4726392"/>
              <a:ext cx="53115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  cm</a:t>
              </a:r>
            </a:p>
          </p:txBody>
        </p:sp>
        <p:cxnSp>
          <p:nvCxnSpPr>
            <p:cNvPr id="18" name="Connecteur droit 17"/>
            <p:cNvCxnSpPr/>
            <p:nvPr/>
          </p:nvCxnSpPr>
          <p:spPr>
            <a:xfrm>
              <a:off x="7443430" y="4695932"/>
              <a:ext cx="505621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ZoneTexte 3"/>
          <p:cNvSpPr txBox="1"/>
          <p:nvPr/>
        </p:nvSpPr>
        <p:spPr>
          <a:xfrm>
            <a:off x="7760" y="321758"/>
            <a:ext cx="9144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 virus HPV mesure  </a:t>
            </a:r>
          </a:p>
          <a:p>
            <a:pPr algn="ctr"/>
            <a:r>
              <a:rPr lang="fr-F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nm = </a:t>
            </a:r>
            <a:r>
              <a:rPr lang="fr-FR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0,000055 mm</a:t>
            </a:r>
          </a:p>
          <a:p>
            <a:pPr algn="ctr"/>
            <a:endParaRPr lang="fr-FR" sz="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⇒ Si on comparait un </a:t>
            </a:r>
            <a:r>
              <a:rPr lang="fr-FR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virus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à une </a:t>
            </a:r>
            <a:r>
              <a:rPr lang="fr-FR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cellule humaine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 serait un </a:t>
            </a:r>
            <a:r>
              <a:rPr lang="fr-FR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grain de sable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 rapport à un </a:t>
            </a:r>
            <a:r>
              <a:rPr lang="fr-FR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melon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fr-FR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https://lh6.googleusercontent.com/jAiB7871pGQ-zibJsRwV5iCVlkqb9JteEX2IVG7qyoOuG9KLrKW12OmR_idmJVhTPjTWriDmeZ11XMAYXk9QwDlo4R3zP9ZG_9--bt9pTt5FeBmcymXol4R9m76GskAT9H4GSInL">
            <a:hlinkClick r:id="rId3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06" b="21825"/>
          <a:stretch/>
        </p:blipFill>
        <p:spPr bwMode="auto">
          <a:xfrm>
            <a:off x="395338" y="2341937"/>
            <a:ext cx="4508596" cy="112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lectron microscopy">
            <a:hlinkClick r:id="rId5" tooltip="Electron microscopy"/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71" t="60486"/>
          <a:stretch/>
        </p:blipFill>
        <p:spPr bwMode="auto">
          <a:xfrm>
            <a:off x="4900487" y="2259250"/>
            <a:ext cx="2887702" cy="1319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-16994" y="6455846"/>
            <a:ext cx="41970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https://en.wikibooks.org/wiki/Structural_Biochemistry/Molecular_Geometry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-16995" y="6139979"/>
            <a:ext cx="49174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https://pxhere.com/en/photo/629005</a:t>
            </a:r>
          </a:p>
          <a:p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https://fr.cdn.v5.futura-sciences.com/buildsv6/images/wide1920/1/6/a/16ab689d14_111716_sable-plage.jpg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-16994" y="6620881"/>
            <a:ext cx="27909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https://www.irbms.com/fiches-aliments-melon/</a:t>
            </a:r>
          </a:p>
        </p:txBody>
      </p:sp>
      <p:pic>
        <p:nvPicPr>
          <p:cNvPr id="20" name="Picture 2" descr="https://lh6.googleusercontent.com/jAiB7871pGQ-zibJsRwV5iCVlkqb9JteEX2IVG7qyoOuG9KLrKW12OmR_idmJVhTPjTWriDmeZ11XMAYXk9QwDlo4R3zP9ZG_9--bt9pTt5FeBmcymXol4R9m76GskAT9H4GSInL">
            <a:hlinkClick r:id="rId3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165" b="8595"/>
          <a:stretch/>
        </p:blipFill>
        <p:spPr bwMode="auto">
          <a:xfrm>
            <a:off x="-16995" y="6020608"/>
            <a:ext cx="35433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e 11"/>
          <p:cNvGrpSpPr/>
          <p:nvPr/>
        </p:nvGrpSpPr>
        <p:grpSpPr>
          <a:xfrm>
            <a:off x="238487" y="4095287"/>
            <a:ext cx="3941571" cy="1564903"/>
            <a:chOff x="238487" y="4095287"/>
            <a:chExt cx="3941571" cy="1564903"/>
          </a:xfrm>
        </p:grpSpPr>
        <p:pic>
          <p:nvPicPr>
            <p:cNvPr id="22" name="Picture 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2383" y="4095287"/>
              <a:ext cx="1697675" cy="1273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630" r="39488"/>
            <a:stretch/>
          </p:blipFill>
          <p:spPr bwMode="auto">
            <a:xfrm>
              <a:off x="238487" y="4312141"/>
              <a:ext cx="1803667" cy="1348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1729766" y="4986164"/>
              <a:ext cx="119312" cy="77741"/>
            </a:xfrm>
            <a:prstGeom prst="rect">
              <a:avLst/>
            </a:prstGeom>
            <a:noFill/>
            <a:ln w="3175">
              <a:solidFill>
                <a:srgbClr val="FF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Connecteur droit avec flèche 10"/>
            <p:cNvCxnSpPr/>
            <p:nvPr/>
          </p:nvCxnSpPr>
          <p:spPr>
            <a:xfrm flipV="1">
              <a:off x="1849078" y="4731915"/>
              <a:ext cx="633305" cy="254249"/>
            </a:xfrm>
            <a:prstGeom prst="straightConnector1">
              <a:avLst/>
            </a:prstGeom>
            <a:ln>
              <a:solidFill>
                <a:srgbClr val="FF33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Connecteur droit 15"/>
          <p:cNvCxnSpPr/>
          <p:nvPr/>
        </p:nvCxnSpPr>
        <p:spPr>
          <a:xfrm>
            <a:off x="3851920" y="5301208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3753722" y="5301208"/>
            <a:ext cx="45076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mm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AA7C3455-A6D2-4426-A20A-2570C2DCDDFA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6493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ZoneTexte 34">
            <a:extLst>
              <a:ext uri="{FF2B5EF4-FFF2-40B4-BE49-F238E27FC236}">
                <a16:creationId xmlns="" xmlns:a16="http://schemas.microsoft.com/office/drawing/2014/main" id="{F771D63C-51BD-4F7D-98C5-EEABE4A9CE72}"/>
              </a:ext>
            </a:extLst>
          </p:cNvPr>
          <p:cNvSpPr txBox="1"/>
          <p:nvPr/>
        </p:nvSpPr>
        <p:spPr>
          <a:xfrm rot="2300633">
            <a:off x="8088392" y="210389"/>
            <a:ext cx="948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HPV</a:t>
            </a:r>
          </a:p>
        </p:txBody>
      </p:sp>
      <p:sp>
        <p:nvSpPr>
          <p:cNvPr id="36" name="ZoneTexte 35"/>
          <p:cNvSpPr txBox="1"/>
          <p:nvPr/>
        </p:nvSpPr>
        <p:spPr>
          <a:xfrm>
            <a:off x="5967841" y="6035762"/>
            <a:ext cx="2917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À l’équipe Virus de jouer !</a:t>
            </a:r>
          </a:p>
        </p:txBody>
      </p:sp>
      <p:sp>
        <p:nvSpPr>
          <p:cNvPr id="37" name="Flèche droite 36">
            <a:hlinkClick r:id="rId9" action="ppaction://hlinksldjump"/>
          </p:cNvPr>
          <p:cNvSpPr/>
          <p:nvPr/>
        </p:nvSpPr>
        <p:spPr>
          <a:xfrm>
            <a:off x="8238658" y="6489712"/>
            <a:ext cx="510396" cy="268916"/>
          </a:xfrm>
          <a:prstGeom prst="rightArrow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86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91680" y="2708920"/>
            <a:ext cx="591700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fr-F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Mauvaise réponse !</a:t>
            </a:r>
          </a:p>
          <a:p>
            <a:pPr marL="0" indent="0" algn="ctr">
              <a:buNone/>
            </a:pPr>
            <a:r>
              <a:rPr lang="fr-F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Dommage…</a:t>
            </a:r>
            <a:endParaRPr lang="fr-F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6" r="65224" b="18943"/>
          <a:stretch/>
        </p:blipFill>
        <p:spPr>
          <a:xfrm>
            <a:off x="3513378" y="660800"/>
            <a:ext cx="2273607" cy="216627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1901E246-08CD-4B75-B5CB-6A54EE7F55C0}"/>
              </a:ext>
            </a:extLst>
          </p:cNvPr>
          <p:cNvSpPr/>
          <p:nvPr/>
        </p:nvSpPr>
        <p:spPr>
          <a:xfrm rot="2316938">
            <a:off x="7443119" y="-609943"/>
            <a:ext cx="2878983" cy="1477865"/>
          </a:xfrm>
          <a:prstGeom prst="rect">
            <a:avLst/>
          </a:prstGeom>
          <a:solidFill>
            <a:srgbClr val="6493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ZoneTexte 18">
            <a:extLst>
              <a:ext uri="{FF2B5EF4-FFF2-40B4-BE49-F238E27FC236}">
                <a16:creationId xmlns="" xmlns:a16="http://schemas.microsoft.com/office/drawing/2014/main" id="{66D1BB89-276E-4DEF-8098-0F3E4991B78F}"/>
              </a:ext>
            </a:extLst>
          </p:cNvPr>
          <p:cNvSpPr txBox="1"/>
          <p:nvPr/>
        </p:nvSpPr>
        <p:spPr>
          <a:xfrm rot="2300633">
            <a:off x="8088392" y="210389"/>
            <a:ext cx="948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HPV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5700991" y="6082792"/>
            <a:ext cx="3095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Découvrez la bonne réponse</a:t>
            </a:r>
            <a:endParaRPr lang="fr-FR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Flèche droite 20">
            <a:hlinkClick r:id="rId3" action="ppaction://hlinksldjump"/>
          </p:cNvPr>
          <p:cNvSpPr/>
          <p:nvPr/>
        </p:nvSpPr>
        <p:spPr>
          <a:xfrm>
            <a:off x="8307421" y="6482902"/>
            <a:ext cx="510396" cy="268916"/>
          </a:xfrm>
          <a:prstGeom prst="rightArrow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0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2130</TotalTime>
  <Words>2275</Words>
  <Application>Microsoft Office PowerPoint</Application>
  <PresentationFormat>Affichage à l'écran (4:3)</PresentationFormat>
  <Paragraphs>530</Paragraphs>
  <Slides>63</Slides>
  <Notes>15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63</vt:i4>
      </vt:variant>
    </vt:vector>
  </HeadingPairs>
  <TitlesOfParts>
    <vt:vector size="64" baseType="lpstr">
      <vt:lpstr>Thème Office</vt:lpstr>
      <vt:lpstr>Niveau moyen-difficile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Marion C</dc:creator>
  <cp:lastModifiedBy>Marion C</cp:lastModifiedBy>
  <cp:revision>497</cp:revision>
  <dcterms:created xsi:type="dcterms:W3CDTF">2019-02-16T19:02:10Z</dcterms:created>
  <dcterms:modified xsi:type="dcterms:W3CDTF">2019-10-03T16:24:12Z</dcterms:modified>
</cp:coreProperties>
</file>