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344" r:id="rId3"/>
    <p:sldId id="345" r:id="rId4"/>
    <p:sldId id="346" r:id="rId5"/>
    <p:sldId id="347" r:id="rId6"/>
    <p:sldId id="265" r:id="rId7"/>
    <p:sldId id="266" r:id="rId8"/>
    <p:sldId id="267" r:id="rId9"/>
    <p:sldId id="268" r:id="rId10"/>
    <p:sldId id="354" r:id="rId11"/>
    <p:sldId id="355" r:id="rId12"/>
    <p:sldId id="271" r:id="rId13"/>
    <p:sldId id="272" r:id="rId14"/>
    <p:sldId id="273" r:id="rId15"/>
    <p:sldId id="274" r:id="rId16"/>
    <p:sldId id="350" r:id="rId17"/>
    <p:sldId id="284" r:id="rId18"/>
    <p:sldId id="285" r:id="rId19"/>
    <p:sldId id="286" r:id="rId20"/>
    <p:sldId id="287" r:id="rId21"/>
    <p:sldId id="352" r:id="rId22"/>
    <p:sldId id="353" r:id="rId23"/>
    <p:sldId id="292" r:id="rId24"/>
    <p:sldId id="293" r:id="rId25"/>
    <p:sldId id="294" r:id="rId26"/>
    <p:sldId id="295" r:id="rId27"/>
    <p:sldId id="300" r:id="rId28"/>
    <p:sldId id="301" r:id="rId29"/>
    <p:sldId id="302" r:id="rId30"/>
    <p:sldId id="351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56" r:id="rId42"/>
    <p:sldId id="327" r:id="rId43"/>
    <p:sldId id="328" r:id="rId44"/>
    <p:sldId id="329" r:id="rId45"/>
    <p:sldId id="330" r:id="rId46"/>
    <p:sldId id="331" r:id="rId47"/>
    <p:sldId id="337" r:id="rId48"/>
    <p:sldId id="338" r:id="rId49"/>
    <p:sldId id="339" r:id="rId50"/>
    <p:sldId id="340" r:id="rId51"/>
    <p:sldId id="349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0033CC"/>
    <a:srgbClr val="FF7F61"/>
    <a:srgbClr val="FF0000"/>
    <a:srgbClr val="6D6DFF"/>
    <a:srgbClr val="E8A8BD"/>
    <a:srgbClr val="B5D9CD"/>
    <a:srgbClr val="E6E6E6"/>
    <a:srgbClr val="F6E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0569" autoAdjust="0"/>
  </p:normalViewPr>
  <p:slideViewPr>
    <p:cSldViewPr>
      <p:cViewPr varScale="1">
        <p:scale>
          <a:sx n="70" d="100"/>
          <a:sy n="7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D20A5-576E-4736-A170-FB90132766F0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6DF17-35B9-4CFE-A04C-7F3812E8BF9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51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6DF17-35B9-4CFE-A04C-7F3812E8BF9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56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6DF17-35B9-4CFE-A04C-7F3812E8BF9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47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https://www.odorsmarts.com/car-air-freshener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6DF17-35B9-4CFE-A04C-7F3812E8BF9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18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302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3BC13-61F0-4940-892F-B75DC44A0A0C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58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15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40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5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5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22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8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6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47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36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45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40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E9B4D-113A-4FBD-898C-9D8CBEDDE8BD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45CD3-6A80-45C7-BEE5-A0A4175D38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78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6.png"/><Relationship Id="rId3" Type="http://schemas.openxmlformats.org/officeDocument/2006/relationships/hyperlink" Target="http://www.menageremag.com/comment-reparer-une-balle-de-ping-pong-enfoncee.html" TargetMode="External"/><Relationship Id="rId7" Type="http://schemas.openxmlformats.org/officeDocument/2006/relationships/slide" Target="slide2.xml"/><Relationship Id="rId12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slide" Target="slide11.xml"/><Relationship Id="rId5" Type="http://schemas.openxmlformats.org/officeDocument/2006/relationships/slide" Target="slide17.xml"/><Relationship Id="rId10" Type="http://schemas.openxmlformats.org/officeDocument/2006/relationships/image" Target="../media/image10.jpeg"/><Relationship Id="rId4" Type="http://schemas.openxmlformats.org/officeDocument/2006/relationships/image" Target="../media/image13.jpeg"/><Relationship Id="rId9" Type="http://schemas.openxmlformats.org/officeDocument/2006/relationships/hyperlink" Target="https://commons.wikimedia.org/wiki/File:Electron_microscopy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4.jpeg"/><Relationship Id="rId3" Type="http://schemas.openxmlformats.org/officeDocument/2006/relationships/hyperlink" Target="http://www.menageremag.com/comment-reparer-une-balle-de-ping-pong-enfoncee.html" TargetMode="External"/><Relationship Id="rId7" Type="http://schemas.openxmlformats.org/officeDocument/2006/relationships/image" Target="../media/image16.png"/><Relationship Id="rId12" Type="http://schemas.openxmlformats.org/officeDocument/2006/relationships/slide" Target="slide1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0.jpeg"/><Relationship Id="rId5" Type="http://schemas.openxmlformats.org/officeDocument/2006/relationships/slide" Target="slide8.xml"/><Relationship Id="rId10" Type="http://schemas.openxmlformats.org/officeDocument/2006/relationships/hyperlink" Target="https://commons.wikimedia.org/wiki/File:Electron_microscopy.jpg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jp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jardins-panoramiques-limeuil.com/le-sphinx-tete-de-mort/" TargetMode="External"/><Relationship Id="rId3" Type="http://schemas.openxmlformats.org/officeDocument/2006/relationships/slide" Target="slide48.xml"/><Relationship Id="rId7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slide" Target="slide3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hyperlink" Target="https://www.odorsmarts.com/car-air-freshener/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9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2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2.xml"/><Relationship Id="rId7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s://commons.wikimedia.org/wiki/File:Electron_microscopy.jpg" TargetMode="External"/><Relationship Id="rId4" Type="http://schemas.openxmlformats.org/officeDocument/2006/relationships/image" Target="../media/image1.png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/>
          <a:lstStyle/>
          <a:p>
            <a:r>
              <a:rPr lang="fr-FR" dirty="0"/>
              <a:t>N</a:t>
            </a:r>
            <a:r>
              <a:rPr lang="fr-FR" dirty="0" smtClean="0"/>
              <a:t>iveau </a:t>
            </a:r>
            <a:r>
              <a:rPr lang="fr-FR" dirty="0"/>
              <a:t>facile-moyen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B58B149-6CB6-4CC3-B004-C510CBDCDE5E}"/>
              </a:ext>
            </a:extLst>
          </p:cNvPr>
          <p:cNvSpPr/>
          <p:nvPr/>
        </p:nvSpPr>
        <p:spPr>
          <a:xfrm>
            <a:off x="1808782" y="6640268"/>
            <a:ext cx="1819576" cy="245116"/>
          </a:xfrm>
          <a:prstGeom prst="rect">
            <a:avLst/>
          </a:prstGeom>
          <a:solidFill>
            <a:srgbClr val="B3C8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D2B1E86-2A7A-47A3-8EC7-9664ACE18734}"/>
              </a:ext>
            </a:extLst>
          </p:cNvPr>
          <p:cNvSpPr/>
          <p:nvPr/>
        </p:nvSpPr>
        <p:spPr>
          <a:xfrm>
            <a:off x="3628358" y="6633374"/>
            <a:ext cx="1819576" cy="245116"/>
          </a:xfrm>
          <a:prstGeom prst="rect">
            <a:avLst/>
          </a:prstGeom>
          <a:solidFill>
            <a:srgbClr val="F1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DE66F9C-5AB8-4F0E-A925-9802AB4840FC}"/>
              </a:ext>
            </a:extLst>
          </p:cNvPr>
          <p:cNvSpPr/>
          <p:nvPr/>
        </p:nvSpPr>
        <p:spPr>
          <a:xfrm>
            <a:off x="5447934" y="6640268"/>
            <a:ext cx="1819576" cy="245116"/>
          </a:xfrm>
          <a:prstGeom prst="rect">
            <a:avLst/>
          </a:prstGeom>
          <a:solidFill>
            <a:srgbClr val="F6E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C005EA2-1F04-472D-867F-985F362ED184}"/>
              </a:ext>
            </a:extLst>
          </p:cNvPr>
          <p:cNvSpPr/>
          <p:nvPr/>
        </p:nvSpPr>
        <p:spPr>
          <a:xfrm>
            <a:off x="7236296" y="6634916"/>
            <a:ext cx="1907704" cy="250468"/>
          </a:xfrm>
          <a:prstGeom prst="rect">
            <a:avLst/>
          </a:prstGeom>
          <a:solidFill>
            <a:srgbClr val="B5D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FC9756F-906B-41A2-80E6-FCAC7B433771}"/>
              </a:ext>
            </a:extLst>
          </p:cNvPr>
          <p:cNvSpPr/>
          <p:nvPr/>
        </p:nvSpPr>
        <p:spPr>
          <a:xfrm>
            <a:off x="-10794" y="6631081"/>
            <a:ext cx="1819576" cy="245116"/>
          </a:xfrm>
          <a:prstGeom prst="rect">
            <a:avLst/>
          </a:prstGeom>
          <a:solidFill>
            <a:srgbClr val="BF7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32E9A0E-D125-4FF0-973E-ED1A7D0DAD0C}"/>
              </a:ext>
            </a:extLst>
          </p:cNvPr>
          <p:cNvSpPr/>
          <p:nvPr/>
        </p:nvSpPr>
        <p:spPr>
          <a:xfrm flipV="1">
            <a:off x="-106456" y="6418893"/>
            <a:ext cx="9335322" cy="250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BF6AD67-2D4E-407E-95A6-E9AF4D55DA0F}"/>
              </a:ext>
            </a:extLst>
          </p:cNvPr>
          <p:cNvSpPr/>
          <p:nvPr/>
        </p:nvSpPr>
        <p:spPr>
          <a:xfrm>
            <a:off x="1777568" y="6612884"/>
            <a:ext cx="1819576" cy="245116"/>
          </a:xfrm>
          <a:prstGeom prst="rect">
            <a:avLst/>
          </a:prstGeom>
          <a:solidFill>
            <a:srgbClr val="B3C8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CCD5425-DF6D-414F-9194-E4A22CE94CD8}"/>
              </a:ext>
            </a:extLst>
          </p:cNvPr>
          <p:cNvSpPr/>
          <p:nvPr/>
        </p:nvSpPr>
        <p:spPr>
          <a:xfrm>
            <a:off x="3597144" y="6605990"/>
            <a:ext cx="1819576" cy="245116"/>
          </a:xfrm>
          <a:prstGeom prst="rect">
            <a:avLst/>
          </a:prstGeom>
          <a:solidFill>
            <a:srgbClr val="F1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F18C39A-D15A-4E55-AF8A-BB4AA1738DE0}"/>
              </a:ext>
            </a:extLst>
          </p:cNvPr>
          <p:cNvSpPr/>
          <p:nvPr/>
        </p:nvSpPr>
        <p:spPr>
          <a:xfrm>
            <a:off x="5416720" y="6612884"/>
            <a:ext cx="1819576" cy="245116"/>
          </a:xfrm>
          <a:prstGeom prst="rect">
            <a:avLst/>
          </a:prstGeom>
          <a:solidFill>
            <a:srgbClr val="F6E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A962914-62A7-478B-8DFD-DAF4797B4EFE}"/>
              </a:ext>
            </a:extLst>
          </p:cNvPr>
          <p:cNvSpPr/>
          <p:nvPr/>
        </p:nvSpPr>
        <p:spPr>
          <a:xfrm>
            <a:off x="-42008" y="6603697"/>
            <a:ext cx="1819576" cy="245116"/>
          </a:xfrm>
          <a:prstGeom prst="rect">
            <a:avLst/>
          </a:prstGeom>
          <a:solidFill>
            <a:srgbClr val="BF7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EC5ADCD-0FEC-409E-B7F1-E9DA0456BB3E}"/>
              </a:ext>
            </a:extLst>
          </p:cNvPr>
          <p:cNvSpPr/>
          <p:nvPr/>
        </p:nvSpPr>
        <p:spPr>
          <a:xfrm flipV="1">
            <a:off x="-137670" y="6418893"/>
            <a:ext cx="9335322" cy="250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9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800" b="1" u="sng" dirty="0">
                <a:solidFill>
                  <a:srgbClr val="E8A8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 !</a:t>
            </a:r>
            <a:endParaRPr lang="fr-FR" sz="4800" dirty="0">
              <a:solidFill>
                <a:srgbClr val="E8A8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68908" y="94762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5827713" algn="l"/>
              </a:tabLst>
            </a:pP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Reliez par tailles relatives :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-35508" y="6503239"/>
            <a:ext cx="360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: http://www.menageremag.com/comment-reparer-une-balle-de-ping-pong-enfoncee.html</a:t>
            </a:r>
          </a:p>
        </p:txBody>
      </p:sp>
      <p:pic>
        <p:nvPicPr>
          <p:cNvPr id="13" name="Picture 8" descr="Melon et potass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39" y="1655516"/>
            <a:ext cx="1771981" cy="135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omment réparer une balle de ping-pong enfoncée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2" t="23957" r="44072" b="29108"/>
          <a:stretch/>
        </p:blipFill>
        <p:spPr bwMode="auto">
          <a:xfrm>
            <a:off x="1557879" y="3120879"/>
            <a:ext cx="1792211" cy="159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s://lh4.googleusercontent.com/LwCojqeaCpUwvLmuGWBx6qv4w1BPNvhh49IKMaevYVTu5f23bv7C425bDwF3IKX1sLpYaaI_OTSVTKS8PHHYlYJcFwjECtCUzQGil5Daoa47hPEzDEvEpBZ8KvHhT3eK9Tha-R5z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284" y="1655515"/>
            <a:ext cx="1406148" cy="140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lh6.googleusercontent.com/jAiB7871pGQ-zibJsRwV5iCVlkqb9JteEX2IVG7qyoOuG9KLrKW12OmR_idmJVhTPjTWriDmeZ11XMAYXk9QwDlo4R3zP9ZG_9--bt9pTt5FeBmcymXol4R9m76GskAT9H4GSInL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68" t="36307" r="12527" b="19256"/>
          <a:stretch/>
        </p:blipFill>
        <p:spPr bwMode="auto">
          <a:xfrm>
            <a:off x="5762684" y="2944901"/>
            <a:ext cx="1041564" cy="109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Electron microscopy">
            <a:hlinkClick r:id="rId9" tooltip="Electron microscopy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1" t="60486" r="26923"/>
          <a:stretch/>
        </p:blipFill>
        <p:spPr bwMode="auto">
          <a:xfrm>
            <a:off x="6443523" y="4221894"/>
            <a:ext cx="1766689" cy="132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4483454" y="6117098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</a:p>
        </p:txBody>
      </p:sp>
      <p:sp>
        <p:nvSpPr>
          <p:cNvPr id="16" name="Flèche droite 15">
            <a:hlinkClick r:id="rId11" action="ppaction://hlinksldjump"/>
          </p:cNvPr>
          <p:cNvSpPr/>
          <p:nvPr/>
        </p:nvSpPr>
        <p:spPr>
          <a:xfrm>
            <a:off x="7608684" y="6145716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e 26"/>
          <p:cNvGrpSpPr/>
          <p:nvPr/>
        </p:nvGrpSpPr>
        <p:grpSpPr>
          <a:xfrm>
            <a:off x="478882" y="4836259"/>
            <a:ext cx="3469417" cy="1348049"/>
            <a:chOff x="238487" y="4095287"/>
            <a:chExt cx="3941571" cy="1564903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383" y="4095287"/>
              <a:ext cx="1697675" cy="1273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630" r="39488"/>
            <a:stretch/>
          </p:blipFill>
          <p:spPr bwMode="auto">
            <a:xfrm>
              <a:off x="238487" y="4312141"/>
              <a:ext cx="1803667" cy="134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29"/>
            <p:cNvSpPr/>
            <p:nvPr/>
          </p:nvSpPr>
          <p:spPr>
            <a:xfrm>
              <a:off x="1729766" y="4986164"/>
              <a:ext cx="119312" cy="77741"/>
            </a:xfrm>
            <a:prstGeom prst="rect">
              <a:avLst/>
            </a:prstGeom>
            <a:noFill/>
            <a:ln w="3175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Connecteur droit avec flèche 30"/>
            <p:cNvCxnSpPr/>
            <p:nvPr/>
          </p:nvCxnSpPr>
          <p:spPr>
            <a:xfrm flipV="1">
              <a:off x="1849078" y="4731915"/>
              <a:ext cx="633305" cy="254249"/>
            </a:xfrm>
            <a:prstGeom prst="straightConnector1">
              <a:avLst/>
            </a:prstGeom>
            <a:ln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necteur droit avec flèche 18"/>
          <p:cNvCxnSpPr/>
          <p:nvPr/>
        </p:nvCxnSpPr>
        <p:spPr>
          <a:xfrm flipV="1">
            <a:off x="1896543" y="5384668"/>
            <a:ext cx="557443" cy="214310"/>
          </a:xfrm>
          <a:prstGeom prst="straightConnector1">
            <a:avLst/>
          </a:prstGeom>
          <a:ln w="28575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7752394" y="2736191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Bactérie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596466" y="3700597"/>
            <a:ext cx="6174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6770297" y="5545090"/>
            <a:ext cx="161775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Cellule humaine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43C7A3C-0282-4D3C-B194-94298BD6E7D7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E8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xmlns="" id="{7CAA4F3C-9344-4367-902B-4B0887D659BC}"/>
              </a:ext>
            </a:extLst>
          </p:cNvPr>
          <p:cNvSpPr txBox="1"/>
          <p:nvPr/>
        </p:nvSpPr>
        <p:spPr>
          <a:xfrm rot="2319656">
            <a:off x="7961435" y="318690"/>
            <a:ext cx="1269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4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800" b="1" u="sng" dirty="0">
                <a:solidFill>
                  <a:srgbClr val="E8A8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 !</a:t>
            </a:r>
            <a:endParaRPr lang="fr-FR" sz="4800" dirty="0">
              <a:solidFill>
                <a:srgbClr val="E8A8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68908" y="94762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5827713" algn="l"/>
              </a:tabLst>
            </a:pP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Reliez par tailles relatives :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-35508" y="6503239"/>
            <a:ext cx="360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: http://www.menageremag.com/comment-reparer-une-balle-de-ping-pong-enfoncee.html</a:t>
            </a:r>
          </a:p>
        </p:txBody>
      </p:sp>
      <p:pic>
        <p:nvPicPr>
          <p:cNvPr id="13" name="Picture 8" descr="Melon et potass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39" y="1655516"/>
            <a:ext cx="1771981" cy="135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omment réparer une balle de ping-pong enfoncée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2" t="23957" r="44072" b="29108"/>
          <a:stretch/>
        </p:blipFill>
        <p:spPr bwMode="auto">
          <a:xfrm>
            <a:off x="1557880" y="3205708"/>
            <a:ext cx="1792211" cy="159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3175966" y="6088481"/>
            <a:ext cx="4453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 à la question</a:t>
            </a:r>
          </a:p>
        </p:txBody>
      </p:sp>
      <p:sp>
        <p:nvSpPr>
          <p:cNvPr id="16" name="Flèche droite 15">
            <a:hlinkClick r:id="rId5" action="ppaction://hlinksldjump"/>
          </p:cNvPr>
          <p:cNvSpPr/>
          <p:nvPr/>
        </p:nvSpPr>
        <p:spPr>
          <a:xfrm>
            <a:off x="7608684" y="6145716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e 26"/>
          <p:cNvGrpSpPr/>
          <p:nvPr/>
        </p:nvGrpSpPr>
        <p:grpSpPr>
          <a:xfrm>
            <a:off x="478882" y="4836259"/>
            <a:ext cx="3469417" cy="1348049"/>
            <a:chOff x="238487" y="4095287"/>
            <a:chExt cx="3941571" cy="1564903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383" y="4095287"/>
              <a:ext cx="1697675" cy="1273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630" r="39488"/>
            <a:stretch/>
          </p:blipFill>
          <p:spPr bwMode="auto">
            <a:xfrm>
              <a:off x="238487" y="4312141"/>
              <a:ext cx="1803667" cy="134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29"/>
            <p:cNvSpPr/>
            <p:nvPr/>
          </p:nvSpPr>
          <p:spPr>
            <a:xfrm>
              <a:off x="1729766" y="4986164"/>
              <a:ext cx="119312" cy="77741"/>
            </a:xfrm>
            <a:prstGeom prst="rect">
              <a:avLst/>
            </a:prstGeom>
            <a:noFill/>
            <a:ln w="3175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Connecteur droit avec flèche 30"/>
            <p:cNvCxnSpPr/>
            <p:nvPr/>
          </p:nvCxnSpPr>
          <p:spPr>
            <a:xfrm flipV="1">
              <a:off x="1849078" y="4731915"/>
              <a:ext cx="633305" cy="254249"/>
            </a:xfrm>
            <a:prstGeom prst="straightConnector1">
              <a:avLst/>
            </a:prstGeom>
            <a:ln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Connecteur droit 4"/>
          <p:cNvCxnSpPr>
            <a:endCxn id="34" idx="1"/>
          </p:cNvCxnSpPr>
          <p:nvPr/>
        </p:nvCxnSpPr>
        <p:spPr>
          <a:xfrm>
            <a:off x="2699792" y="2393398"/>
            <a:ext cx="3496623" cy="27993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>
            <a:stCxn id="2051" idx="3"/>
            <a:endCxn id="35" idx="1"/>
          </p:cNvCxnSpPr>
          <p:nvPr/>
        </p:nvCxnSpPr>
        <p:spPr>
          <a:xfrm flipV="1">
            <a:off x="3350091" y="2319513"/>
            <a:ext cx="3399155" cy="16829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>
            <a:endCxn id="33" idx="1"/>
          </p:cNvCxnSpPr>
          <p:nvPr/>
        </p:nvCxnSpPr>
        <p:spPr>
          <a:xfrm flipV="1">
            <a:off x="3106866" y="3676105"/>
            <a:ext cx="2813150" cy="18033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>
            <a:endCxn id="28" idx="1"/>
          </p:cNvCxnSpPr>
          <p:nvPr/>
        </p:nvCxnSpPr>
        <p:spPr>
          <a:xfrm flipV="1">
            <a:off x="1896543" y="5384668"/>
            <a:ext cx="557443" cy="214310"/>
          </a:xfrm>
          <a:prstGeom prst="straightConnector1">
            <a:avLst/>
          </a:prstGeom>
          <a:ln w="28575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2" descr="https://lh6.googleusercontent.com/jAiB7871pGQ-zibJsRwV5iCVlkqb9JteEX2IVG7qyoOuG9KLrKW12OmR_idmJVhTPjTWriDmeZ11XMAYXk9QwDlo4R3zP9ZG_9--bt9pTt5FeBmcymXol4R9m76GskAT9H4GSInL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7" t="36306" r="15409" b="21825"/>
          <a:stretch/>
        </p:blipFill>
        <p:spPr bwMode="auto">
          <a:xfrm>
            <a:off x="5920016" y="3205708"/>
            <a:ext cx="2711294" cy="94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Electron microscopy">
            <a:hlinkClick r:id="rId10" tooltip="Electron microscopy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1" t="60486"/>
          <a:stretch/>
        </p:blipFill>
        <p:spPr bwMode="auto">
          <a:xfrm>
            <a:off x="6196415" y="4582454"/>
            <a:ext cx="2671068" cy="122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8324771" y="4746454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µm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6" descr="https://lh4.googleusercontent.com/LwCojqeaCpUwvLmuGWBx6qv4w1BPNvhh49IKMaevYVTu5f23bv7C425bDwF3IKX1sLpYaaI_OTSVTKS8PHHYlYJcFwjECtCUzQGil5Daoa47hPEzDEvEpBZ8KvHhT3eK9Tha-R5z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246" y="1616439"/>
            <a:ext cx="1406148" cy="140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Connecteur droit 11"/>
          <p:cNvCxnSpPr/>
          <p:nvPr/>
        </p:nvCxnSpPr>
        <p:spPr>
          <a:xfrm>
            <a:off x="6749246" y="2902397"/>
            <a:ext cx="3533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6685292" y="2630172"/>
            <a:ext cx="4812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µm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391157" y="2884883"/>
            <a:ext cx="5311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 cm</a:t>
            </a:r>
          </a:p>
        </p:txBody>
      </p:sp>
      <p:cxnSp>
        <p:nvCxnSpPr>
          <p:cNvPr id="37" name="Connecteur droit 36"/>
          <p:cNvCxnSpPr/>
          <p:nvPr/>
        </p:nvCxnSpPr>
        <p:spPr>
          <a:xfrm>
            <a:off x="346628" y="2891781"/>
            <a:ext cx="50562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>
            <a:off x="3595733" y="5676075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/>
          <p:cNvSpPr txBox="1"/>
          <p:nvPr/>
        </p:nvSpPr>
        <p:spPr>
          <a:xfrm>
            <a:off x="3484711" y="5676075"/>
            <a:ext cx="5100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mm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53" name="Connecteur droit 2052"/>
          <p:cNvCxnSpPr/>
          <p:nvPr/>
        </p:nvCxnSpPr>
        <p:spPr>
          <a:xfrm>
            <a:off x="1223165" y="4291138"/>
            <a:ext cx="5245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1216534" y="4302581"/>
            <a:ext cx="5311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 cm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7658481" y="2715606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Bactérie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6966924" y="3788914"/>
            <a:ext cx="6174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7307422" y="5633756"/>
            <a:ext cx="161775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Cellule humaine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A59095C6-2DA7-465A-8117-C868305BB0D5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E8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xmlns="" id="{D5445C5A-A3E1-4646-ADC2-3CDDB487AB03}"/>
              </a:ext>
            </a:extLst>
          </p:cNvPr>
          <p:cNvSpPr txBox="1"/>
          <p:nvPr/>
        </p:nvSpPr>
        <p:spPr>
          <a:xfrm rot="2319656">
            <a:off x="7961435" y="318690"/>
            <a:ext cx="1269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8" y="-3858"/>
            <a:ext cx="91597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</a:t>
            </a:r>
            <a:r>
              <a:rPr lang="fr-FR" sz="28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endParaRPr lang="fr-FR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Quel(s) type(s) de </a:t>
            </a:r>
            <a:r>
              <a:rPr lang="fr-FR" sz="2800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pathologie(s) pouvez-vous (HPV) causer ?</a:t>
            </a:r>
            <a:endParaRPr lang="fr-FR" sz="2800" u="sng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Cancers et verrues</a:t>
            </a: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Gastroentérite</a:t>
            </a:r>
          </a:p>
        </p:txBody>
      </p:sp>
      <p:sp>
        <p:nvSpPr>
          <p:cNvPr id="10" name="ZoneTexte 9">
            <a:hlinkClick r:id="rId4" action="ppaction://hlinksldjump"/>
          </p:cNvPr>
          <p:cNvSpPr txBox="1"/>
          <p:nvPr/>
        </p:nvSpPr>
        <p:spPr>
          <a:xfrm>
            <a:off x="9755" y="3257503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Grippe et rhume</a:t>
            </a: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9755" y="375136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SIDA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BF7BB7C-E0EE-43C0-B6A8-3C6C420420BB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C13FCF95-B0A3-4EE1-B153-E811FAC5B770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172578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8" y="-3858"/>
            <a:ext cx="91597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</a:t>
            </a:r>
            <a:r>
              <a:rPr lang="fr-FR" sz="2800" b="1" dirty="0" smtClean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endParaRPr lang="fr-FR" sz="2800" b="1" dirty="0">
              <a:solidFill>
                <a:srgbClr val="FF7F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solidFill>
                <a:srgbClr val="FF7F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fr-FR" sz="2800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Quel(s) type(s) de </a:t>
            </a:r>
            <a:r>
              <a:rPr lang="fr-FR" sz="2800" u="sng" dirty="0" smtClean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pathologie(s) pouvez-vous (HPV) causer ?</a:t>
            </a:r>
            <a:endParaRPr lang="fr-FR" sz="2800" u="sng" dirty="0">
              <a:solidFill>
                <a:srgbClr val="FF7F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Cancers et verrues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Gastroentérite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9755" y="3257503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Grippe et rhume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9755" y="375136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SIDA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37203" y="4548144"/>
            <a:ext cx="1985882" cy="19750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C3E2F01-B62F-422B-A4FC-53C7774A6514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E79BF702-C992-4606-91B1-10A7F7598366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12275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4281" y="6265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HPV  </a:t>
            </a:r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Cancers (col de l’utérus, gorge, anus, pénis) et verrues</a:t>
            </a:r>
          </a:p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Bactérie ou autres virus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Gastro-entérite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 de la grippe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Grippe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Autres Virus  </a:t>
            </a:r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Rhume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VIH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SIDA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491427" y="3770651"/>
            <a:ext cx="74042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différents virus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n’infectent pas les mêmes cellules et n’entraînent donc </a:t>
            </a:r>
            <a:r>
              <a:rPr lang="fr-F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 les mêmes pathologies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875965" y="5731912"/>
            <a:ext cx="2842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Quelques informations complémentaires</a:t>
            </a:r>
          </a:p>
        </p:txBody>
      </p:sp>
      <p:sp>
        <p:nvSpPr>
          <p:cNvPr id="17" name="Flèche droite 16">
            <a:hlinkClick r:id="rId2" action="ppaction://hlinksldjump"/>
          </p:cNvPr>
          <p:cNvSpPr/>
          <p:nvPr/>
        </p:nvSpPr>
        <p:spPr>
          <a:xfrm>
            <a:off x="7518647" y="6056534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726" y="5229417"/>
            <a:ext cx="1654234" cy="165423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8" y="4628238"/>
            <a:ext cx="1360211" cy="18324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0175">
            <a:off x="4589757" y="2822589"/>
            <a:ext cx="631707" cy="85103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9028">
            <a:off x="7385966" y="1596661"/>
            <a:ext cx="1062230" cy="143103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4" y="3086499"/>
            <a:ext cx="1246544" cy="1246544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7957" y="2039904"/>
            <a:ext cx="925264" cy="1246519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27" y="1808608"/>
            <a:ext cx="1124744" cy="112474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171" y="4813833"/>
            <a:ext cx="918079" cy="918079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694" y="1700030"/>
            <a:ext cx="1336165" cy="1336165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1251">
            <a:off x="5270232" y="1000105"/>
            <a:ext cx="631707" cy="85103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5D60F91-FF47-4644-963B-6E533CFB741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xmlns="" id="{56C3F4A8-8D8A-459D-8555-F8C528863E8C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18706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A1E51C4F-ABDD-4FDE-A72E-455D0AFAB446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xmlns="" id="{E54EA578-CDDA-4258-AE7A-EBAD0877861F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23" name="Flèche droite 22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ZoneTexte 24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5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45536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US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qu’il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faut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aussi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savoir sur HPV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96" y="2294875"/>
            <a:ext cx="1307528" cy="144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Schéma : appareil génital féminin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294875"/>
            <a:ext cx="3494727" cy="164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à coins arrondis 8"/>
          <p:cNvSpPr/>
          <p:nvPr/>
        </p:nvSpPr>
        <p:spPr>
          <a:xfrm>
            <a:off x="5584125" y="3028405"/>
            <a:ext cx="504056" cy="1800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ZoneTexte 9"/>
          <p:cNvSpPr txBox="1"/>
          <p:nvPr/>
        </p:nvSpPr>
        <p:spPr>
          <a:xfrm>
            <a:off x="6732239" y="2791610"/>
            <a:ext cx="921206" cy="584775"/>
          </a:xfrm>
          <a:prstGeom prst="rect">
            <a:avLst/>
          </a:prstGeom>
          <a:solidFill>
            <a:srgbClr val="D7E5F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 de l’utérus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-32009" y="1340768"/>
            <a:ext cx="9158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 infecte les cellules de la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peau</a:t>
            </a:r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de certaines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muqueuses </a:t>
            </a:r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 de l’utérus</a:t>
            </a:r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anus, pénis et gorge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0" y="4293096"/>
            <a:ext cx="9158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 se transmet par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 direct</a:t>
            </a:r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lors de rapports sexuels, via des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objets contaminés</a:t>
            </a:r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 HPV et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la mère à l’enfant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1519808" y="5395934"/>
            <a:ext cx="4040693" cy="934074"/>
            <a:chOff x="2490659" y="1916832"/>
            <a:chExt cx="4040693" cy="934074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916832"/>
              <a:ext cx="676352" cy="628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67641">
              <a:off x="2466982" y="1968324"/>
              <a:ext cx="676352" cy="628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2743">
              <a:off x="4659033" y="1916832"/>
              <a:ext cx="676352" cy="628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234" y="2223451"/>
              <a:ext cx="349034" cy="627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80085">
              <a:off x="5901198" y="2093646"/>
              <a:ext cx="364713" cy="655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642710">
              <a:off x="6166639" y="2081992"/>
              <a:ext cx="364713" cy="655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CA607154-5C47-412F-8630-07FE2F3042CC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xmlns="" id="{9788E2FB-52C9-4515-84EE-0C79C78F4469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6072859" y="6165503"/>
            <a:ext cx="2866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Hôte de jouer !</a:t>
            </a:r>
          </a:p>
        </p:txBody>
      </p:sp>
      <p:sp>
        <p:nvSpPr>
          <p:cNvPr id="35" name="Flèche droite 34">
            <a:hlinkClick r:id="rId6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8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 votre système immunitaire peut-il reconnaître le virus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5987" y="2276872"/>
            <a:ext cx="9139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Par la forme de son noyau</a:t>
            </a:r>
          </a:p>
        </p:txBody>
      </p:sp>
      <p:sp>
        <p:nvSpPr>
          <p:cNvPr id="9" name="ZoneTexte 8">
            <a:hlinkClick r:id="rId3" action="ppaction://hlinksldjump"/>
          </p:cNvPr>
          <p:cNvSpPr txBox="1"/>
          <p:nvPr/>
        </p:nvSpPr>
        <p:spPr>
          <a:xfrm>
            <a:off x="-5987" y="2702677"/>
            <a:ext cx="916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C’est impossible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-8390" y="322589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Par une protéine de son enveloppe</a:t>
            </a: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-5987" y="3753428"/>
            <a:ext cx="916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Par une protéine de sa capside</a:t>
            </a:r>
          </a:p>
        </p:txBody>
      </p:sp>
      <p:pic>
        <p:nvPicPr>
          <p:cNvPr id="12" name="Picture 2" descr="https://lh6.googleusercontent.com/xFx7NcfYt3a_aFfiAqn336XGN80MlDj44sVwJgAvmazyQgB_eUSwQDzEcvRmL3d2zN9TYJYIc2Od_PrVSUoc1Oxfz76yhSdFt-x2tDYpumYBRDcykg-NrtBjkgzRKG40pdm_Uv7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26"/>
          <a:stretch/>
        </p:blipFill>
        <p:spPr bwMode="auto">
          <a:xfrm>
            <a:off x="6327895" y="2481387"/>
            <a:ext cx="2085417" cy="201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6645994" y="2019722"/>
            <a:ext cx="1449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3175">
                  <a:noFill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9CD18A4-6054-4FE3-8DDB-5605647DD5E1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9D2E7A81-A68D-4BD1-B0B8-FC0700C22C4A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95311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2800" dirty="0">
              <a:solidFill>
                <a:srgbClr val="8181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fr-FR" sz="2800" dirty="0" smtClean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fr-FR" sz="2800" dirty="0">
              <a:solidFill>
                <a:srgbClr val="8181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 votre système immunitaire peut-il reconnaître le virus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5987" y="2276872"/>
            <a:ext cx="9139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Par la forme de son noyau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5987" y="2702677"/>
            <a:ext cx="916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C’est impossible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-8390" y="322589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Par une protéine de son enveloppe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-5987" y="3753428"/>
            <a:ext cx="916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Par une protéine de sa capside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37203" y="4548144"/>
            <a:ext cx="1985882" cy="1975063"/>
          </a:xfrm>
          <a:prstGeom prst="rect">
            <a:avLst/>
          </a:prstGeom>
        </p:spPr>
      </p:pic>
      <p:pic>
        <p:nvPicPr>
          <p:cNvPr id="12" name="Picture 2" descr="https://lh6.googleusercontent.com/xFx7NcfYt3a_aFfiAqn336XGN80MlDj44sVwJgAvmazyQgB_eUSwQDzEcvRmL3d2zN9TYJYIc2Od_PrVSUoc1Oxfz76yhSdFt-x2tDYpumYBRDcykg-NrtBjkgzRKG40pdm_Uv7U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26"/>
          <a:stretch/>
        </p:blipFill>
        <p:spPr bwMode="auto">
          <a:xfrm>
            <a:off x="6327895" y="2481387"/>
            <a:ext cx="2085417" cy="201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6645994" y="2019722"/>
            <a:ext cx="1449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3175">
                  <a:noFill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0743F30-CA90-4362-8001-8CA28C59B42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526B1DBD-3438-4455-966C-41728C3E95E6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34264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Étoile à 12 branches 9"/>
          <p:cNvSpPr/>
          <p:nvPr/>
        </p:nvSpPr>
        <p:spPr>
          <a:xfrm>
            <a:off x="60146" y="188640"/>
            <a:ext cx="6168038" cy="2880320"/>
          </a:xfrm>
          <a:prstGeom prst="star12">
            <a:avLst>
              <a:gd name="adj" fmla="val 3607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/>
          <p:cNvSpPr txBox="1"/>
          <p:nvPr/>
        </p:nvSpPr>
        <p:spPr>
          <a:xfrm>
            <a:off x="975693" y="1028635"/>
            <a:ext cx="43924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 = virus</a:t>
            </a:r>
          </a:p>
          <a:p>
            <a:pPr marL="342900" indent="-342900" algn="ctr">
              <a:buFont typeface="Wingdings"/>
              <a:buChar char="à"/>
            </a:pPr>
            <a:r>
              <a:rPr lang="fr-FR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</a:t>
            </a:r>
            <a:r>
              <a:rPr lang="fr-FR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de noyau</a:t>
            </a:r>
            <a:endParaRPr lang="fr-FR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Wingdings"/>
              <a:buChar char="à"/>
            </a:pP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 un virus enveloppé</a:t>
            </a:r>
            <a:endParaRPr lang="fr-FR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924288" y="1916832"/>
            <a:ext cx="32197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Reconnaissance d’une </a:t>
            </a:r>
            <a:r>
              <a:rPr lang="fr-F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protéine de sa capside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antigène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et identification du virus comme un pathogène à éliminer.</a:t>
            </a:r>
          </a:p>
        </p:txBody>
      </p:sp>
      <p:grpSp>
        <p:nvGrpSpPr>
          <p:cNvPr id="18" name="Google Shape;460;p29"/>
          <p:cNvGrpSpPr/>
          <p:nvPr/>
        </p:nvGrpSpPr>
        <p:grpSpPr>
          <a:xfrm>
            <a:off x="251520" y="3181642"/>
            <a:ext cx="4536504" cy="3149059"/>
            <a:chOff x="0" y="0"/>
            <a:chExt cx="4479709" cy="3058649"/>
          </a:xfrm>
        </p:grpSpPr>
        <p:pic>
          <p:nvPicPr>
            <p:cNvPr id="19" name="Google Shape;461;p29" descr="https://lh6.googleusercontent.com/xFx7NcfYt3a_aFfiAqn336XGN80MlDj44sVwJgAvmazyQgB_eUSwQDzEcvRmL3d2zN9TYJYIc2Od_PrVSUoc1Oxfz76yhSdFt-x2tDYpumYBRDcykg-NrtBjkgzRKG40pdm_Uv7U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0" y="0"/>
              <a:ext cx="4373991" cy="28815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462;p29"/>
            <p:cNvSpPr/>
            <p:nvPr/>
          </p:nvSpPr>
          <p:spPr>
            <a:xfrm>
              <a:off x="2928809" y="15736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21" name="Google Shape;463;p29"/>
            <p:cNvSpPr/>
            <p:nvPr/>
          </p:nvSpPr>
          <p:spPr>
            <a:xfrm>
              <a:off x="2836809" y="75866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22" name="Google Shape;464;p29"/>
            <p:cNvSpPr/>
            <p:nvPr/>
          </p:nvSpPr>
          <p:spPr>
            <a:xfrm>
              <a:off x="3112609" y="130291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23" name="Google Shape;465;p29"/>
            <p:cNvSpPr/>
            <p:nvPr/>
          </p:nvSpPr>
          <p:spPr>
            <a:xfrm>
              <a:off x="2928809" y="2362944"/>
              <a:ext cx="1489800" cy="1953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24" name="Google Shape;466;p29"/>
            <p:cNvSpPr txBox="1"/>
            <p:nvPr/>
          </p:nvSpPr>
          <p:spPr>
            <a:xfrm>
              <a:off x="2842393" y="95088"/>
              <a:ext cx="1453115" cy="9392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Protéine de capside L1 </a:t>
              </a:r>
              <a:endParaRPr lang="en-US" sz="14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Google Shape;467;p29"/>
            <p:cNvSpPr txBox="1"/>
            <p:nvPr/>
          </p:nvSpPr>
          <p:spPr>
            <a:xfrm>
              <a:off x="2842658" y="2136033"/>
              <a:ext cx="1531334" cy="9226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Protéine de capside L2 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Google Shape;468;p29"/>
            <p:cNvSpPr txBox="1"/>
            <p:nvPr/>
          </p:nvSpPr>
          <p:spPr>
            <a:xfrm>
              <a:off x="3076859" y="1297717"/>
              <a:ext cx="1071000" cy="735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ADN</a:t>
              </a:r>
              <a:endParaRPr lang="en-US" sz="14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14A98492-C0BB-4DF6-B11E-29320583C28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D91CC952-327A-41A3-8BC9-A9724E29EEBE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6072859" y="6165503"/>
            <a:ext cx="2866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Hôte de jouer !</a:t>
            </a:r>
          </a:p>
        </p:txBody>
      </p:sp>
      <p:sp>
        <p:nvSpPr>
          <p:cNvPr id="39" name="Flèche droite 38">
            <a:hlinkClick r:id="rId3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Laquelle de ces photos correspond au HPV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694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4218833" y="2202492"/>
            <a:ext cx="6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-10792" y="4175272"/>
            <a:ext cx="683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4229107" y="4175272"/>
            <a:ext cx="673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</a:t>
            </a:r>
          </a:p>
        </p:txBody>
      </p:sp>
      <p:pic>
        <p:nvPicPr>
          <p:cNvPr id="1026" name="Picture 2" descr="https://lh6.googleusercontent.com/jAiB7871pGQ-zibJsRwV5iCVlkqb9JteEX2IVG7qyoOuG9KLrKW12OmR_idmJVhTPjTWriDmeZ11XMAYXk9QwDlo4R3zP9ZG_9--bt9pTt5FeBmcymXol4R9m76GskAT9H4GSInL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6"/>
          <a:stretch/>
        </p:blipFill>
        <p:spPr bwMode="auto">
          <a:xfrm>
            <a:off x="672774" y="1988840"/>
            <a:ext cx="3543300" cy="192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5.googleusercontent.com/z3VdBxzu3574eFlkKemTOcIGHImhj0YmUTWmSr7fp3AM1gM-XEwmdCisCkco3T_srBBEP89YzNzTFDqUZ-xRPId58_GXVOk9NG-yTp48BNwJzkQT-zBvQTn2BFsEfUw4_OvuntbE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747" y="1916832"/>
            <a:ext cx="1571132" cy="213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6876256" y="220486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/>
              <a:t>Microbiology and Molecular Biology Reviews</a:t>
            </a:r>
            <a:r>
              <a:rPr lang="en-US" sz="900" dirty="0"/>
              <a:t> Dec 1969</a:t>
            </a:r>
          </a:p>
          <a:p>
            <a:r>
              <a:rPr lang="en-US" sz="900" dirty="0"/>
              <a:t>https://mmbr.asm.org/content/67/1/86/figures-only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291913" y="6381328"/>
            <a:ext cx="20537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/>
              <a:t>Clinical</a:t>
            </a:r>
            <a:r>
              <a:rPr lang="fr-FR" sz="1000" i="1" dirty="0"/>
              <a:t> </a:t>
            </a:r>
            <a:r>
              <a:rPr lang="fr-FR" sz="1000" i="1" dirty="0" err="1"/>
              <a:t>Infectious</a:t>
            </a:r>
            <a:r>
              <a:rPr lang="fr-FR" sz="1000" i="1" dirty="0"/>
              <a:t> </a:t>
            </a:r>
            <a:r>
              <a:rPr lang="fr-FR" sz="1000" i="1" dirty="0" err="1"/>
              <a:t>Diseases</a:t>
            </a:r>
            <a:r>
              <a:rPr lang="fr-FR" sz="1000" dirty="0"/>
              <a:t> Jun 2016</a:t>
            </a:r>
            <a:endParaRPr lang="en-US" sz="1000" dirty="0"/>
          </a:p>
        </p:txBody>
      </p:sp>
      <p:sp>
        <p:nvSpPr>
          <p:cNvPr id="13" name="ZoneTexte 12"/>
          <p:cNvSpPr txBox="1"/>
          <p:nvPr/>
        </p:nvSpPr>
        <p:spPr>
          <a:xfrm>
            <a:off x="5014725" y="6381328"/>
            <a:ext cx="36724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sng" dirty="0">
                <a:hlinkClick r:id="rId8"/>
              </a:rPr>
              <a:t>http://jardins-panoramiques-limeuil.com/le-sphinx-tete-de-mort/</a:t>
            </a:r>
            <a:endParaRPr lang="fr-FR" sz="900" dirty="0"/>
          </a:p>
        </p:txBody>
      </p:sp>
      <p:pic>
        <p:nvPicPr>
          <p:cNvPr id="4" name="Imag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59" y="4005064"/>
            <a:ext cx="2395530" cy="2377243"/>
          </a:xfrm>
          <a:prstGeom prst="rect">
            <a:avLst/>
          </a:prstGeom>
        </p:spPr>
      </p:pic>
      <p:pic>
        <p:nvPicPr>
          <p:cNvPr id="7" name="Imag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25" y="4149080"/>
            <a:ext cx="3596343" cy="226752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9FDE5BEB-976D-4B53-87C4-BB89073FAF99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A232288C-E8E4-49B0-89CE-10B5BA34CFAE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159643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232439" y="5703294"/>
            <a:ext cx="3376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E8A8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petit atelier pour vous aider</a:t>
            </a:r>
          </a:p>
        </p:txBody>
      </p:sp>
      <p:sp>
        <p:nvSpPr>
          <p:cNvPr id="9" name="Flèche droite 8">
            <a:hlinkClick r:id="rId2" action="ppaction://hlinksldjump"/>
          </p:cNvPr>
          <p:cNvSpPr/>
          <p:nvPr/>
        </p:nvSpPr>
        <p:spPr>
          <a:xfrm>
            <a:off x="7608684" y="5731912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E8A8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33B8C11-56DB-4D57-AC56-156FE95D97F9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52EA93C0-E45E-43E4-8FD2-508B5EBD7CDC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18726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800" b="1" u="sng" dirty="0">
                <a:solidFill>
                  <a:srgbClr val="E8A8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 !</a:t>
            </a:r>
            <a:endParaRPr lang="fr-FR" sz="4800" dirty="0">
              <a:solidFill>
                <a:srgbClr val="E8A8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327" y="155679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Remettez les images proposées dans l’ordre afin de reconstituer le cycle viral de HPV.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0" t="11520" r="37460" b="33368"/>
          <a:stretch/>
        </p:blipFill>
        <p:spPr>
          <a:xfrm>
            <a:off x="2483766" y="2911400"/>
            <a:ext cx="2859315" cy="268137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590259" y="3651926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512965" y="5929209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</a:p>
        </p:txBody>
      </p:sp>
      <p:sp>
        <p:nvSpPr>
          <p:cNvPr id="11" name="Flèche droite 10">
            <a:hlinkClick r:id="rId3" action="ppaction://hlinksldjump"/>
          </p:cNvPr>
          <p:cNvSpPr/>
          <p:nvPr/>
        </p:nvSpPr>
        <p:spPr>
          <a:xfrm>
            <a:off x="7608684" y="5937313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1CB7BEF-2A5C-428E-B9B1-1FC86915520D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E8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61BDC775-680C-40DD-AF45-492296C952F9}"/>
              </a:ext>
            </a:extLst>
          </p:cNvPr>
          <p:cNvSpPr txBox="1"/>
          <p:nvPr/>
        </p:nvSpPr>
        <p:spPr>
          <a:xfrm rot="2319656">
            <a:off x="7961435" y="318690"/>
            <a:ext cx="1269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8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26064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Cycle de HPV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155221" y="5880078"/>
            <a:ext cx="4453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 à la question</a:t>
            </a:r>
          </a:p>
        </p:txBody>
      </p:sp>
      <p:sp>
        <p:nvSpPr>
          <p:cNvPr id="6" name="Flèche droite 5">
            <a:hlinkClick r:id="rId2" action="ppaction://hlinksldjump"/>
          </p:cNvPr>
          <p:cNvSpPr/>
          <p:nvPr/>
        </p:nvSpPr>
        <p:spPr>
          <a:xfrm>
            <a:off x="7608684" y="5937313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71567"/>
            <a:ext cx="6768752" cy="473812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2A4CA69-77F7-4593-8418-C40DCB38A15E}"/>
              </a:ext>
            </a:extLst>
          </p:cNvPr>
          <p:cNvSpPr txBox="1"/>
          <p:nvPr/>
        </p:nvSpPr>
        <p:spPr>
          <a:xfrm>
            <a:off x="8028384" y="62656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65A0DBC-8F8C-45A0-93CB-0BE0EFB04A9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E8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09893255-2758-4290-841F-C6BC7613182F}"/>
              </a:ext>
            </a:extLst>
          </p:cNvPr>
          <p:cNvSpPr txBox="1"/>
          <p:nvPr/>
        </p:nvSpPr>
        <p:spPr>
          <a:xfrm rot="2319656">
            <a:off x="7961435" y="318690"/>
            <a:ext cx="1269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Atelier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1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 est généralement le premier moyen employé par le système immunitaire pour lutter contre le virus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Il le mange (phagocytose)</a:t>
            </a: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Il le kidnappe (kleptocytose)</a:t>
            </a:r>
          </a:p>
        </p:txBody>
      </p:sp>
      <p:sp>
        <p:nvSpPr>
          <p:cNvPr id="10" name="ZoneTexte 9">
            <a:hlinkClick r:id="rId4" action="ppaction://hlinksldjump"/>
          </p:cNvPr>
          <p:cNvSpPr txBox="1"/>
          <p:nvPr/>
        </p:nvSpPr>
        <p:spPr>
          <a:xfrm>
            <a:off x="12882" y="32489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Il demande quoi faire au cerveau</a:t>
            </a: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-15205" y="372689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Rien, ce système est un flemmard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EFCDFE9-1AF0-49A5-96E1-8546CF65293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F4517ED3-7EBB-405E-8557-78AEA89625D7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42603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1600" dirty="0">
              <a:solidFill>
                <a:srgbClr val="8181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fr-FR" sz="2800" dirty="0" smtClean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 est généralement le premier moyen employé par le système immunitaire pour lutter contre le virus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Il le mange (phagocytose)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Il le kidnappe (kleptocytose)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12882" y="32489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Il demande quoi faire au cerveau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-15205" y="372689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Rien, ce système est un flemmard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DE0AB03-FD4E-4B41-A53E-708EB6499AB6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38186EA3-A851-4C10-9137-A5CFF2A840A7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337490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236" y="6608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phagocytose</a:t>
            </a:r>
            <a:endParaRPr lang="fr-F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" y="1916832"/>
            <a:ext cx="9144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0607A3C-63BD-49FC-A3EF-D67A79A9903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xmlns="" id="{751ED376-511D-4691-8D9F-3E1FEBA597C5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6072859" y="6165503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Petite question de rapidité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Flèche droite 14">
            <a:hlinkClick r:id="rId3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7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88C84C1-C8AF-4BBD-B7DD-6BBC3867BE04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DB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xmlns="" id="{2313AD52-FDC2-494F-B686-DD68270343F3}"/>
              </a:ext>
            </a:extLst>
          </p:cNvPr>
          <p:cNvSpPr txBox="1"/>
          <p:nvPr/>
        </p:nvSpPr>
        <p:spPr>
          <a:xfrm rot="2338371">
            <a:off x="7916851" y="422763"/>
            <a:ext cx="14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</p:txBody>
      </p:sp>
      <p:sp>
        <p:nvSpPr>
          <p:cNvPr id="23" name="Flèche droite 22">
            <a:hlinkClick r:id="rId4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ZoneTexte 24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39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de rapidité</a:t>
            </a:r>
            <a:endParaRPr lang="fr-F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Trouvez la réponse </a:t>
            </a:r>
            <a:r>
              <a:rPr lang="fr-FR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FAUSSE</a:t>
            </a:r>
            <a:r>
              <a:rPr lang="fr-F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Une cellule cancéreuse est une cellule…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3" y="375556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- … dont le signe astrologique est cancer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- … qui est immortelle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" y="326146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- … qui prolifère anormalement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-2070" y="220249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- … qui envahit le tissu environnant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43DF6B7-6D5C-420A-96BF-A88AE00CCACE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F5D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54062307-3312-43FA-B262-C8A20A1065D6}"/>
              </a:ext>
            </a:extLst>
          </p:cNvPr>
          <p:cNvSpPr txBox="1"/>
          <p:nvPr/>
        </p:nvSpPr>
        <p:spPr>
          <a:xfrm rot="2320508">
            <a:off x="7688587" y="34355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Cancérisation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51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de rapidité</a:t>
            </a:r>
            <a:endParaRPr lang="fr-FR" sz="28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fr-FR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Trouvez la réponse </a:t>
            </a:r>
            <a:r>
              <a:rPr lang="fr-FR" sz="2800" b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FAUSSE</a:t>
            </a:r>
            <a:r>
              <a:rPr lang="fr-FR" sz="2800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Une cellule cancéreuse est une cellule…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21551" y="375651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… dont le signe astrologique est cancer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… qui est immortelle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1" y="326146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… qui prolifère anormalement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-21552" y="220249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… qui envahit le tissu environnant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F1C8A33-B943-453D-9E9A-27D7C4100D66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F5D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AD9D3651-E812-4D64-8545-86DFB0CBB9B5}"/>
              </a:ext>
            </a:extLst>
          </p:cNvPr>
          <p:cNvSpPr txBox="1"/>
          <p:nvPr/>
        </p:nvSpPr>
        <p:spPr>
          <a:xfrm rot="2320508">
            <a:off x="7688587" y="34355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Cancérisation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1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683568" y="307259"/>
            <a:ext cx="6903715" cy="6351016"/>
            <a:chOff x="683568" y="307259"/>
            <a:chExt cx="6903715" cy="6351016"/>
          </a:xfrm>
        </p:grpSpPr>
        <p:pic>
          <p:nvPicPr>
            <p:cNvPr id="1026" name="Picture 2" descr="The hallmarks of canc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07259"/>
              <a:ext cx="6903715" cy="6351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Ellipse 6"/>
            <p:cNvSpPr/>
            <p:nvPr/>
          </p:nvSpPr>
          <p:spPr>
            <a:xfrm>
              <a:off x="2751947" y="2195391"/>
              <a:ext cx="2766956" cy="282479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2339752" y="5589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310103" y="6596390"/>
            <a:ext cx="4986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Adapté de </a:t>
            </a:r>
            <a:r>
              <a:rPr lang="fr-F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fr-FR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hallmarks</a:t>
            </a:r>
            <a:r>
              <a:rPr lang="fr-F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cancer, 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Hanahan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R. Weinberg , 2011, </a:t>
            </a:r>
            <a:r>
              <a:rPr lang="fr-FR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11560" y="1743263"/>
            <a:ext cx="164846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Dérégulation du fonctionnement cellulaire</a:t>
            </a:r>
          </a:p>
        </p:txBody>
      </p:sp>
      <p:sp>
        <p:nvSpPr>
          <p:cNvPr id="10" name="Triangle isocèle 9"/>
          <p:cNvSpPr/>
          <p:nvPr/>
        </p:nvSpPr>
        <p:spPr>
          <a:xfrm rot="10800000">
            <a:off x="2265608" y="1692342"/>
            <a:ext cx="517750" cy="915319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ZoneTexte 13"/>
          <p:cNvSpPr txBox="1"/>
          <p:nvPr/>
        </p:nvSpPr>
        <p:spPr>
          <a:xfrm>
            <a:off x="2654174" y="733420"/>
            <a:ext cx="1328385" cy="6924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Prolifération excessive</a:t>
            </a:r>
          </a:p>
          <a:p>
            <a:pPr algn="ctr"/>
            <a:endParaRPr lang="fr-FR" sz="11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253055" y="731291"/>
            <a:ext cx="174040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noProof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Croissance</a:t>
            </a:r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dérégulée</a:t>
            </a: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993456" y="1692342"/>
            <a:ext cx="1944216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Échappe au système immunitaire</a:t>
            </a: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riangle isocèle 16"/>
          <p:cNvSpPr/>
          <p:nvPr/>
        </p:nvSpPr>
        <p:spPr>
          <a:xfrm rot="10169293">
            <a:off x="5618864" y="1814607"/>
            <a:ext cx="517750" cy="1143466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ZoneTexte 18"/>
          <p:cNvSpPr txBox="1"/>
          <p:nvPr/>
        </p:nvSpPr>
        <p:spPr>
          <a:xfrm>
            <a:off x="732040" y="3238455"/>
            <a:ext cx="1294197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Immortalité</a:t>
            </a:r>
          </a:p>
          <a:p>
            <a:pPr algn="ctr"/>
            <a:endParaRPr lang="fr-FR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993456" y="4633170"/>
            <a:ext cx="1294197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Inflammation propice à la </a:t>
            </a:r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tumeur</a:t>
            </a: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riangle isocèle 20"/>
          <p:cNvSpPr/>
          <p:nvPr/>
        </p:nvSpPr>
        <p:spPr>
          <a:xfrm rot="373002">
            <a:off x="5520778" y="4556172"/>
            <a:ext cx="517750" cy="114346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ZoneTexte 21"/>
          <p:cNvSpPr txBox="1"/>
          <p:nvPr/>
        </p:nvSpPr>
        <p:spPr>
          <a:xfrm>
            <a:off x="4253055" y="5773906"/>
            <a:ext cx="1294197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Invasion &amp; métastases</a:t>
            </a:r>
          </a:p>
          <a:p>
            <a:pPr algn="ctr"/>
            <a:endParaRPr lang="fr-FR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751947" y="5724310"/>
            <a:ext cx="1294197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Création de vaisseaux sanguins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1045555" y="4758573"/>
            <a:ext cx="1294197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Mutations</a:t>
            </a: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riangle isocèle 24"/>
          <p:cNvSpPr/>
          <p:nvPr/>
        </p:nvSpPr>
        <p:spPr>
          <a:xfrm rot="373002">
            <a:off x="2319831" y="4842753"/>
            <a:ext cx="224573" cy="354862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ZoneTexte 25"/>
          <p:cNvSpPr txBox="1"/>
          <p:nvPr/>
        </p:nvSpPr>
        <p:spPr>
          <a:xfrm>
            <a:off x="6293086" y="3238455"/>
            <a:ext cx="1294197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Réplication à l’infini</a:t>
            </a:r>
          </a:p>
          <a:p>
            <a:pPr algn="ctr"/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5838376" y="6118662"/>
            <a:ext cx="2280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 info sur HPV et le cancer</a:t>
            </a:r>
          </a:p>
        </p:txBody>
      </p:sp>
      <p:sp>
        <p:nvSpPr>
          <p:cNvPr id="30" name="Flèche droite 29">
            <a:hlinkClick r:id="rId4" action="ppaction://hlinksldjump"/>
          </p:cNvPr>
          <p:cNvSpPr/>
          <p:nvPr/>
        </p:nvSpPr>
        <p:spPr>
          <a:xfrm>
            <a:off x="7937672" y="6416415"/>
            <a:ext cx="995764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7D66434B-4CF2-4C38-B12F-07AAFE1BC68C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F5D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xmlns="" id="{D58062A9-5A9E-43ED-9952-20A8C063F2D8}"/>
              </a:ext>
            </a:extLst>
          </p:cNvPr>
          <p:cNvSpPr txBox="1"/>
          <p:nvPr/>
        </p:nvSpPr>
        <p:spPr>
          <a:xfrm rot="2320508">
            <a:off x="7688587" y="34355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Cancérisation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2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7C5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fr-FR" sz="2800" dirty="0" smtClean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Laquelle de ces photos correspond au HPV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0" y="1751348"/>
            <a:ext cx="694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5361872" y="1844824"/>
            <a:ext cx="6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10793" y="4024924"/>
            <a:ext cx="683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5382420" y="3958536"/>
            <a:ext cx="673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</a:t>
            </a:r>
          </a:p>
        </p:txBody>
      </p:sp>
      <p:pic>
        <p:nvPicPr>
          <p:cNvPr id="1026" name="Picture 2" descr="https://lh6.googleusercontent.com/jAiB7871pGQ-zibJsRwV5iCVlkqb9JteEX2IVG7qyoOuG9KLrKW12OmR_idmJVhTPjTWriDmeZ11XMAYXk9QwDlo4R3zP9ZG_9--bt9pTt5FeBmcymXol4R9m76GskAT9H4GSIn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6"/>
          <a:stretch/>
        </p:blipFill>
        <p:spPr bwMode="auto">
          <a:xfrm>
            <a:off x="960806" y="1829084"/>
            <a:ext cx="4403282" cy="239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sp>
        <p:nvSpPr>
          <p:cNvPr id="5" name="Rectangle 4"/>
          <p:cNvSpPr/>
          <p:nvPr/>
        </p:nvSpPr>
        <p:spPr>
          <a:xfrm>
            <a:off x="216547" y="2276907"/>
            <a:ext cx="912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fr-FR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èche droite 11"/>
          <p:cNvSpPr/>
          <p:nvPr/>
        </p:nvSpPr>
        <p:spPr>
          <a:xfrm>
            <a:off x="1043608" y="2368044"/>
            <a:ext cx="1008112" cy="216024"/>
          </a:xfrm>
          <a:prstGeom prst="rightArrow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37203" y="4548144"/>
            <a:ext cx="1985882" cy="197506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B696EEE-2E7F-4320-8123-C1DEE26F4FE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xmlns="" id="{230BA05E-389A-4251-A950-8BEB9BBCC51E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279702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0705" y="64878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 info sur HPV et le cancer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5153" y="1351791"/>
            <a:ext cx="9164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 peut induire le cancer en produisant des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molécules perturbatrices 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596784" y="2502907"/>
            <a:ext cx="5996614" cy="4110807"/>
            <a:chOff x="596784" y="2502907"/>
            <a:chExt cx="5996614" cy="4110807"/>
          </a:xfrm>
        </p:grpSpPr>
        <p:grpSp>
          <p:nvGrpSpPr>
            <p:cNvPr id="9" name="Groupe 8"/>
            <p:cNvGrpSpPr/>
            <p:nvPr/>
          </p:nvGrpSpPr>
          <p:grpSpPr>
            <a:xfrm>
              <a:off x="1443923" y="2502907"/>
              <a:ext cx="5149475" cy="4110807"/>
              <a:chOff x="1443923" y="2502907"/>
              <a:chExt cx="5149475" cy="4110807"/>
            </a:xfrm>
          </p:grpSpPr>
          <p:grpSp>
            <p:nvGrpSpPr>
              <p:cNvPr id="11" name="Groupe 10"/>
              <p:cNvGrpSpPr/>
              <p:nvPr/>
            </p:nvGrpSpPr>
            <p:grpSpPr>
              <a:xfrm>
                <a:off x="1528156" y="2502907"/>
                <a:ext cx="4808684" cy="3653617"/>
                <a:chOff x="1535812" y="3140968"/>
                <a:chExt cx="4808684" cy="3653617"/>
              </a:xfrm>
            </p:grpSpPr>
            <p:sp>
              <p:nvSpPr>
                <p:cNvPr id="18" name="Flèche droite 17"/>
                <p:cNvSpPr/>
                <p:nvPr/>
              </p:nvSpPr>
              <p:spPr>
                <a:xfrm>
                  <a:off x="1835696" y="3696359"/>
                  <a:ext cx="684076" cy="202390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Ellipse 18"/>
                <p:cNvSpPr/>
                <p:nvPr/>
              </p:nvSpPr>
              <p:spPr>
                <a:xfrm>
                  <a:off x="3275856" y="342900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Ellipse 19"/>
                <p:cNvSpPr/>
                <p:nvPr/>
              </p:nvSpPr>
              <p:spPr>
                <a:xfrm>
                  <a:off x="3110982" y="367124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Ellipse 20"/>
                <p:cNvSpPr/>
                <p:nvPr/>
              </p:nvSpPr>
              <p:spPr>
                <a:xfrm>
                  <a:off x="3589040" y="3573016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Ellipse 21"/>
                <p:cNvSpPr/>
                <p:nvPr/>
              </p:nvSpPr>
              <p:spPr>
                <a:xfrm>
                  <a:off x="3445024" y="388620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Ellipse 22"/>
                <p:cNvSpPr/>
                <p:nvPr/>
              </p:nvSpPr>
              <p:spPr>
                <a:xfrm>
                  <a:off x="3647013" y="3284984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Ellipse 23"/>
                <p:cNvSpPr/>
                <p:nvPr/>
              </p:nvSpPr>
              <p:spPr>
                <a:xfrm>
                  <a:off x="2915816" y="348849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Ellipse 24"/>
                <p:cNvSpPr/>
                <p:nvPr/>
              </p:nvSpPr>
              <p:spPr>
                <a:xfrm>
                  <a:off x="3774720" y="3800707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Ellipse 25"/>
                <p:cNvSpPr/>
                <p:nvPr/>
              </p:nvSpPr>
              <p:spPr>
                <a:xfrm>
                  <a:off x="3753141" y="414908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Ellipse 26"/>
                <p:cNvSpPr/>
                <p:nvPr/>
              </p:nvSpPr>
              <p:spPr>
                <a:xfrm>
                  <a:off x="3918736" y="359924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Ellipse 27"/>
                <p:cNvSpPr/>
                <p:nvPr/>
              </p:nvSpPr>
              <p:spPr>
                <a:xfrm>
                  <a:off x="4211960" y="3958565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Ellipse 28"/>
                <p:cNvSpPr/>
                <p:nvPr/>
              </p:nvSpPr>
              <p:spPr>
                <a:xfrm>
                  <a:off x="3304783" y="414908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Ellipse 29"/>
                <p:cNvSpPr/>
                <p:nvPr/>
              </p:nvSpPr>
              <p:spPr>
                <a:xfrm>
                  <a:off x="4387435" y="3416490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Ellipse 30"/>
                <p:cNvSpPr/>
                <p:nvPr/>
              </p:nvSpPr>
              <p:spPr>
                <a:xfrm>
                  <a:off x="3038974" y="4096471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Ellipse 31"/>
                <p:cNvSpPr/>
                <p:nvPr/>
              </p:nvSpPr>
              <p:spPr>
                <a:xfrm>
                  <a:off x="4578953" y="3797554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Ellipse 32"/>
                <p:cNvSpPr/>
                <p:nvPr/>
              </p:nvSpPr>
              <p:spPr>
                <a:xfrm>
                  <a:off x="4015437" y="314096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Ellipse 33"/>
                <p:cNvSpPr/>
                <p:nvPr/>
              </p:nvSpPr>
              <p:spPr>
                <a:xfrm>
                  <a:off x="4650182" y="4138289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Ellipse 34"/>
                <p:cNvSpPr/>
                <p:nvPr/>
              </p:nvSpPr>
              <p:spPr>
                <a:xfrm>
                  <a:off x="3275856" y="314096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lèche droite 35"/>
                <p:cNvSpPr/>
                <p:nvPr/>
              </p:nvSpPr>
              <p:spPr>
                <a:xfrm rot="5400000">
                  <a:off x="3746876" y="4568362"/>
                  <a:ext cx="399207" cy="202390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7" name="Groupe 36"/>
                <p:cNvGrpSpPr/>
                <p:nvPr/>
              </p:nvGrpSpPr>
              <p:grpSpPr>
                <a:xfrm>
                  <a:off x="1535812" y="5722258"/>
                  <a:ext cx="1634717" cy="1072327"/>
                  <a:chOff x="1274500" y="5472486"/>
                  <a:chExt cx="1779342" cy="1299307"/>
                </a:xfrm>
              </p:grpSpPr>
              <p:sp>
                <p:nvSpPr>
                  <p:cNvPr id="42" name="Ellipse 41"/>
                  <p:cNvSpPr/>
                  <p:nvPr/>
                </p:nvSpPr>
                <p:spPr>
                  <a:xfrm>
                    <a:off x="1274500" y="5472486"/>
                    <a:ext cx="1779342" cy="1299307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Ellipse 42"/>
                  <p:cNvSpPr/>
                  <p:nvPr/>
                </p:nvSpPr>
                <p:spPr>
                  <a:xfrm>
                    <a:off x="2038968" y="6165433"/>
                    <a:ext cx="467241" cy="37938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8" name="Flèche courbée vers le bas 37"/>
                <p:cNvSpPr/>
                <p:nvPr/>
              </p:nvSpPr>
              <p:spPr>
                <a:xfrm>
                  <a:off x="2281294" y="4903241"/>
                  <a:ext cx="3330370" cy="746865"/>
                </a:xfrm>
                <a:prstGeom prst="curved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9" name="Groupe 38"/>
                <p:cNvGrpSpPr/>
                <p:nvPr/>
              </p:nvGrpSpPr>
              <p:grpSpPr>
                <a:xfrm>
                  <a:off x="4702017" y="5834731"/>
                  <a:ext cx="1642479" cy="959854"/>
                  <a:chOff x="4416428" y="6002345"/>
                  <a:chExt cx="1642479" cy="959854"/>
                </a:xfrm>
              </p:grpSpPr>
              <p:sp>
                <p:nvSpPr>
                  <p:cNvPr id="40" name="Nuage 39"/>
                  <p:cNvSpPr/>
                  <p:nvPr/>
                </p:nvSpPr>
                <p:spPr>
                  <a:xfrm>
                    <a:off x="4416428" y="6002345"/>
                    <a:ext cx="1642479" cy="959854"/>
                  </a:xfrm>
                  <a:prstGeom prst="cloud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Ellipse 40"/>
                  <p:cNvSpPr/>
                  <p:nvPr/>
                </p:nvSpPr>
                <p:spPr>
                  <a:xfrm>
                    <a:off x="4961033" y="6467202"/>
                    <a:ext cx="467241" cy="228594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989" b="100000" l="13654" r="59798">
                            <a14:foregroundMark x1="27307" y1="68764" x2="27307" y2="68764"/>
                            <a14:foregroundMark x1="26043" y1="69213" x2="26043" y2="69213"/>
                            <a14:foregroundMark x1="39317" y1="52135" x2="39317" y2="52135"/>
                            <a14:foregroundMark x1="33628" y1="59326" x2="33628" y2="59326"/>
                            <a14:foregroundMark x1="32743" y1="39101" x2="32743" y2="39101"/>
                            <a14:foregroundMark x1="34766" y1="81798" x2="34766" y2="81798"/>
                            <a14:foregroundMark x1="28571" y1="34607" x2="28571" y2="34607"/>
                            <a14:foregroundMark x1="53722" y1="55747" x2="53722" y2="55747"/>
                            <a14:foregroundMark x1="52104" y1="25287" x2="52104" y2="25287"/>
                            <a14:foregroundMark x1="48867" y1="32759" x2="48867" y2="32759"/>
                            <a14:foregroundMark x1="52104" y1="72414" x2="52104" y2="72414"/>
                            <a14:foregroundMark x1="49515" y1="71839" x2="49515" y2="71839"/>
                            <a14:foregroundMark x1="49515" y1="48276" x2="49515" y2="48276"/>
                            <a14:foregroundMark x1="48544" y1="52874" x2="48544" y2="52874"/>
                            <a14:foregroundMark x1="47573" y1="58621" x2="47573" y2="58621"/>
                            <a14:foregroundMark x1="36893" y1="87356" x2="36893" y2="87356"/>
                            <a14:foregroundMark x1="24595" y1="77586" x2="24595" y2="77586"/>
                            <a14:foregroundMark x1="26214" y1="77586" x2="26214" y2="77586"/>
                            <a14:foregroundMark x1="51133" y1="78161" x2="51133" y2="78161"/>
                            <a14:foregroundMark x1="39159" y1="23563" x2="39159" y2="23563"/>
                            <a14:foregroundMark x1="55987" y1="79885" x2="55987" y2="79885"/>
                            <a14:foregroundMark x1="35922" y1="94253" x2="35922" y2="94253"/>
                            <a14:foregroundMark x1="31392" y1="77586" x2="31392" y2="77586"/>
                            <a14:foregroundMark x1="49838" y1="60920" x2="49838" y2="60920"/>
                            <a14:foregroundMark x1="46926" y1="41954" x2="46926" y2="41954"/>
                            <a14:foregroundMark x1="43042" y1="39080" x2="43042" y2="39080"/>
                            <a14:foregroundMark x1="39482" y1="28736" x2="39482" y2="28736"/>
                            <a14:foregroundMark x1="37540" y1="22989" x2="37540" y2="22989"/>
                            <a14:foregroundMark x1="34628" y1="18391" x2="34628" y2="18391"/>
                            <a14:foregroundMark x1="55987" y1="23563" x2="55987" y2="23563"/>
                            <a14:foregroundMark x1="51780" y1="29885" x2="51780" y2="29885"/>
                            <a14:foregroundMark x1="48220" y1="55747" x2="48220" y2="55747"/>
                            <a14:foregroundMark x1="44337" y1="48276" x2="44337" y2="48276"/>
                            <a14:foregroundMark x1="42718" y1="60920" x2="42718" y2="60920"/>
                            <a14:backgroundMark x1="34766" y1="68315" x2="34766" y2="68315"/>
                            <a14:backgroundMark x1="42731" y1="37753" x2="42731" y2="37753"/>
                            <a14:backgroundMark x1="43489" y1="43371" x2="43489" y2="43371"/>
                            <a14:backgroundMark x1="46144" y1="42472" x2="46144" y2="42472"/>
                            <a14:backgroundMark x1="44880" y1="45618" x2="44880" y2="45618"/>
                            <a14:backgroundMark x1="44753" y1="51910" x2="44753" y2="51910"/>
                            <a14:backgroundMark x1="48040" y1="52135" x2="48040" y2="52135"/>
                            <a14:backgroundMark x1="46650" y1="56404" x2="46650" y2="56404"/>
                            <a14:backgroundMark x1="44501" y1="56404" x2="44501" y2="56404"/>
                            <a14:backgroundMark x1="43616" y1="60899" x2="43616" y2="60899"/>
                            <a14:backgroundMark x1="46271" y1="60899" x2="46271" y2="60899"/>
                            <a14:backgroundMark x1="54362" y1="26517" x2="54362" y2="26517"/>
                            <a14:backgroundMark x1="37042" y1="20674" x2="37042" y2="20674"/>
                            <a14:backgroundMark x1="32617" y1="33483" x2="32617" y2="33483"/>
                            <a14:backgroundMark x1="52086" y1="77753" x2="52086" y2="77753"/>
                            <a14:backgroundMark x1="35599" y1="90230" x2="35599" y2="90230"/>
                            <a14:backgroundMark x1="31392" y1="77011" x2="31392" y2="77011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824" t="8564" r="39513"/>
              <a:stretch/>
            </p:blipFill>
            <p:spPr bwMode="auto">
              <a:xfrm rot="5400000">
                <a:off x="5505307" y="5120078"/>
                <a:ext cx="782114" cy="8809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ZoneTexte 12"/>
              <p:cNvSpPr txBox="1"/>
              <p:nvPr/>
            </p:nvSpPr>
            <p:spPr>
              <a:xfrm>
                <a:off x="1443923" y="6238508"/>
                <a:ext cx="16594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Cellule normale</a:t>
                </a:r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4671077" y="6244382"/>
                <a:ext cx="19223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Cellule cancéreuse</a:t>
                </a:r>
              </a:p>
            </p:txBody>
          </p:sp>
          <p:sp>
            <p:nvSpPr>
              <p:cNvPr id="15" name="ZoneTexte 14"/>
              <p:cNvSpPr txBox="1"/>
              <p:nvPr/>
            </p:nvSpPr>
            <p:spPr>
              <a:xfrm>
                <a:off x="3317061" y="4306685"/>
                <a:ext cx="13773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Dérèglement</a:t>
                </a:r>
              </a:p>
            </p:txBody>
          </p:sp>
          <p:sp>
            <p:nvSpPr>
              <p:cNvPr id="16" name="ZoneTexte 15"/>
              <p:cNvSpPr txBox="1"/>
              <p:nvPr/>
            </p:nvSpPr>
            <p:spPr>
              <a:xfrm>
                <a:off x="4643305" y="2556755"/>
                <a:ext cx="145424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Molécules</a:t>
                </a:r>
              </a:p>
              <a:p>
                <a:pPr algn="ctr"/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perturbatrices</a:t>
                </a:r>
              </a:p>
            </p:txBody>
          </p:sp>
        </p:grpSp>
        <p:sp>
          <p:nvSpPr>
            <p:cNvPr id="10" name="ZoneTexte 9"/>
            <p:cNvSpPr txBox="1"/>
            <p:nvPr/>
          </p:nvSpPr>
          <p:spPr>
            <a:xfrm>
              <a:off x="596784" y="3895848"/>
              <a:ext cx="683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66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Virus</a:t>
              </a:r>
            </a:p>
          </p:txBody>
        </p:sp>
      </p:grpSp>
      <p:sp>
        <p:nvSpPr>
          <p:cNvPr id="44" name="ZoneTexte 43"/>
          <p:cNvSpPr txBox="1"/>
          <p:nvPr/>
        </p:nvSpPr>
        <p:spPr>
          <a:xfrm>
            <a:off x="7090697" y="2146628"/>
            <a:ext cx="1890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Cela prend en général </a:t>
            </a:r>
            <a:r>
              <a:rPr lang="fr-FR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à 20 ans 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193" y="2146628"/>
            <a:ext cx="2025729" cy="202572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49F80C6F-CA1D-433A-862D-34792113CFF2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F5D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xmlns="" id="{0CF55E6A-EA19-4411-8680-465A5113E8EA}"/>
              </a:ext>
            </a:extLst>
          </p:cNvPr>
          <p:cNvSpPr txBox="1"/>
          <p:nvPr/>
        </p:nvSpPr>
        <p:spPr>
          <a:xfrm rot="2320508">
            <a:off x="7688587" y="34355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Cancérisation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0" name="Image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884" y="3753235"/>
            <a:ext cx="1204263" cy="1204263"/>
          </a:xfrm>
          <a:prstGeom prst="rect">
            <a:avLst/>
          </a:prstGeom>
        </p:spPr>
      </p:pic>
      <p:sp>
        <p:nvSpPr>
          <p:cNvPr id="62" name="ZoneTexte 61"/>
          <p:cNvSpPr txBox="1"/>
          <p:nvPr/>
        </p:nvSpPr>
        <p:spPr>
          <a:xfrm>
            <a:off x="6211670" y="5956469"/>
            <a:ext cx="2931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de </a:t>
            </a:r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sp>
        <p:nvSpPr>
          <p:cNvPr id="63" name="Flèche droite 62">
            <a:hlinkClick r:id="rId6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7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1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7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Lequel de ces paramètres augmente le risque de cancer du col de l’utérus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Utiliser des tampons ou un stérilet</a:t>
            </a: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1" y="278503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Avoir une mauvaise 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hygiène sanitaire</a:t>
            </a:r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1190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Multiplier les partenaires sexuels</a:t>
            </a: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Utiliser des préservatifs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21B2AF7-0B2C-4D17-93E0-D2C90A43C8DB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2F1176BB-C2EC-4331-8E7F-EFC934B0EB3E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156386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-5987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826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fr-FR" sz="2800" dirty="0" smtClean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Lequel de ces paramètres augmente le risque de cancer du col de l’utérus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Utiliser des tampons ou un stérilet</a:t>
            </a:r>
          </a:p>
        </p:txBody>
      </p:sp>
      <p:sp>
        <p:nvSpPr>
          <p:cNvPr id="9" name="ZoneTexte 8">
            <a:hlinkClick r:id="rId5" action="ppaction://hlinksldjump"/>
          </p:cNvPr>
          <p:cNvSpPr txBox="1"/>
          <p:nvPr/>
        </p:nvSpPr>
        <p:spPr>
          <a:xfrm>
            <a:off x="-5986" y="278924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Avoir une mauvaise </a:t>
            </a:r>
            <a:r>
              <a:rPr lang="fr-FR" sz="2800" dirty="0" smtClean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hygiène sanitaire</a:t>
            </a:r>
            <a:endParaRPr lang="fr-FR" sz="2800" dirty="0">
              <a:solidFill>
                <a:srgbClr val="FF826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1190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Multiplier les partenaires sexuels</a:t>
            </a: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Utiliser des préservatifs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3" name="Image 12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E002F15-0648-49D4-A0FD-4C2064820DBB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2C29DE3B-61B6-425D-A58E-AD5AF4080E6A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354956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The Ultimate Car Air Freshener - Odor Smarts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4" b="6061"/>
          <a:stretch/>
        </p:blipFill>
        <p:spPr bwMode="auto">
          <a:xfrm rot="2283791">
            <a:off x="4235817" y="3817100"/>
            <a:ext cx="2173487" cy="177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lh4.googleusercontent.com/HQoDy3JbRjFwl-x36a5NbzquRNyCS6PNC0aK1GE5s6bF8KoqSDmEFq4a1S8dTg0nFcd3id4Qo_u1fS7KVF7wKbJaoeE4bK-zMLR7Y0iTNWmKZoBN6eKlTYzo_mjfmS5OS8wnYukq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83"/>
          <a:stretch/>
        </p:blipFill>
        <p:spPr bwMode="auto">
          <a:xfrm>
            <a:off x="0" y="1080486"/>
            <a:ext cx="9144000" cy="317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2420888"/>
            <a:ext cx="56880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https://lh6.googleusercontent.com/jAiB7871pGQ-zibJsRwV5iCVlkqb9JteEX2IVG7qyoOuG9KLrKW12OmR_idmJVhTPjTWriDmeZ11XMAYXk9QwDlo4R3zP9ZG_9--bt9pTt5FeBmcymXol4R9m76GskAT9H4GSInL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7" t="36306" r="12224" b="18107"/>
          <a:stretch/>
        </p:blipFill>
        <p:spPr bwMode="auto">
          <a:xfrm>
            <a:off x="6083555" y="2420888"/>
            <a:ext cx="1620419" cy="151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56F6F16-6F06-4A8A-A720-E0664B438949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CB187FC6-6E45-4BE8-8772-F9056BF52984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072859" y="6165503"/>
            <a:ext cx="2880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Hôte de </a:t>
            </a:r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sp>
        <p:nvSpPr>
          <p:cNvPr id="17" name="Flèche droite 16">
            <a:hlinkClick r:id="rId8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7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C32F29B-9F4B-4D54-8B8D-284B0A230C46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8336EC41-E3E8-49A8-BC8A-B7A39300D095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14" name="Flèche droite 13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neTexte 15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8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votre avis, lors d’un dépistage de l’infection par un HPV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On vous enlève un morceau de chair</a:t>
            </a: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-10793" y="2725712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On prélève délicatement des cellules à la surface du col de l’utérus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1" y="367981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Cela nécessite beaucoup de machines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9755" y="427458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On fait un prélèvement sanguin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3C95333-C250-4C4E-8B36-55D14F37BFF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F242A583-8772-4974-A593-C6D8F9A90CA3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3743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fr-FR" b="1" dirty="0"/>
              <a:t>Équipe Hôte</a:t>
            </a:r>
          </a:p>
          <a:p>
            <a:pPr algn="ctr"/>
            <a:endParaRPr lang="fr-FR" dirty="0"/>
          </a:p>
          <a:p>
            <a:pPr algn="ctr"/>
            <a:r>
              <a:rPr lang="fr-FR" u="sng" dirty="0"/>
              <a:t>Question 8</a:t>
            </a:r>
            <a:r>
              <a:rPr lang="fr-FR" dirty="0" smtClean="0"/>
              <a:t> </a:t>
            </a:r>
            <a:r>
              <a:rPr lang="fr-FR" dirty="0"/>
              <a:t>:</a:t>
            </a:r>
          </a:p>
          <a:p>
            <a:pPr algn="ctr"/>
            <a:r>
              <a:rPr lang="fr-FR" u="sng" dirty="0"/>
              <a:t>À votre avis, lors d’un dépistage de l’infection par un HPV</a:t>
            </a:r>
            <a:r>
              <a:rPr lang="fr-FR" dirty="0"/>
              <a:t> : </a:t>
            </a:r>
          </a:p>
        </p:txBody>
      </p:sp>
      <p:sp>
        <p:nvSpPr>
          <p:cNvPr id="8" name="ZoneTexte 7">
            <a:hlinkClick r:id="rId2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On vous enlève un morceau de chair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10793" y="2725712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On prélève délicatement des cellules à la surface du col de l’utérus</a:t>
            </a:r>
          </a:p>
        </p:txBody>
      </p:sp>
      <p:sp>
        <p:nvSpPr>
          <p:cNvPr id="10" name="ZoneTexte 9">
            <a:hlinkClick r:id="rId2" action="ppaction://hlinksldjump"/>
          </p:cNvPr>
          <p:cNvSpPr txBox="1"/>
          <p:nvPr/>
        </p:nvSpPr>
        <p:spPr>
          <a:xfrm>
            <a:off x="1" y="367981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C - Cela nécessite beaucoup de machines</a:t>
            </a:r>
          </a:p>
        </p:txBody>
      </p:sp>
      <p:sp>
        <p:nvSpPr>
          <p:cNvPr id="11" name="ZoneTexte 10">
            <a:hlinkClick r:id="rId2" action="ppaction://hlinksldjump"/>
          </p:cNvPr>
          <p:cNvSpPr txBox="1"/>
          <p:nvPr/>
        </p:nvSpPr>
        <p:spPr>
          <a:xfrm>
            <a:off x="9755" y="427458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D - On fait un prélèvement sanguin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DC42524-1F13-4048-A574-3A92DC86BAFF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1CF93308-E37C-440A-BB6F-764C1DB23D1F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15237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114" y="515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dépistage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35017" y="825421"/>
            <a:ext cx="1845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Pourquoi ?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928010" y="1343024"/>
            <a:ext cx="3095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Pour qui et quand ?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387901" y="304237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Où ?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4965" y="2872303"/>
            <a:ext cx="1211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Prix ?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4718404" y="3494295"/>
            <a:ext cx="419900" cy="719697"/>
            <a:chOff x="2138832" y="3402486"/>
            <a:chExt cx="714489" cy="1234681"/>
          </a:xfrm>
        </p:grpSpPr>
        <p:grpSp>
          <p:nvGrpSpPr>
            <p:cNvPr id="13" name="Groupe 12"/>
            <p:cNvGrpSpPr/>
            <p:nvPr/>
          </p:nvGrpSpPr>
          <p:grpSpPr>
            <a:xfrm>
              <a:off x="2138832" y="3402486"/>
              <a:ext cx="714489" cy="1234681"/>
              <a:chOff x="2138832" y="3402486"/>
              <a:chExt cx="714489" cy="1234681"/>
            </a:xfrm>
            <a:solidFill>
              <a:srgbClr val="FF3300"/>
            </a:solidFill>
          </p:grpSpPr>
          <p:sp>
            <p:nvSpPr>
              <p:cNvPr id="11" name="Triangle isocèle 10"/>
              <p:cNvSpPr/>
              <p:nvPr/>
            </p:nvSpPr>
            <p:spPr>
              <a:xfrm flipV="1">
                <a:off x="2166539" y="3917087"/>
                <a:ext cx="659076" cy="72008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Ellipse 11"/>
              <p:cNvSpPr/>
              <p:nvPr/>
            </p:nvSpPr>
            <p:spPr>
              <a:xfrm>
                <a:off x="2138832" y="3402486"/>
                <a:ext cx="714489" cy="7761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4" name="Ellipse 13"/>
            <p:cNvSpPr/>
            <p:nvPr/>
          </p:nvSpPr>
          <p:spPr>
            <a:xfrm>
              <a:off x="2289149" y="3590490"/>
              <a:ext cx="413855" cy="40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Rectangle 15"/>
          <p:cNvSpPr/>
          <p:nvPr/>
        </p:nvSpPr>
        <p:spPr>
          <a:xfrm rot="452585">
            <a:off x="2316196" y="486866"/>
            <a:ext cx="7566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5531264" y="3113833"/>
            <a:ext cx="30259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Médecin généraliste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Gynécologue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Centre du planning familial</a:t>
            </a:r>
          </a:p>
        </p:txBody>
      </p:sp>
      <p:grpSp>
        <p:nvGrpSpPr>
          <p:cNvPr id="64" name="Groupe 63"/>
          <p:cNvGrpSpPr/>
          <p:nvPr/>
        </p:nvGrpSpPr>
        <p:grpSpPr>
          <a:xfrm>
            <a:off x="6101348" y="686324"/>
            <a:ext cx="572228" cy="635683"/>
            <a:chOff x="5724128" y="1527186"/>
            <a:chExt cx="1462382" cy="1554949"/>
          </a:xfrm>
        </p:grpSpPr>
        <p:sp>
          <p:nvSpPr>
            <p:cNvPr id="30" name="Ellipse 29"/>
            <p:cNvSpPr/>
            <p:nvPr/>
          </p:nvSpPr>
          <p:spPr>
            <a:xfrm>
              <a:off x="6682454" y="1545550"/>
              <a:ext cx="432048" cy="42245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1" name="Connecteur droit 30"/>
            <p:cNvCxnSpPr>
              <a:stCxn id="30" idx="4"/>
            </p:cNvCxnSpPr>
            <p:nvPr/>
          </p:nvCxnSpPr>
          <p:spPr>
            <a:xfrm>
              <a:off x="6898478" y="1968008"/>
              <a:ext cx="0" cy="30886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>
              <a:off x="6610446" y="2223228"/>
              <a:ext cx="5760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oupe 45"/>
            <p:cNvGrpSpPr/>
            <p:nvPr/>
          </p:nvGrpSpPr>
          <p:grpSpPr>
            <a:xfrm>
              <a:off x="5724128" y="1527186"/>
              <a:ext cx="576064" cy="1554949"/>
              <a:chOff x="5724128" y="1527186"/>
              <a:chExt cx="576064" cy="1554949"/>
            </a:xfrm>
          </p:grpSpPr>
          <p:sp>
            <p:nvSpPr>
              <p:cNvPr id="19" name="Ellipse 18"/>
              <p:cNvSpPr/>
              <p:nvPr/>
            </p:nvSpPr>
            <p:spPr>
              <a:xfrm>
                <a:off x="5796136" y="1527186"/>
                <a:ext cx="432048" cy="42245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22" name="Connecteur droit 21"/>
              <p:cNvCxnSpPr>
                <a:stCxn id="19" idx="4"/>
              </p:cNvCxnSpPr>
              <p:nvPr/>
            </p:nvCxnSpPr>
            <p:spPr>
              <a:xfrm>
                <a:off x="6012160" y="1949644"/>
                <a:ext cx="0" cy="54325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/>
              <p:cNvCxnSpPr/>
              <p:nvPr/>
            </p:nvCxnSpPr>
            <p:spPr>
              <a:xfrm>
                <a:off x="5724128" y="2204864"/>
                <a:ext cx="5760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/>
              <p:cNvCxnSpPr/>
              <p:nvPr/>
            </p:nvCxnSpPr>
            <p:spPr>
              <a:xfrm flipH="1">
                <a:off x="5796136" y="2492896"/>
                <a:ext cx="216025" cy="58923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/>
              <p:cNvCxnSpPr/>
              <p:nvPr/>
            </p:nvCxnSpPr>
            <p:spPr>
              <a:xfrm>
                <a:off x="6021029" y="2492896"/>
                <a:ext cx="207155" cy="58923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riangle isocèle 48"/>
            <p:cNvSpPr/>
            <p:nvPr/>
          </p:nvSpPr>
          <p:spPr>
            <a:xfrm>
              <a:off x="6650883" y="2280244"/>
              <a:ext cx="495187" cy="454230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5" name="Connecteur droit 54"/>
            <p:cNvCxnSpPr/>
            <p:nvPr/>
          </p:nvCxnSpPr>
          <p:spPr>
            <a:xfrm>
              <a:off x="6805087" y="2734474"/>
              <a:ext cx="0" cy="30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/>
            <p:nvPr/>
          </p:nvCxnSpPr>
          <p:spPr>
            <a:xfrm>
              <a:off x="6998299" y="2748513"/>
              <a:ext cx="0" cy="30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ZoneTexte 100"/>
          <p:cNvSpPr txBox="1"/>
          <p:nvPr/>
        </p:nvSpPr>
        <p:spPr>
          <a:xfrm>
            <a:off x="197913" y="1440134"/>
            <a:ext cx="4518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Parce que l’infection à HPV ne conduit 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toujours à des 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symptômes visibles</a:t>
            </a: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2" name="ZoneTexte 101"/>
          <p:cNvSpPr txBox="1"/>
          <p:nvPr/>
        </p:nvSpPr>
        <p:spPr>
          <a:xfrm>
            <a:off x="5307722" y="1893476"/>
            <a:ext cx="30872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femmes entre 25 et 65 ans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Tous 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3 ans </a:t>
            </a:r>
          </a:p>
        </p:txBody>
      </p:sp>
      <p:sp>
        <p:nvSpPr>
          <p:cNvPr id="103" name="ZoneTexte 102"/>
          <p:cNvSpPr txBox="1"/>
          <p:nvPr/>
        </p:nvSpPr>
        <p:spPr>
          <a:xfrm>
            <a:off x="223267" y="3735118"/>
            <a:ext cx="308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Remboursé à 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70% par la sécurité sociale</a:t>
            </a: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ZoneTexte 103"/>
          <p:cNvSpPr txBox="1"/>
          <p:nvPr/>
        </p:nvSpPr>
        <p:spPr>
          <a:xfrm>
            <a:off x="2866320" y="4866976"/>
            <a:ext cx="2023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 ?</a:t>
            </a:r>
          </a:p>
        </p:txBody>
      </p:sp>
      <p:sp>
        <p:nvSpPr>
          <p:cNvPr id="105" name="ZoneTexte 104"/>
          <p:cNvSpPr txBox="1"/>
          <p:nvPr/>
        </p:nvSpPr>
        <p:spPr>
          <a:xfrm>
            <a:off x="2640422" y="5713386"/>
            <a:ext cx="45661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Frottis = prélèvement délicat de cellules</a:t>
            </a:r>
            <a:r>
              <a:rPr lang="fr-F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col</a:t>
            </a:r>
          </a:p>
        </p:txBody>
      </p:sp>
      <p:grpSp>
        <p:nvGrpSpPr>
          <p:cNvPr id="33" name="Groupe 32"/>
          <p:cNvGrpSpPr/>
          <p:nvPr/>
        </p:nvGrpSpPr>
        <p:grpSpPr>
          <a:xfrm rot="3769364" flipH="1">
            <a:off x="5287214" y="4486256"/>
            <a:ext cx="131454" cy="1398757"/>
            <a:chOff x="5510414" y="2295762"/>
            <a:chExt cx="283414" cy="4127068"/>
          </a:xfrm>
        </p:grpSpPr>
        <p:sp>
          <p:nvSpPr>
            <p:cNvPr id="35" name="Rectangle 34"/>
            <p:cNvSpPr/>
            <p:nvPr/>
          </p:nvSpPr>
          <p:spPr>
            <a:xfrm>
              <a:off x="5652120" y="3139811"/>
              <a:ext cx="72008" cy="3283019"/>
            </a:xfrm>
            <a:prstGeom prst="rect">
              <a:avLst/>
            </a:prstGeom>
            <a:solidFill>
              <a:srgbClr val="00B0F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Nuage 35"/>
            <p:cNvSpPr/>
            <p:nvPr/>
          </p:nvSpPr>
          <p:spPr>
            <a:xfrm rot="16200000">
              <a:off x="5198505" y="2607671"/>
              <a:ext cx="907231" cy="283414"/>
            </a:xfrm>
            <a:prstGeom prst="cloud">
              <a:avLst/>
            </a:prstGeom>
            <a:solidFill>
              <a:srgbClr val="FFFFE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30" y="2787983"/>
            <a:ext cx="1379082" cy="95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704" y="764704"/>
            <a:ext cx="814752" cy="1251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0CA54153-6887-48BD-854B-C1FF9F65FFF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xmlns="" id="{8B1D6253-F8DA-4DAE-B635-ED2E428147AB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6072859" y="6165503"/>
            <a:ext cx="2931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de </a:t>
            </a:r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sp>
        <p:nvSpPr>
          <p:cNvPr id="60" name="Flèche droite 59">
            <a:hlinkClick r:id="rId5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17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61937D7-C163-48F8-AFE3-4139DE5222A7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1AD23B23-37EF-4056-83A6-0A0B59A04DA5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14" name="Flèche droite 13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9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 est le meilleur moyen de prévention contre vous, HPV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Vaccination</a:t>
            </a:r>
          </a:p>
        </p:txBody>
      </p:sp>
      <p:sp>
        <p:nvSpPr>
          <p:cNvPr id="9" name="ZoneTexte 8">
            <a:hlinkClick r:id="rId5" action="ppaction://hlinksldjump"/>
          </p:cNvPr>
          <p:cNvSpPr txBox="1"/>
          <p:nvPr/>
        </p:nvSpPr>
        <p:spPr>
          <a:xfrm>
            <a:off x="1" y="278503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Pilule contraceptive</a:t>
            </a: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1190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Demander du Doliprane</a:t>
            </a:r>
            <a:r>
              <a:rPr lang="fr-FR" sz="2800" baseline="30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à l’infirmerie</a:t>
            </a: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Manger 5 fruits et légumes par jour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27B645F-FDC2-4881-BCE0-04C82B091F82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7BBD7950-755C-4B61-B63B-E2815EDEA5B1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14351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5712753" y="6196280"/>
            <a:ext cx="2880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Hôte de </a:t>
            </a:r>
            <a:r>
              <a:rPr lang="fr-FR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394589" y="279211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3175">
                  <a:noFill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pic>
        <p:nvPicPr>
          <p:cNvPr id="2050" name="Picture 2" descr="https://lh4.googleusercontent.com/I6wDI6gkBIgpeEeChX7g2-W1-y7Y8eBCCNcOWbqNSZBE_zqb7Zx4hrdgd6f7TfGtIFRougtxaqw2FscGlhSPC6S1qs3SzWrBddbG5obwI_pvXeGSxMz0txd0mmn3gULyBoQcjLaIv7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836" y="894672"/>
            <a:ext cx="1783769" cy="206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3896957" y="309989"/>
            <a:ext cx="434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Autre virus (bactériophage)</a:t>
            </a:r>
            <a:endParaRPr lang="en-US" dirty="0"/>
          </a:p>
        </p:txBody>
      </p:sp>
      <p:sp>
        <p:nvSpPr>
          <p:cNvPr id="12" name="ZoneTexte 11"/>
          <p:cNvSpPr txBox="1"/>
          <p:nvPr/>
        </p:nvSpPr>
        <p:spPr>
          <a:xfrm>
            <a:off x="152705" y="3770615"/>
            <a:ext cx="3635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fr-FR" dirty="0"/>
              <a:t>Bactérie (</a:t>
            </a:r>
            <a:r>
              <a:rPr lang="fr-FR" i="1" dirty="0"/>
              <a:t>E. Coli</a:t>
            </a:r>
            <a:r>
              <a:rPr lang="fr-FR" dirty="0"/>
              <a:t>)</a:t>
            </a:r>
            <a:endParaRPr lang="en-US" i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4317292" y="3476526"/>
            <a:ext cx="3518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Le sphinx tête de mort</a:t>
            </a:r>
            <a:endParaRPr lang="en-US" i="1" dirty="0"/>
          </a:p>
        </p:txBody>
      </p:sp>
      <p:grpSp>
        <p:nvGrpSpPr>
          <p:cNvPr id="15" name="Groupe 14"/>
          <p:cNvGrpSpPr/>
          <p:nvPr/>
        </p:nvGrpSpPr>
        <p:grpSpPr>
          <a:xfrm>
            <a:off x="897761" y="4366300"/>
            <a:ext cx="2396215" cy="2376264"/>
            <a:chOff x="1132969" y="4077072"/>
            <a:chExt cx="2396215" cy="2376264"/>
          </a:xfrm>
        </p:grpSpPr>
        <p:pic>
          <p:nvPicPr>
            <p:cNvPr id="18" name="Picture 6" descr="https://lh4.googleusercontent.com/LwCojqeaCpUwvLmuGWBx6qv4w1BPNvhh49IKMaevYVTu5f23bv7C425bDwF3IKX1sLpYaaI_OTSVTKS8PHHYlYJcFwjECtCUzQGil5Daoa47hPEzDEvEpBZ8KvHhT3eK9Tha-R5z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969" y="4077072"/>
              <a:ext cx="2396215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Connecteur droit 18"/>
            <p:cNvCxnSpPr/>
            <p:nvPr/>
          </p:nvCxnSpPr>
          <p:spPr>
            <a:xfrm>
              <a:off x="1187624" y="6381328"/>
              <a:ext cx="3600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>
              <a:off x="1187624" y="6165884"/>
              <a:ext cx="505216" cy="2154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800" b="1" dirty="0"/>
                <a:t>0,5 µm</a:t>
              </a:r>
              <a:endParaRPr lang="en-US" sz="800" b="1" dirty="0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4317292" y="3957042"/>
            <a:ext cx="3595958" cy="2267018"/>
            <a:chOff x="4879268" y="4213683"/>
            <a:chExt cx="3595958" cy="2267018"/>
          </a:xfrm>
        </p:grpSpPr>
        <p:pic>
          <p:nvPicPr>
            <p:cNvPr id="22" name="Picture 8" descr="https://lh3.googleusercontent.com/lXl9hClXsOnZO-JPsRqdRzcvooFMPZcE952ZgplUhXohcbfdTTRpIMMGnnNcIdpyK_YvFNXGJxShLFI5jTHAk5Oa2bz6OtFkSk7UPhFS8PCs6F3XmjrjbUxE_MRn_BhD5yA8ts8J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268" y="4213683"/>
              <a:ext cx="3595958" cy="2267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Connecteur droit 22"/>
            <p:cNvCxnSpPr/>
            <p:nvPr/>
          </p:nvCxnSpPr>
          <p:spPr>
            <a:xfrm>
              <a:off x="5152038" y="6273606"/>
              <a:ext cx="63991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ZoneTexte 23"/>
            <p:cNvSpPr txBox="1"/>
            <p:nvPr/>
          </p:nvSpPr>
          <p:spPr>
            <a:xfrm>
              <a:off x="5162747" y="5904274"/>
              <a:ext cx="6367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2 cm</a:t>
              </a:r>
              <a:endParaRPr lang="en-US" b="1" dirty="0"/>
            </a:p>
          </p:txBody>
        </p:sp>
      </p:grpSp>
      <p:grpSp>
        <p:nvGrpSpPr>
          <p:cNvPr id="28" name="Google Shape;460;p29"/>
          <p:cNvGrpSpPr/>
          <p:nvPr/>
        </p:nvGrpSpPr>
        <p:grpSpPr>
          <a:xfrm>
            <a:off x="633413" y="1148746"/>
            <a:ext cx="3683879" cy="2327780"/>
            <a:chOff x="0" y="0"/>
            <a:chExt cx="4479709" cy="3058649"/>
          </a:xfrm>
        </p:grpSpPr>
        <p:pic>
          <p:nvPicPr>
            <p:cNvPr id="29" name="Google Shape;461;p29" descr="https://lh6.googleusercontent.com/xFx7NcfYt3a_aFfiAqn336XGN80MlDj44sVwJgAvmazyQgB_eUSwQDzEcvRmL3d2zN9TYJYIc2Od_PrVSUoc1Oxfz76yhSdFt-x2tDYpumYBRDcykg-NrtBjkgzRKG40pdm_Uv7U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0" y="0"/>
              <a:ext cx="4373991" cy="28815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Google Shape;462;p29"/>
            <p:cNvSpPr/>
            <p:nvPr/>
          </p:nvSpPr>
          <p:spPr>
            <a:xfrm>
              <a:off x="2928809" y="15736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31" name="Google Shape;463;p29"/>
            <p:cNvSpPr/>
            <p:nvPr/>
          </p:nvSpPr>
          <p:spPr>
            <a:xfrm>
              <a:off x="2836809" y="75866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32" name="Google Shape;464;p29"/>
            <p:cNvSpPr/>
            <p:nvPr/>
          </p:nvSpPr>
          <p:spPr>
            <a:xfrm>
              <a:off x="3112609" y="1302919"/>
              <a:ext cx="1367100" cy="275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33" name="Google Shape;465;p29"/>
            <p:cNvSpPr/>
            <p:nvPr/>
          </p:nvSpPr>
          <p:spPr>
            <a:xfrm>
              <a:off x="2928809" y="2362944"/>
              <a:ext cx="1489800" cy="1953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34" name="Google Shape;466;p29"/>
            <p:cNvSpPr txBox="1"/>
            <p:nvPr/>
          </p:nvSpPr>
          <p:spPr>
            <a:xfrm>
              <a:off x="2842393" y="95088"/>
              <a:ext cx="1453115" cy="9392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Protéine de capside L1 </a:t>
              </a:r>
              <a:endParaRPr lang="en-US" sz="14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" name="Google Shape;467;p29"/>
            <p:cNvSpPr txBox="1"/>
            <p:nvPr/>
          </p:nvSpPr>
          <p:spPr>
            <a:xfrm>
              <a:off x="2842658" y="2136033"/>
              <a:ext cx="1531334" cy="9226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Protéine de capside L2 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Google Shape;468;p29"/>
            <p:cNvSpPr txBox="1"/>
            <p:nvPr/>
          </p:nvSpPr>
          <p:spPr>
            <a:xfrm>
              <a:off x="3076859" y="1297717"/>
              <a:ext cx="1071000" cy="735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fr-FR" sz="1400" dirty="0">
                  <a:solidFill>
                    <a:srgbClr val="000000"/>
                  </a:solidFill>
                  <a:effectLst/>
                  <a:latin typeface="Calibri"/>
                  <a:ea typeface="Calibri"/>
                </a:rPr>
                <a:t>ADN</a:t>
              </a:r>
              <a:endParaRPr lang="en-US" sz="14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B7A0E5C1-B77E-427D-8C02-2A4EE095545D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xmlns="" id="{741B0F87-EEEF-4B93-8ED4-3584692A8CDB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4" name="Flèche droite 3">
            <a:hlinkClick r:id="rId7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826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9</a:t>
            </a:r>
            <a:r>
              <a:rPr lang="fr-FR" sz="2800" dirty="0" smtClean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Quel est le meilleur moyen de prévention contre vous, HPV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Vaccination</a:t>
            </a:r>
          </a:p>
        </p:txBody>
      </p:sp>
      <p:sp>
        <p:nvSpPr>
          <p:cNvPr id="9" name="ZoneTexte 8">
            <a:hlinkClick r:id="rId5" action="ppaction://hlinksldjump"/>
          </p:cNvPr>
          <p:cNvSpPr txBox="1"/>
          <p:nvPr/>
        </p:nvSpPr>
        <p:spPr>
          <a:xfrm>
            <a:off x="1" y="278503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Pilule contraceptive</a:t>
            </a: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1190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Demander du Doliprane</a:t>
            </a:r>
            <a:r>
              <a:rPr lang="fr-FR" sz="2800" baseline="300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à l’infirmerie</a:t>
            </a: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82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Manger 5 fruits et légumes par jour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43AB212-A61E-4085-A6B5-DBD3FAC22547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A0657B05-1FFD-460A-BB32-E71525B2C31B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45778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3723">
            <a:off x="1165867" y="1759467"/>
            <a:ext cx="1163491" cy="3622337"/>
          </a:xfrm>
          <a:prstGeom prst="rect">
            <a:avLst/>
          </a:prstGeom>
        </p:spPr>
      </p:pic>
      <p:sp>
        <p:nvSpPr>
          <p:cNvPr id="43" name="ZoneTexte 42"/>
          <p:cNvSpPr txBox="1"/>
          <p:nvPr/>
        </p:nvSpPr>
        <p:spPr>
          <a:xfrm>
            <a:off x="2834194" y="1172423"/>
            <a:ext cx="377191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Sont complémentaires</a:t>
            </a:r>
          </a:p>
          <a:p>
            <a:pPr algn="ctr"/>
            <a:endParaRPr lang="fr-F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Dans de très rares cas, le vaccin n’est pas efficace, le dépistage permet alors de réagir à temps.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314967" y="904363"/>
            <a:ext cx="2910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6350742" y="904364"/>
            <a:ext cx="2725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DÉPISTAGE</a:t>
            </a:r>
          </a:p>
        </p:txBody>
      </p:sp>
      <p:grpSp>
        <p:nvGrpSpPr>
          <p:cNvPr id="48" name="Groupe 47"/>
          <p:cNvGrpSpPr/>
          <p:nvPr/>
        </p:nvGrpSpPr>
        <p:grpSpPr>
          <a:xfrm rot="1158327">
            <a:off x="7212297" y="1476599"/>
            <a:ext cx="255981" cy="3649762"/>
            <a:chOff x="5510414" y="2295762"/>
            <a:chExt cx="283414" cy="4127068"/>
          </a:xfrm>
        </p:grpSpPr>
        <p:sp>
          <p:nvSpPr>
            <p:cNvPr id="46" name="Rectangle 45"/>
            <p:cNvSpPr/>
            <p:nvPr/>
          </p:nvSpPr>
          <p:spPr>
            <a:xfrm>
              <a:off x="5652120" y="3139811"/>
              <a:ext cx="72008" cy="3283019"/>
            </a:xfrm>
            <a:prstGeom prst="rect">
              <a:avLst/>
            </a:prstGeom>
            <a:solidFill>
              <a:srgbClr val="00B0F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Nuage 46"/>
            <p:cNvSpPr/>
            <p:nvPr/>
          </p:nvSpPr>
          <p:spPr>
            <a:xfrm rot="16200000">
              <a:off x="5198505" y="2607671"/>
              <a:ext cx="907231" cy="283414"/>
            </a:xfrm>
            <a:prstGeom prst="cloud">
              <a:avLst/>
            </a:prstGeom>
            <a:solidFill>
              <a:srgbClr val="FFFFE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ZoneTexte 11"/>
          <p:cNvSpPr txBox="1"/>
          <p:nvPr/>
        </p:nvSpPr>
        <p:spPr>
          <a:xfrm>
            <a:off x="20275" y="5530656"/>
            <a:ext cx="7903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pilule contraceptive protège contre la grossesse, pas contre les IST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2091508" y="6007709"/>
            <a:ext cx="432048" cy="584775"/>
            <a:chOff x="2195736" y="6144439"/>
            <a:chExt cx="432048" cy="584775"/>
          </a:xfrm>
        </p:grpSpPr>
        <p:sp>
          <p:nvSpPr>
            <p:cNvPr id="2" name="Triangle isocèle 1"/>
            <p:cNvSpPr/>
            <p:nvPr/>
          </p:nvSpPr>
          <p:spPr>
            <a:xfrm>
              <a:off x="2195736" y="6144439"/>
              <a:ext cx="432048" cy="486054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2281756" y="6144439"/>
              <a:ext cx="3209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5574114" y="6035871"/>
            <a:ext cx="432048" cy="584775"/>
            <a:chOff x="2195736" y="6144439"/>
            <a:chExt cx="432048" cy="584775"/>
          </a:xfrm>
        </p:grpSpPr>
        <p:sp>
          <p:nvSpPr>
            <p:cNvPr id="17" name="Triangle isocèle 16"/>
            <p:cNvSpPr/>
            <p:nvPr/>
          </p:nvSpPr>
          <p:spPr>
            <a:xfrm>
              <a:off x="2195736" y="6144439"/>
              <a:ext cx="432048" cy="486054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2281756" y="6144439"/>
              <a:ext cx="3209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</a:p>
          </p:txBody>
        </p:sp>
      </p:grpSp>
      <p:sp>
        <p:nvSpPr>
          <p:cNvPr id="22" name="ZoneTexte 21"/>
          <p:cNvSpPr txBox="1"/>
          <p:nvPr/>
        </p:nvSpPr>
        <p:spPr>
          <a:xfrm>
            <a:off x="6406315" y="6113794"/>
            <a:ext cx="2614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Hôte de jouer !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F9100B59-29EA-4E38-BAE1-434D4892AAB0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xmlns="" id="{87A3F933-AA88-43AA-A0BB-3A8E579AA3CE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33" name="Flèche droite 32">
            <a:hlinkClick r:id="rId3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6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564B8EE4-02C4-4E60-9306-07E2608E3D3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xmlns="" id="{B46651F8-B658-494B-925F-5007A9C567F0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14" name="Flèche droite 13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ZoneTexte 24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Hôte</a:t>
            </a:r>
          </a:p>
          <a:p>
            <a:pPr algn="ctr"/>
            <a:endParaRPr lang="fr-FR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Combien de vaccin(s) existe-t-il pour vous prémunir contre l’infection par HPV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Aucun</a:t>
            </a:r>
          </a:p>
        </p:txBody>
      </p:sp>
      <p:sp>
        <p:nvSpPr>
          <p:cNvPr id="9" name="ZoneTexte 8">
            <a:hlinkClick r:id="rId3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- 1</a:t>
            </a:r>
          </a:p>
        </p:txBody>
      </p:sp>
      <p:sp>
        <p:nvSpPr>
          <p:cNvPr id="10" name="ZoneTexte 9">
            <a:hlinkClick r:id="rId4" action="ppaction://hlinksldjump"/>
          </p:cNvPr>
          <p:cNvSpPr txBox="1"/>
          <p:nvPr/>
        </p:nvSpPr>
        <p:spPr>
          <a:xfrm>
            <a:off x="-10794" y="32489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- 3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9755" y="375136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- 42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96B8933-DAA6-4AD7-9A8B-4DBDAE842A4E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CD86EB7F-8492-4D7E-99E8-15808E9F7946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42776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b="1" dirty="0"/>
              <a:t>Équipe Hôte</a:t>
            </a:r>
          </a:p>
          <a:p>
            <a:endParaRPr lang="fr-FR" dirty="0"/>
          </a:p>
          <a:p>
            <a:r>
              <a:rPr lang="fr-FR" u="sng" dirty="0"/>
              <a:t>Question </a:t>
            </a:r>
            <a:r>
              <a:rPr lang="fr-FR" u="sng" dirty="0" smtClean="0"/>
              <a:t>10</a:t>
            </a:r>
            <a:r>
              <a:rPr lang="fr-FR" dirty="0" smtClean="0"/>
              <a:t> </a:t>
            </a:r>
            <a:r>
              <a:rPr lang="fr-FR" dirty="0"/>
              <a:t>:</a:t>
            </a:r>
          </a:p>
          <a:p>
            <a:r>
              <a:rPr lang="fr-FR" u="sng" dirty="0"/>
              <a:t>Combien de vaccin(s) existe-t-il pour vous prémunir contre l’infection par HPV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10792" y="227687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fr-FR" dirty="0"/>
              <a:t>A - Aucun</a:t>
            </a:r>
          </a:p>
        </p:txBody>
      </p:sp>
      <p:sp>
        <p:nvSpPr>
          <p:cNvPr id="9" name="ZoneTexte 8">
            <a:hlinkClick r:id="rId2" action="ppaction://hlinksldjump"/>
          </p:cNvPr>
          <p:cNvSpPr txBox="1"/>
          <p:nvPr/>
        </p:nvSpPr>
        <p:spPr>
          <a:xfrm>
            <a:off x="-10793" y="272571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B - 1</a:t>
            </a:r>
          </a:p>
        </p:txBody>
      </p:sp>
      <p:sp>
        <p:nvSpPr>
          <p:cNvPr id="10" name="ZoneTexte 9">
            <a:hlinkClick r:id="rId3" action="ppaction://hlinksldjump"/>
          </p:cNvPr>
          <p:cNvSpPr txBox="1"/>
          <p:nvPr/>
        </p:nvSpPr>
        <p:spPr>
          <a:xfrm>
            <a:off x="-10795" y="32489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- 3</a:t>
            </a:r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9755" y="375136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rgbClr val="8181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dirty="0"/>
              <a:t>D - 42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4777B5C-919D-46B5-98FD-56755AE90212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19A2B18D-9A63-4410-BAAB-18795435B99C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2789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114" y="51552"/>
            <a:ext cx="7122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vaccins contre le Papillomavirus Humain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200561" y="1110118"/>
            <a:ext cx="7704855" cy="4541968"/>
            <a:chOff x="251520" y="673665"/>
            <a:chExt cx="7704855" cy="4541968"/>
          </a:xfrm>
        </p:grpSpPr>
        <p:sp>
          <p:nvSpPr>
            <p:cNvPr id="5" name="ZoneTexte 4"/>
            <p:cNvSpPr txBox="1"/>
            <p:nvPr/>
          </p:nvSpPr>
          <p:spPr>
            <a:xfrm>
              <a:off x="905684" y="1259849"/>
              <a:ext cx="1881209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Gardasil</a:t>
              </a:r>
              <a:r>
                <a:rPr lang="fr-FR" sz="32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®</a:t>
              </a: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5971606" y="952992"/>
              <a:ext cx="1984769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Cervarix</a:t>
              </a:r>
              <a:r>
                <a:rPr lang="fr-FR" sz="32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®</a:t>
              </a: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251520" y="1834005"/>
              <a:ext cx="36094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Efficace contre HPV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 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HPV </a:t>
              </a:r>
              <a:r>
                <a:rPr lang="fr-FR" sz="2400" b="1" dirty="0">
                  <a:solidFill>
                    <a:srgbClr val="96969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et </a:t>
              </a:r>
              <a:r>
                <a:rPr lang="fr-FR" sz="2400" b="1" dirty="0">
                  <a:solidFill>
                    <a:srgbClr val="96969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5936136" y="1700808"/>
              <a:ext cx="1800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Efficace contre HPV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et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1115616" y="3395754"/>
              <a:ext cx="2088232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Gardasil9</a:t>
              </a:r>
              <a:r>
                <a:rPr lang="fr-FR" sz="32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®</a:t>
              </a:r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330031" y="4015304"/>
              <a:ext cx="360940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Efficace contre HPV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 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HPV </a:t>
              </a:r>
              <a:r>
                <a:rPr lang="fr-FR" sz="2400" b="1" dirty="0">
                  <a:solidFill>
                    <a:srgbClr val="96969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96969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52</a:t>
              </a:r>
              <a:r>
                <a: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et </a:t>
              </a:r>
              <a:r>
                <a:rPr lang="fr-FR" sz="2400" b="1" dirty="0">
                  <a:solidFill>
                    <a:srgbClr val="B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</a:t>
              </a:r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83723">
              <a:off x="434157" y="797942"/>
              <a:ext cx="334614" cy="1041765"/>
            </a:xfrm>
            <a:prstGeom prst="rect">
              <a:avLst/>
            </a:prstGeom>
          </p:spPr>
        </p:pic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83723">
              <a:off x="5557577" y="673665"/>
              <a:ext cx="334614" cy="1041765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83723">
              <a:off x="676874" y="2941473"/>
              <a:ext cx="334614" cy="1041765"/>
            </a:xfrm>
            <a:prstGeom prst="rect">
              <a:avLst/>
            </a:prstGeom>
          </p:spPr>
        </p:pic>
      </p:grpSp>
      <p:sp>
        <p:nvSpPr>
          <p:cNvPr id="3" name="ZoneTexte 2"/>
          <p:cNvSpPr txBox="1"/>
          <p:nvPr/>
        </p:nvSpPr>
        <p:spPr>
          <a:xfrm>
            <a:off x="0" y="5695580"/>
            <a:ext cx="6145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Souches à haut risque : forte probabilité d’induire un cancer</a:t>
            </a:r>
          </a:p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Souches à bas risque : faible probabilité d’induire un cancer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11C41799-79C3-4D34-868B-4CC437ABB251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xmlns="" id="{C24595B6-5F76-40D9-B9EF-4BBA1D5F4B33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6072859" y="6165503"/>
            <a:ext cx="2931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de </a:t>
            </a:r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sp>
        <p:nvSpPr>
          <p:cNvPr id="33" name="Flèche droite 32">
            <a:hlinkClick r:id="rId3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9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85DF9F0-6BCB-4408-9620-F8227638DC9F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xmlns="" id="{27273FE4-EE6D-4355-97FD-817112FA2F33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14" name="Flèche droite 13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ZoneTexte 24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fr-FR" sz="2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Dans un vaccin, à quoi sert un adjuvant ?</a:t>
            </a: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-28068" y="231373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À augmenter la réponse immunitaire contre le virus </a:t>
            </a: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-28067" y="283465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À limiter la douleur lors de l’injection </a:t>
            </a:r>
          </a:p>
        </p:txBody>
      </p:sp>
      <p:sp>
        <p:nvSpPr>
          <p:cNvPr id="10" name="ZoneTexte 9">
            <a:hlinkClick r:id="rId4" action="ppaction://hlinksldjump"/>
          </p:cNvPr>
          <p:cNvSpPr txBox="1"/>
          <p:nvPr/>
        </p:nvSpPr>
        <p:spPr>
          <a:xfrm>
            <a:off x="-17546" y="335787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À conserver le vaccin</a:t>
            </a: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-17546" y="3873113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À rendre le vaccin fluide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9F318D6-F87E-448B-AC90-F5FB4C8CBF9E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4F33B2CF-6FE2-4578-8F8D-786282B8017B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349424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2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Virus</a:t>
            </a:r>
          </a:p>
          <a:p>
            <a:pPr algn="ctr"/>
            <a:endParaRPr lang="fr-FR" sz="2800" dirty="0">
              <a:solidFill>
                <a:srgbClr val="FF7C5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fr-FR" sz="2800" dirty="0" smtClean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Dans un vaccin, à quoi sert un adjuvant ?</a:t>
            </a:r>
          </a:p>
        </p:txBody>
      </p:sp>
      <p:sp>
        <p:nvSpPr>
          <p:cNvPr id="8" name="ZoneTexte 7">
            <a:hlinkClick r:id="" action="ppaction://noaction"/>
          </p:cNvPr>
          <p:cNvSpPr txBox="1"/>
          <p:nvPr/>
        </p:nvSpPr>
        <p:spPr>
          <a:xfrm>
            <a:off x="-28068" y="231143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À augmenter la réponse immunitaire contre le virus</a:t>
            </a:r>
          </a:p>
        </p:txBody>
      </p:sp>
      <p:sp>
        <p:nvSpPr>
          <p:cNvPr id="9" name="ZoneTexte 8">
            <a:hlinkClick r:id="" action="ppaction://noaction"/>
          </p:cNvPr>
          <p:cNvSpPr txBox="1"/>
          <p:nvPr/>
        </p:nvSpPr>
        <p:spPr>
          <a:xfrm>
            <a:off x="-28067" y="283465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À limiter la douleur lors de l’injection </a:t>
            </a:r>
          </a:p>
        </p:txBody>
      </p:sp>
      <p:sp>
        <p:nvSpPr>
          <p:cNvPr id="10" name="ZoneTexte 9">
            <a:hlinkClick r:id="" action="ppaction://noaction"/>
          </p:cNvPr>
          <p:cNvSpPr txBox="1"/>
          <p:nvPr/>
        </p:nvSpPr>
        <p:spPr>
          <a:xfrm>
            <a:off x="-17546" y="335787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À conserver le vaccin</a:t>
            </a:r>
          </a:p>
        </p:txBody>
      </p:sp>
      <p:sp>
        <p:nvSpPr>
          <p:cNvPr id="11" name="ZoneTexte 10">
            <a:hlinkClick r:id="" action="ppaction://noaction"/>
          </p:cNvPr>
          <p:cNvSpPr txBox="1"/>
          <p:nvPr/>
        </p:nvSpPr>
        <p:spPr>
          <a:xfrm>
            <a:off x="-17546" y="3873113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7C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À rendre le vaccin fluide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48064" y="4653136"/>
            <a:ext cx="1985882" cy="197506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E87777-1452-4400-AFB4-AFF85E93A070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B51B0092-0726-49AF-8E10-D5DD197F1667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36431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38064" y="980728"/>
            <a:ext cx="9115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Adjuvant : à quoi ça sert ?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285293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adjuvants permettent notamment de déclencher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 réponse immunitaire plus efficace</a:t>
            </a:r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Flèche droite 12">
            <a:hlinkClick r:id="rId2" action="ppaction://hlinksldjump"/>
          </p:cNvPr>
          <p:cNvSpPr/>
          <p:nvPr/>
        </p:nvSpPr>
        <p:spPr>
          <a:xfrm>
            <a:off x="7571867" y="6132022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D50A338-4E3A-4F47-A0C7-758C93BD99B3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773CE516-DFC7-4F41-BD92-97E7FF420D36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</p:spTree>
    <p:extLst>
      <p:ext uri="{BB962C8B-B14F-4D97-AF65-F5344CB8AC3E}">
        <p14:creationId xmlns:p14="http://schemas.microsoft.com/office/powerpoint/2010/main" val="167607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A0082DF3-B2B2-4796-A56D-7360C544477F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xmlns="" id="{164932BC-1DFD-451B-B9CD-27E2C3C03388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15" name="Flèche droite 14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neTexte 15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6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06FE265-AE91-401B-8419-D8933C5A20BA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DD7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xmlns="" id="{F8D74CA1-0106-4D00-B320-1243D8E8CE68}"/>
              </a:ext>
            </a:extLst>
          </p:cNvPr>
          <p:cNvSpPr txBox="1"/>
          <p:nvPr/>
        </p:nvSpPr>
        <p:spPr>
          <a:xfrm rot="2320508">
            <a:off x="7953540" y="324740"/>
            <a:ext cx="172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Vaccination</a:t>
            </a:r>
          </a:p>
          <a:p>
            <a:r>
              <a:rPr lang="en-US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Idées</a:t>
            </a:r>
            <a:r>
              <a:rPr lang="en-US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reçues</a:t>
            </a:r>
          </a:p>
        </p:txBody>
      </p:sp>
      <p:sp>
        <p:nvSpPr>
          <p:cNvPr id="24" name="Flèche droite 23">
            <a:hlinkClick r:id="rId3" action="ppaction://hlinksldjump"/>
          </p:cNvPr>
          <p:cNvSpPr/>
          <p:nvPr/>
        </p:nvSpPr>
        <p:spPr>
          <a:xfrm>
            <a:off x="8220212" y="6468092"/>
            <a:ext cx="642429" cy="277867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ZoneTexte 24"/>
          <p:cNvSpPr txBox="1"/>
          <p:nvPr/>
        </p:nvSpPr>
        <p:spPr>
          <a:xfrm>
            <a:off x="5791452" y="6067982"/>
            <a:ext cx="3095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Découvrez la bonne réponse</a:t>
            </a:r>
            <a:endParaRPr lang="fr-F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AB5918B-796F-4525-B144-CDA16ECDF959}"/>
              </a:ext>
            </a:extLst>
          </p:cNvPr>
          <p:cNvSpPr/>
          <p:nvPr/>
        </p:nvSpPr>
        <p:spPr>
          <a:xfrm rot="18999691">
            <a:off x="-6294673" y="664737"/>
            <a:ext cx="11665296" cy="2345714"/>
          </a:xfrm>
          <a:prstGeom prst="rect">
            <a:avLst/>
          </a:prstGeom>
          <a:solidFill>
            <a:srgbClr val="BF7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AA78BE2-9889-4E72-9D20-B62BCCBEABF8}"/>
              </a:ext>
            </a:extLst>
          </p:cNvPr>
          <p:cNvSpPr/>
          <p:nvPr/>
        </p:nvSpPr>
        <p:spPr>
          <a:xfrm rot="18999691">
            <a:off x="-4003487" y="1711564"/>
            <a:ext cx="11665296" cy="2345714"/>
          </a:xfrm>
          <a:prstGeom prst="rect">
            <a:avLst/>
          </a:prstGeom>
          <a:solidFill>
            <a:srgbClr val="B3C8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B3C8B6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C588760-6DCF-4407-9F0F-0A94CAF4F358}"/>
              </a:ext>
            </a:extLst>
          </p:cNvPr>
          <p:cNvSpPr/>
          <p:nvPr/>
        </p:nvSpPr>
        <p:spPr>
          <a:xfrm rot="18999691">
            <a:off x="402072" y="3943812"/>
            <a:ext cx="11665296" cy="2345714"/>
          </a:xfrm>
          <a:prstGeom prst="rect">
            <a:avLst/>
          </a:prstGeom>
          <a:solidFill>
            <a:srgbClr val="F6E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D143886-D8B9-47E4-BED7-E3D5C3E71942}"/>
              </a:ext>
            </a:extLst>
          </p:cNvPr>
          <p:cNvSpPr/>
          <p:nvPr/>
        </p:nvSpPr>
        <p:spPr>
          <a:xfrm rot="18999691">
            <a:off x="-1260647" y="2287629"/>
            <a:ext cx="11665296" cy="2345714"/>
          </a:xfrm>
          <a:prstGeom prst="rect">
            <a:avLst/>
          </a:prstGeom>
          <a:solidFill>
            <a:srgbClr val="F1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9A5D2F1-7E88-4989-94D0-EB2C483A5A0B}"/>
              </a:ext>
            </a:extLst>
          </p:cNvPr>
          <p:cNvSpPr/>
          <p:nvPr/>
        </p:nvSpPr>
        <p:spPr>
          <a:xfrm rot="18999691">
            <a:off x="2280814" y="5383971"/>
            <a:ext cx="11665296" cy="2345714"/>
          </a:xfrm>
          <a:prstGeom prst="rect">
            <a:avLst/>
          </a:prstGeom>
          <a:solidFill>
            <a:srgbClr val="B5D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606013" y="1124744"/>
            <a:ext cx="566052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700" dirty="0">
                <a:solidFill>
                  <a:schemeClr val="bg1"/>
                </a:solidFill>
                <a:latin typeface="Berlin Sans FB" panose="020E0602020502020306" pitchFamily="34" charset="0"/>
                <a:cs typeface="Times New Roman" panose="02020603050405020304" pitchFamily="18" charset="0"/>
              </a:rPr>
              <a:t>FIN</a:t>
            </a:r>
          </a:p>
        </p:txBody>
      </p:sp>
    </p:spTree>
    <p:extLst>
      <p:ext uri="{BB962C8B-B14F-4D97-AF65-F5344CB8AC3E}">
        <p14:creationId xmlns:p14="http://schemas.microsoft.com/office/powerpoint/2010/main" val="424187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</a:t>
            </a:r>
            <a:r>
              <a:rPr lang="fr-FR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Hôte</a:t>
            </a:r>
            <a:endParaRPr lang="fr-FR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 est le plus petit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</a:t>
            </a:r>
            <a:r>
              <a:rPr lang="fr-FR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fr-FR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hlinkClick r:id="rId5" action="ppaction://hlinksldjump"/>
          </p:cNvPr>
          <p:cNvSpPr txBox="1"/>
          <p:nvPr/>
        </p:nvSpPr>
        <p:spPr>
          <a:xfrm>
            <a:off x="1" y="278503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Une bactérie</a:t>
            </a: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1190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Une cellule humaine</a:t>
            </a: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Le Mimivirus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AEEDE286-1E7A-4014-B2E1-0234080DD338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xmlns="" id="{E7FB4EF7-B384-4F26-A303-807430AAB671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126157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-5987" y="-385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Équipe </a:t>
            </a:r>
            <a:r>
              <a:rPr lang="fr-FR" sz="2800" b="1" dirty="0" smtClean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Hôte</a:t>
            </a:r>
            <a:endParaRPr lang="fr-FR" sz="2800" b="1" dirty="0">
              <a:solidFill>
                <a:srgbClr val="6D6D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solidFill>
                <a:srgbClr val="6D6D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u="sng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fr-FR" sz="2800" u="sng" dirty="0" smtClean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dirty="0" smtClean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fr-FR" sz="2800" u="sng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 est le plus petit ?</a:t>
            </a:r>
          </a:p>
        </p:txBody>
      </p:sp>
      <p:sp>
        <p:nvSpPr>
          <p:cNvPr id="8" name="ZoneTexte 7">
            <a:hlinkClick r:id="rId4" action="ppaction://hlinksldjump"/>
          </p:cNvPr>
          <p:cNvSpPr txBox="1"/>
          <p:nvPr/>
        </p:nvSpPr>
        <p:spPr>
          <a:xfrm>
            <a:off x="-10794" y="224291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- </a:t>
            </a:r>
            <a:r>
              <a:rPr lang="fr-FR" sz="2800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fr-FR" sz="28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hlinkClick r:id="rId5" action="ppaction://hlinksldjump"/>
          </p:cNvPr>
          <p:cNvSpPr txBox="1"/>
          <p:nvPr/>
        </p:nvSpPr>
        <p:spPr>
          <a:xfrm>
            <a:off x="1" y="278503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- Une bactérie</a:t>
            </a: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-29371" y="336573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- Une cellule humaine</a:t>
            </a: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-3898" y="400506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6D6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- Le Mimivirus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79512" y="5246977"/>
            <a:ext cx="478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Bravo !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Vous avancez d’une case</a:t>
            </a:r>
          </a:p>
        </p:txBody>
      </p:sp>
      <p:pic>
        <p:nvPicPr>
          <p:cNvPr id="15" name="Image 1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t="13925" r="3284" b="10361"/>
          <a:stretch/>
        </p:blipFill>
        <p:spPr>
          <a:xfrm>
            <a:off x="5137203" y="4548144"/>
            <a:ext cx="1985882" cy="197506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542CFC1-135B-44B1-81D8-A55C3AFB3B15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964E5DFD-D8E1-468C-B2B0-6DE75D250764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26262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e 20"/>
          <p:cNvGrpSpPr/>
          <p:nvPr/>
        </p:nvGrpSpPr>
        <p:grpSpPr>
          <a:xfrm>
            <a:off x="5422511" y="4199215"/>
            <a:ext cx="2369677" cy="1460975"/>
            <a:chOff x="5579374" y="3684022"/>
            <a:chExt cx="2369677" cy="1460975"/>
          </a:xfrm>
        </p:grpSpPr>
        <p:pic>
          <p:nvPicPr>
            <p:cNvPr id="1032" name="Picture 8" descr="Melon et potassiu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9374" y="3684022"/>
              <a:ext cx="1774464" cy="1460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ZoneTexte 22"/>
            <p:cNvSpPr txBox="1"/>
            <p:nvPr/>
          </p:nvSpPr>
          <p:spPr>
            <a:xfrm>
              <a:off x="7413893" y="4726392"/>
              <a:ext cx="5311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 cm</a:t>
              </a:r>
            </a:p>
          </p:txBody>
        </p:sp>
        <p:cxnSp>
          <p:nvCxnSpPr>
            <p:cNvPr id="18" name="Connecteur droit 17"/>
            <p:cNvCxnSpPr/>
            <p:nvPr/>
          </p:nvCxnSpPr>
          <p:spPr>
            <a:xfrm>
              <a:off x="7443430" y="4695932"/>
              <a:ext cx="505621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ZoneTexte 3"/>
          <p:cNvSpPr txBox="1"/>
          <p:nvPr/>
        </p:nvSpPr>
        <p:spPr>
          <a:xfrm>
            <a:off x="-16995" y="-6340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virus HPV mesure </a:t>
            </a:r>
          </a:p>
          <a:p>
            <a:pPr algn="ctr"/>
            <a:r>
              <a:rPr lang="fr-F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 nm =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0,000055 mm</a:t>
            </a:r>
          </a:p>
          <a:p>
            <a:pPr algn="ctr"/>
            <a:endParaRPr lang="fr-F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⇒ Si on comparait un </a:t>
            </a:r>
            <a:r>
              <a:rPr lang="fr-FR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à une </a:t>
            </a:r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cellule humaine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serait un </a:t>
            </a:r>
            <a:r>
              <a:rPr lang="fr-FR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grain de sable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 rapport à un </a:t>
            </a:r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melon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072859" y="6165503"/>
            <a:ext cx="2931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l’équipe </a:t>
            </a:r>
            <a:r>
              <a:rPr lang="fr-FR" sz="20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de </a:t>
            </a:r>
            <a:r>
              <a:rPr lang="fr-FR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jouer !</a:t>
            </a:r>
          </a:p>
        </p:txBody>
      </p:sp>
      <p:pic>
        <p:nvPicPr>
          <p:cNvPr id="7" name="Picture 2" descr="https://lh6.googleusercontent.com/jAiB7871pGQ-zibJsRwV5iCVlkqb9JteEX2IVG7qyoOuG9KLrKW12OmR_idmJVhTPjTWriDmeZ11XMAYXk9QwDlo4R3zP9ZG_9--bt9pTt5FeBmcymXol4R9m76GskAT9H4GSInL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6" b="21825"/>
          <a:stretch/>
        </p:blipFill>
        <p:spPr bwMode="auto">
          <a:xfrm>
            <a:off x="395536" y="2142295"/>
            <a:ext cx="4508596" cy="11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lectron microscopy">
            <a:hlinkClick r:id="rId5" tooltip="Electron microscopy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1" t="60486"/>
          <a:stretch/>
        </p:blipFill>
        <p:spPr bwMode="auto">
          <a:xfrm>
            <a:off x="4900487" y="1988840"/>
            <a:ext cx="2887702" cy="13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0" y="6181447"/>
            <a:ext cx="4197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https://en.wikibooks.org/wiki/Structural_Biochemistry/Molecular_Geometry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-16995" y="5896753"/>
            <a:ext cx="4917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https://pxhere.com/en/photo/629005</a:t>
            </a:r>
          </a:p>
          <a:p>
            <a:r>
              <a:rPr lang="en-US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https://fr.cdn.v5.futura-sciences.com/buildsv6/images/wide1920/1/6/a/16ab689d14_111716_sable-plage.jpg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0" y="6365558"/>
            <a:ext cx="27909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https://www.irbms.com/fiches-aliments-melon/</a:t>
            </a:r>
          </a:p>
        </p:txBody>
      </p:sp>
      <p:pic>
        <p:nvPicPr>
          <p:cNvPr id="20" name="Picture 2" descr="https://lh6.googleusercontent.com/jAiB7871pGQ-zibJsRwV5iCVlkqb9JteEX2IVG7qyoOuG9KLrKW12OmR_idmJVhTPjTWriDmeZ11XMAYXk9QwDlo4R3zP9ZG_9--bt9pTt5FeBmcymXol4R9m76GskAT9H4GSInL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65" b="8595"/>
          <a:stretch/>
        </p:blipFill>
        <p:spPr bwMode="auto">
          <a:xfrm>
            <a:off x="0" y="5775641"/>
            <a:ext cx="35433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/>
          <p:cNvGrpSpPr/>
          <p:nvPr/>
        </p:nvGrpSpPr>
        <p:grpSpPr>
          <a:xfrm>
            <a:off x="238487" y="4095287"/>
            <a:ext cx="3941571" cy="1564903"/>
            <a:chOff x="238487" y="4095287"/>
            <a:chExt cx="3941571" cy="1564903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383" y="4095287"/>
              <a:ext cx="1697675" cy="1273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630" r="39488"/>
            <a:stretch/>
          </p:blipFill>
          <p:spPr bwMode="auto">
            <a:xfrm>
              <a:off x="238487" y="4312141"/>
              <a:ext cx="1803667" cy="134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1729766" y="4986164"/>
              <a:ext cx="119312" cy="77741"/>
            </a:xfrm>
            <a:prstGeom prst="rect">
              <a:avLst/>
            </a:prstGeom>
            <a:noFill/>
            <a:ln w="3175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Connecteur droit avec flèche 10"/>
            <p:cNvCxnSpPr/>
            <p:nvPr/>
          </p:nvCxnSpPr>
          <p:spPr>
            <a:xfrm flipV="1">
              <a:off x="1849078" y="4731915"/>
              <a:ext cx="633305" cy="254249"/>
            </a:xfrm>
            <a:prstGeom prst="straightConnector1">
              <a:avLst/>
            </a:prstGeom>
            <a:ln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Connecteur droit 15"/>
          <p:cNvCxnSpPr/>
          <p:nvPr/>
        </p:nvCxnSpPr>
        <p:spPr>
          <a:xfrm>
            <a:off x="3851920" y="530120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3753722" y="5301208"/>
            <a:ext cx="4507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mm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6B604B0F-A5EC-44B4-97EC-5AB902E5D51C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xmlns="" id="{FFCD83AB-7174-4676-AAA2-F4C6F639DA04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  <p:sp>
        <p:nvSpPr>
          <p:cNvPr id="34" name="Flèche droite 33">
            <a:hlinkClick r:id="rId9" action="ppaction://hlinksldjump"/>
          </p:cNvPr>
          <p:cNvSpPr/>
          <p:nvPr/>
        </p:nvSpPr>
        <p:spPr>
          <a:xfrm>
            <a:off x="8308811" y="6531622"/>
            <a:ext cx="642429" cy="277867"/>
          </a:xfrm>
          <a:prstGeom prst="rightArrow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6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680" y="2708920"/>
            <a:ext cx="59170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Mauvaise réponse !</a:t>
            </a:r>
          </a:p>
          <a:p>
            <a:pPr marL="0" indent="0" algn="ctr">
              <a:buNone/>
            </a:pPr>
            <a:r>
              <a:rPr lang="fr-F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Dommage…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083360" y="5674677"/>
            <a:ext cx="3525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E8A8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petit atelier pour vous aider !</a:t>
            </a:r>
          </a:p>
        </p:txBody>
      </p:sp>
      <p:sp>
        <p:nvSpPr>
          <p:cNvPr id="2" name="Flèche droite 1">
            <a:hlinkClick r:id="rId2" action="ppaction://hlinksldjump"/>
          </p:cNvPr>
          <p:cNvSpPr/>
          <p:nvPr/>
        </p:nvSpPr>
        <p:spPr>
          <a:xfrm>
            <a:off x="7608684" y="5731912"/>
            <a:ext cx="1283796" cy="342875"/>
          </a:xfrm>
          <a:prstGeom prst="rightArrow">
            <a:avLst>
              <a:gd name="adj1" fmla="val 26118"/>
              <a:gd name="adj2" fmla="val 69902"/>
            </a:avLst>
          </a:prstGeom>
          <a:noFill/>
          <a:ln>
            <a:solidFill>
              <a:srgbClr val="E8A8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A8BD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" r="65224" b="18943"/>
          <a:stretch/>
        </p:blipFill>
        <p:spPr>
          <a:xfrm>
            <a:off x="3513378" y="660800"/>
            <a:ext cx="2273607" cy="21662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BC96D86-4729-4737-99AC-D0F7F54FDAE0}"/>
              </a:ext>
            </a:extLst>
          </p:cNvPr>
          <p:cNvSpPr/>
          <p:nvPr/>
        </p:nvSpPr>
        <p:spPr>
          <a:xfrm rot="2316938">
            <a:off x="7443119" y="-609943"/>
            <a:ext cx="2878983" cy="1477865"/>
          </a:xfrm>
          <a:prstGeom prst="rect">
            <a:avLst/>
          </a:prstGeom>
          <a:solidFill>
            <a:srgbClr val="649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0D0CBD39-F226-4A62-A228-E617BFC6C103}"/>
              </a:ext>
            </a:extLst>
          </p:cNvPr>
          <p:cNvSpPr txBox="1"/>
          <p:nvPr/>
        </p:nvSpPr>
        <p:spPr>
          <a:xfrm rot="2300633">
            <a:off x="8088392" y="210389"/>
            <a:ext cx="94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</a:p>
        </p:txBody>
      </p:sp>
    </p:spTree>
    <p:extLst>
      <p:ext uri="{BB962C8B-B14F-4D97-AF65-F5344CB8AC3E}">
        <p14:creationId xmlns:p14="http://schemas.microsoft.com/office/powerpoint/2010/main" val="6605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1826</Words>
  <Application>Microsoft Office PowerPoint</Application>
  <PresentationFormat>Affichage à l'écran (4:3)</PresentationFormat>
  <Paragraphs>452</Paragraphs>
  <Slides>51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2" baseType="lpstr">
      <vt:lpstr>Thème Office</vt:lpstr>
      <vt:lpstr>Niveau facile-moyen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 niveau facile-moyen</dc:title>
  <dc:creator>Marion C</dc:creator>
  <cp:lastModifiedBy>Marion C</cp:lastModifiedBy>
  <cp:revision>102</cp:revision>
  <dcterms:created xsi:type="dcterms:W3CDTF">2019-08-12T08:39:33Z</dcterms:created>
  <dcterms:modified xsi:type="dcterms:W3CDTF">2019-10-03T18:02:26Z</dcterms:modified>
</cp:coreProperties>
</file>