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71" r:id="rId3"/>
    <p:sldId id="258" r:id="rId4"/>
    <p:sldId id="259" r:id="rId5"/>
    <p:sldId id="260" r:id="rId6"/>
    <p:sldId id="264" r:id="rId7"/>
    <p:sldId id="262" r:id="rId8"/>
    <p:sldId id="274" r:id="rId9"/>
    <p:sldId id="268" r:id="rId10"/>
    <p:sldId id="287" r:id="rId11"/>
    <p:sldId id="286" r:id="rId12"/>
    <p:sldId id="273" r:id="rId13"/>
    <p:sldId id="277" r:id="rId14"/>
    <p:sldId id="275" r:id="rId15"/>
    <p:sldId id="276" r:id="rId16"/>
    <p:sldId id="278" r:id="rId17"/>
    <p:sldId id="279" r:id="rId18"/>
    <p:sldId id="280" r:id="rId19"/>
    <p:sldId id="281" r:id="rId20"/>
    <p:sldId id="282" r:id="rId21"/>
    <p:sldId id="297" r:id="rId22"/>
    <p:sldId id="283" r:id="rId23"/>
    <p:sldId id="284" r:id="rId24"/>
    <p:sldId id="285" r:id="rId25"/>
    <p:sldId id="288" r:id="rId26"/>
    <p:sldId id="290" r:id="rId27"/>
    <p:sldId id="289" r:id="rId28"/>
    <p:sldId id="291" r:id="rId29"/>
    <p:sldId id="292" r:id="rId30"/>
    <p:sldId id="295" r:id="rId31"/>
    <p:sldId id="294" r:id="rId32"/>
    <p:sldId id="293" r:id="rId33"/>
    <p:sldId id="296" r:id="rId34"/>
    <p:sldId id="298" r:id="rId35"/>
  </p:sldIdLst>
  <p:sldSz cx="9144000" cy="6858000" type="screen4x3"/>
  <p:notesSz cx="6881813" cy="97107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1FA0331-D1CB-5B4C-A440-36E6397CACD6}">
          <p14:sldIdLst>
            <p14:sldId id="256"/>
            <p14:sldId id="271"/>
            <p14:sldId id="258"/>
            <p14:sldId id="259"/>
            <p14:sldId id="260"/>
            <p14:sldId id="264"/>
            <p14:sldId id="262"/>
            <p14:sldId id="274"/>
            <p14:sldId id="268"/>
            <p14:sldId id="287"/>
            <p14:sldId id="286"/>
            <p14:sldId id="273"/>
            <p14:sldId id="277"/>
            <p14:sldId id="275"/>
            <p14:sldId id="276"/>
            <p14:sldId id="278"/>
            <p14:sldId id="279"/>
            <p14:sldId id="280"/>
            <p14:sldId id="281"/>
            <p14:sldId id="282"/>
            <p14:sldId id="297"/>
            <p14:sldId id="283"/>
            <p14:sldId id="284"/>
            <p14:sldId id="285"/>
            <p14:sldId id="288"/>
            <p14:sldId id="290"/>
            <p14:sldId id="289"/>
            <p14:sldId id="291"/>
            <p14:sldId id="292"/>
            <p14:sldId id="295"/>
            <p14:sldId id="294"/>
            <p14:sldId id="293"/>
            <p14:sldId id="296"/>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24" autoAdjust="0"/>
  </p:normalViewPr>
  <p:slideViewPr>
    <p:cSldViewPr snapToGrid="0" snapToObjects="1" showGuides="1">
      <p:cViewPr>
        <p:scale>
          <a:sx n="77" d="100"/>
          <a:sy n="77" d="100"/>
        </p:scale>
        <p:origin x="-800" y="172"/>
      </p:cViewPr>
      <p:guideLst>
        <p:guide orient="horz" pos="2160"/>
        <p:guide pos="2880"/>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1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fr-FR"/>
          </a:p>
        </p:txBody>
      </p:sp>
      <p:sp>
        <p:nvSpPr>
          <p:cNvPr id="3" name="Espace réservé de la date 2"/>
          <p:cNvSpPr>
            <a:spLocks noGrp="1"/>
          </p:cNvSpPr>
          <p:nvPr>
            <p:ph type="dt" sz="quarter" idx="1"/>
          </p:nvPr>
        </p:nvSpPr>
        <p:spPr>
          <a:xfrm>
            <a:off x="3898102" y="0"/>
            <a:ext cx="2982119" cy="485537"/>
          </a:xfrm>
          <a:prstGeom prst="rect">
            <a:avLst/>
          </a:prstGeom>
        </p:spPr>
        <p:txBody>
          <a:bodyPr vert="horz" lIns="94814" tIns="47407" rIns="94814" bIns="47407" rtlCol="0"/>
          <a:lstStyle>
            <a:lvl1pPr algn="r">
              <a:defRPr sz="1200"/>
            </a:lvl1pPr>
          </a:lstStyle>
          <a:p>
            <a:fld id="{BD89A471-1B79-42C2-96A6-AE54B299562B}" type="datetimeFigureOut">
              <a:rPr lang="fr-FR" smtClean="0"/>
              <a:t>16/03/2014</a:t>
            </a:fld>
            <a:endParaRPr lang="fr-FR"/>
          </a:p>
        </p:txBody>
      </p:sp>
      <p:sp>
        <p:nvSpPr>
          <p:cNvPr id="4" name="Espace réservé du pied de page 3"/>
          <p:cNvSpPr>
            <a:spLocks noGrp="1"/>
          </p:cNvSpPr>
          <p:nvPr>
            <p:ph type="ftr" sz="quarter" idx="2"/>
          </p:nvPr>
        </p:nvSpPr>
        <p:spPr>
          <a:xfrm>
            <a:off x="0" y="9223516"/>
            <a:ext cx="2982119" cy="485537"/>
          </a:xfrm>
          <a:prstGeom prst="rect">
            <a:avLst/>
          </a:prstGeom>
        </p:spPr>
        <p:txBody>
          <a:bodyPr vert="horz" lIns="94814" tIns="47407" rIns="94814" bIns="4740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8102" y="9223516"/>
            <a:ext cx="2982119" cy="485537"/>
          </a:xfrm>
          <a:prstGeom prst="rect">
            <a:avLst/>
          </a:prstGeom>
        </p:spPr>
        <p:txBody>
          <a:bodyPr vert="horz" lIns="94814" tIns="47407" rIns="94814" bIns="47407" rtlCol="0" anchor="b"/>
          <a:lstStyle>
            <a:lvl1pPr algn="r">
              <a:defRPr sz="1200"/>
            </a:lvl1pPr>
          </a:lstStyle>
          <a:p>
            <a:fld id="{B672AD58-A9EB-4D5A-8F06-82DEA844A846}" type="slidenum">
              <a:rPr lang="fr-FR" smtClean="0"/>
              <a:t>‹N°›</a:t>
            </a:fld>
            <a:endParaRPr lang="fr-FR"/>
          </a:p>
        </p:txBody>
      </p:sp>
    </p:spTree>
    <p:extLst>
      <p:ext uri="{BB962C8B-B14F-4D97-AF65-F5344CB8AC3E}">
        <p14:creationId xmlns:p14="http://schemas.microsoft.com/office/powerpoint/2010/main" val="2079622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fr-FR"/>
          </a:p>
        </p:txBody>
      </p:sp>
      <p:sp>
        <p:nvSpPr>
          <p:cNvPr id="3" name="Espace réservé de la date 2"/>
          <p:cNvSpPr>
            <a:spLocks noGrp="1"/>
          </p:cNvSpPr>
          <p:nvPr>
            <p:ph type="dt" idx="1"/>
          </p:nvPr>
        </p:nvSpPr>
        <p:spPr>
          <a:xfrm>
            <a:off x="3898102" y="0"/>
            <a:ext cx="2982119" cy="485537"/>
          </a:xfrm>
          <a:prstGeom prst="rect">
            <a:avLst/>
          </a:prstGeom>
        </p:spPr>
        <p:txBody>
          <a:bodyPr vert="horz" lIns="94814" tIns="47407" rIns="94814" bIns="47407" rtlCol="0"/>
          <a:lstStyle>
            <a:lvl1pPr algn="r">
              <a:defRPr sz="1200"/>
            </a:lvl1pPr>
          </a:lstStyle>
          <a:p>
            <a:fld id="{7BF01E15-F273-483D-8B4B-BDCDFCB1E288}" type="datetimeFigureOut">
              <a:rPr lang="fr-FR" smtClean="0"/>
              <a:t>15/03/2014</a:t>
            </a:fld>
            <a:endParaRPr lang="fr-FR"/>
          </a:p>
        </p:txBody>
      </p:sp>
      <p:sp>
        <p:nvSpPr>
          <p:cNvPr id="4" name="Espace réservé de l'image des diapositives 3"/>
          <p:cNvSpPr>
            <a:spLocks noGrp="1" noRot="1" noChangeAspect="1"/>
          </p:cNvSpPr>
          <p:nvPr>
            <p:ph type="sldImg" idx="2"/>
          </p:nvPr>
        </p:nvSpPr>
        <p:spPr>
          <a:xfrm>
            <a:off x="1014413" y="728663"/>
            <a:ext cx="4854575" cy="3641725"/>
          </a:xfrm>
          <a:prstGeom prst="rect">
            <a:avLst/>
          </a:prstGeom>
          <a:noFill/>
          <a:ln w="12700">
            <a:solidFill>
              <a:prstClr val="black"/>
            </a:solidFill>
          </a:ln>
        </p:spPr>
        <p:txBody>
          <a:bodyPr vert="horz" lIns="94814" tIns="47407" rIns="94814" bIns="47407" rtlCol="0" anchor="ctr"/>
          <a:lstStyle/>
          <a:p>
            <a:endParaRPr lang="fr-FR"/>
          </a:p>
        </p:txBody>
      </p:sp>
      <p:sp>
        <p:nvSpPr>
          <p:cNvPr id="5" name="Espace réservé des commentaires 4"/>
          <p:cNvSpPr>
            <a:spLocks noGrp="1"/>
          </p:cNvSpPr>
          <p:nvPr>
            <p:ph type="body" sz="quarter" idx="3"/>
          </p:nvPr>
        </p:nvSpPr>
        <p:spPr>
          <a:xfrm>
            <a:off x="688182" y="4612601"/>
            <a:ext cx="5505450" cy="4369832"/>
          </a:xfrm>
          <a:prstGeom prst="rect">
            <a:avLst/>
          </a:prstGeom>
        </p:spPr>
        <p:txBody>
          <a:bodyPr vert="horz" lIns="94814" tIns="47407" rIns="94814" bIns="47407"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23516"/>
            <a:ext cx="2982119" cy="485537"/>
          </a:xfrm>
          <a:prstGeom prst="rect">
            <a:avLst/>
          </a:prstGeom>
        </p:spPr>
        <p:txBody>
          <a:bodyPr vert="horz" lIns="94814" tIns="47407" rIns="94814" bIns="474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98102" y="9223516"/>
            <a:ext cx="2982119" cy="485537"/>
          </a:xfrm>
          <a:prstGeom prst="rect">
            <a:avLst/>
          </a:prstGeom>
        </p:spPr>
        <p:txBody>
          <a:bodyPr vert="horz" lIns="94814" tIns="47407" rIns="94814" bIns="47407" rtlCol="0" anchor="b"/>
          <a:lstStyle>
            <a:lvl1pPr algn="r">
              <a:defRPr sz="1200"/>
            </a:lvl1pPr>
          </a:lstStyle>
          <a:p>
            <a:fld id="{A6FEFCB6-B22B-4F2F-B37B-6C80F4C304A6}" type="slidenum">
              <a:rPr lang="fr-FR" smtClean="0"/>
              <a:t>‹N°›</a:t>
            </a:fld>
            <a:endParaRPr lang="fr-FR"/>
          </a:p>
        </p:txBody>
      </p:sp>
    </p:spTree>
    <p:extLst>
      <p:ext uri="{BB962C8B-B14F-4D97-AF65-F5344CB8AC3E}">
        <p14:creationId xmlns:p14="http://schemas.microsoft.com/office/powerpoint/2010/main" val="49290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70365" indent="-296294" eaLnBrk="0" hangingPunct="0">
              <a:spcBef>
                <a:spcPct val="30000"/>
              </a:spcBef>
              <a:defRPr sz="1200">
                <a:solidFill>
                  <a:schemeClr val="tx1"/>
                </a:solidFill>
                <a:latin typeface="Times New Roman" pitchFamily="18" charset="0"/>
              </a:defRPr>
            </a:lvl2pPr>
            <a:lvl3pPr marL="1185177" indent="-237035" eaLnBrk="0" hangingPunct="0">
              <a:spcBef>
                <a:spcPct val="30000"/>
              </a:spcBef>
              <a:defRPr sz="1200">
                <a:solidFill>
                  <a:schemeClr val="tx1"/>
                </a:solidFill>
                <a:latin typeface="Times New Roman" pitchFamily="18" charset="0"/>
              </a:defRPr>
            </a:lvl3pPr>
            <a:lvl4pPr marL="1659247" indent="-237035" eaLnBrk="0" hangingPunct="0">
              <a:spcBef>
                <a:spcPct val="30000"/>
              </a:spcBef>
              <a:defRPr sz="1200">
                <a:solidFill>
                  <a:schemeClr val="tx1"/>
                </a:solidFill>
                <a:latin typeface="Times New Roman" pitchFamily="18" charset="0"/>
              </a:defRPr>
            </a:lvl4pPr>
            <a:lvl5pPr marL="2133318" indent="-237035" eaLnBrk="0" hangingPunct="0">
              <a:spcBef>
                <a:spcPct val="30000"/>
              </a:spcBef>
              <a:defRPr sz="1200">
                <a:solidFill>
                  <a:schemeClr val="tx1"/>
                </a:solidFill>
                <a:latin typeface="Times New Roman" pitchFamily="18" charset="0"/>
              </a:defRPr>
            </a:lvl5pPr>
            <a:lvl6pPr marL="2607389" indent="-237035" eaLnBrk="0" fontAlgn="base" hangingPunct="0">
              <a:spcBef>
                <a:spcPct val="30000"/>
              </a:spcBef>
              <a:spcAft>
                <a:spcPct val="0"/>
              </a:spcAft>
              <a:defRPr sz="1200">
                <a:solidFill>
                  <a:schemeClr val="tx1"/>
                </a:solidFill>
                <a:latin typeface="Times New Roman" pitchFamily="18" charset="0"/>
              </a:defRPr>
            </a:lvl6pPr>
            <a:lvl7pPr marL="3081459" indent="-237035" eaLnBrk="0" fontAlgn="base" hangingPunct="0">
              <a:spcBef>
                <a:spcPct val="30000"/>
              </a:spcBef>
              <a:spcAft>
                <a:spcPct val="0"/>
              </a:spcAft>
              <a:defRPr sz="1200">
                <a:solidFill>
                  <a:schemeClr val="tx1"/>
                </a:solidFill>
                <a:latin typeface="Times New Roman" pitchFamily="18" charset="0"/>
              </a:defRPr>
            </a:lvl7pPr>
            <a:lvl8pPr marL="3555530" indent="-237035" eaLnBrk="0" fontAlgn="base" hangingPunct="0">
              <a:spcBef>
                <a:spcPct val="30000"/>
              </a:spcBef>
              <a:spcAft>
                <a:spcPct val="0"/>
              </a:spcAft>
              <a:defRPr sz="1200">
                <a:solidFill>
                  <a:schemeClr val="tx1"/>
                </a:solidFill>
                <a:latin typeface="Times New Roman" pitchFamily="18" charset="0"/>
              </a:defRPr>
            </a:lvl8pPr>
            <a:lvl9pPr marL="4029601" indent="-23703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477C1D7-BB1F-43E6-AFE7-3E016A09D35F}" type="slidenum">
              <a:rPr lang="en-GB" altLang="fr-FR" smtClean="0"/>
              <a:pPr eaLnBrk="1" hangingPunct="1">
                <a:spcBef>
                  <a:spcPct val="0"/>
                </a:spcBef>
              </a:pPr>
              <a:t>2</a:t>
            </a:fld>
            <a:endParaRPr lang="en-GB" altLang="fr-FR"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A6BE2669-0D3C-410F-A306-D666A0D9FAEE}" type="slidenum">
              <a:rPr lang="fr-FR" smtClean="0"/>
              <a:pPr>
                <a:defRPr/>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70365" indent="-296294" eaLnBrk="0" hangingPunct="0">
              <a:spcBef>
                <a:spcPct val="30000"/>
              </a:spcBef>
              <a:defRPr sz="1200">
                <a:solidFill>
                  <a:schemeClr val="tx1"/>
                </a:solidFill>
                <a:latin typeface="Times New Roman" pitchFamily="18" charset="0"/>
              </a:defRPr>
            </a:lvl2pPr>
            <a:lvl3pPr marL="1185177" indent="-237035" eaLnBrk="0" hangingPunct="0">
              <a:spcBef>
                <a:spcPct val="30000"/>
              </a:spcBef>
              <a:defRPr sz="1200">
                <a:solidFill>
                  <a:schemeClr val="tx1"/>
                </a:solidFill>
                <a:latin typeface="Times New Roman" pitchFamily="18" charset="0"/>
              </a:defRPr>
            </a:lvl3pPr>
            <a:lvl4pPr marL="1659247" indent="-237035" eaLnBrk="0" hangingPunct="0">
              <a:spcBef>
                <a:spcPct val="30000"/>
              </a:spcBef>
              <a:defRPr sz="1200">
                <a:solidFill>
                  <a:schemeClr val="tx1"/>
                </a:solidFill>
                <a:latin typeface="Times New Roman" pitchFamily="18" charset="0"/>
              </a:defRPr>
            </a:lvl4pPr>
            <a:lvl5pPr marL="2133318" indent="-237035" eaLnBrk="0" hangingPunct="0">
              <a:spcBef>
                <a:spcPct val="30000"/>
              </a:spcBef>
              <a:defRPr sz="1200">
                <a:solidFill>
                  <a:schemeClr val="tx1"/>
                </a:solidFill>
                <a:latin typeface="Times New Roman" pitchFamily="18" charset="0"/>
              </a:defRPr>
            </a:lvl5pPr>
            <a:lvl6pPr marL="2607389" indent="-237035" eaLnBrk="0" fontAlgn="base" hangingPunct="0">
              <a:spcBef>
                <a:spcPct val="30000"/>
              </a:spcBef>
              <a:spcAft>
                <a:spcPct val="0"/>
              </a:spcAft>
              <a:defRPr sz="1200">
                <a:solidFill>
                  <a:schemeClr val="tx1"/>
                </a:solidFill>
                <a:latin typeface="Times New Roman" pitchFamily="18" charset="0"/>
              </a:defRPr>
            </a:lvl6pPr>
            <a:lvl7pPr marL="3081459" indent="-237035" eaLnBrk="0" fontAlgn="base" hangingPunct="0">
              <a:spcBef>
                <a:spcPct val="30000"/>
              </a:spcBef>
              <a:spcAft>
                <a:spcPct val="0"/>
              </a:spcAft>
              <a:defRPr sz="1200">
                <a:solidFill>
                  <a:schemeClr val="tx1"/>
                </a:solidFill>
                <a:latin typeface="Times New Roman" pitchFamily="18" charset="0"/>
              </a:defRPr>
            </a:lvl7pPr>
            <a:lvl8pPr marL="3555530" indent="-237035" eaLnBrk="0" fontAlgn="base" hangingPunct="0">
              <a:spcBef>
                <a:spcPct val="30000"/>
              </a:spcBef>
              <a:spcAft>
                <a:spcPct val="0"/>
              </a:spcAft>
              <a:defRPr sz="1200">
                <a:solidFill>
                  <a:schemeClr val="tx1"/>
                </a:solidFill>
                <a:latin typeface="Times New Roman" pitchFamily="18" charset="0"/>
              </a:defRPr>
            </a:lvl8pPr>
            <a:lvl9pPr marL="4029601" indent="-23703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B225250-80F1-40BC-8F76-69046C95C168}" type="slidenum">
              <a:rPr lang="en-GB" altLang="fr-FR" smtClean="0"/>
              <a:pPr eaLnBrk="1" hangingPunct="1">
                <a:spcBef>
                  <a:spcPct val="0"/>
                </a:spcBef>
              </a:pPr>
              <a:t>3</a:t>
            </a:fld>
            <a:endParaRPr lang="en-GB" altLang="fr-FR"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70365" indent="-296294" eaLnBrk="0" hangingPunct="0">
              <a:spcBef>
                <a:spcPct val="30000"/>
              </a:spcBef>
              <a:defRPr sz="1200">
                <a:solidFill>
                  <a:schemeClr val="tx1"/>
                </a:solidFill>
                <a:latin typeface="Times New Roman" pitchFamily="18" charset="0"/>
              </a:defRPr>
            </a:lvl2pPr>
            <a:lvl3pPr marL="1185177" indent="-237035" eaLnBrk="0" hangingPunct="0">
              <a:spcBef>
                <a:spcPct val="30000"/>
              </a:spcBef>
              <a:defRPr sz="1200">
                <a:solidFill>
                  <a:schemeClr val="tx1"/>
                </a:solidFill>
                <a:latin typeface="Times New Roman" pitchFamily="18" charset="0"/>
              </a:defRPr>
            </a:lvl3pPr>
            <a:lvl4pPr marL="1659247" indent="-237035" eaLnBrk="0" hangingPunct="0">
              <a:spcBef>
                <a:spcPct val="30000"/>
              </a:spcBef>
              <a:defRPr sz="1200">
                <a:solidFill>
                  <a:schemeClr val="tx1"/>
                </a:solidFill>
                <a:latin typeface="Times New Roman" pitchFamily="18" charset="0"/>
              </a:defRPr>
            </a:lvl4pPr>
            <a:lvl5pPr marL="2133318" indent="-237035" eaLnBrk="0" hangingPunct="0">
              <a:spcBef>
                <a:spcPct val="30000"/>
              </a:spcBef>
              <a:defRPr sz="1200">
                <a:solidFill>
                  <a:schemeClr val="tx1"/>
                </a:solidFill>
                <a:latin typeface="Times New Roman" pitchFamily="18" charset="0"/>
              </a:defRPr>
            </a:lvl5pPr>
            <a:lvl6pPr marL="2607389" indent="-237035" eaLnBrk="0" fontAlgn="base" hangingPunct="0">
              <a:spcBef>
                <a:spcPct val="30000"/>
              </a:spcBef>
              <a:spcAft>
                <a:spcPct val="0"/>
              </a:spcAft>
              <a:defRPr sz="1200">
                <a:solidFill>
                  <a:schemeClr val="tx1"/>
                </a:solidFill>
                <a:latin typeface="Times New Roman" pitchFamily="18" charset="0"/>
              </a:defRPr>
            </a:lvl6pPr>
            <a:lvl7pPr marL="3081459" indent="-237035" eaLnBrk="0" fontAlgn="base" hangingPunct="0">
              <a:spcBef>
                <a:spcPct val="30000"/>
              </a:spcBef>
              <a:spcAft>
                <a:spcPct val="0"/>
              </a:spcAft>
              <a:defRPr sz="1200">
                <a:solidFill>
                  <a:schemeClr val="tx1"/>
                </a:solidFill>
                <a:latin typeface="Times New Roman" pitchFamily="18" charset="0"/>
              </a:defRPr>
            </a:lvl7pPr>
            <a:lvl8pPr marL="3555530" indent="-237035" eaLnBrk="0" fontAlgn="base" hangingPunct="0">
              <a:spcBef>
                <a:spcPct val="30000"/>
              </a:spcBef>
              <a:spcAft>
                <a:spcPct val="0"/>
              </a:spcAft>
              <a:defRPr sz="1200">
                <a:solidFill>
                  <a:schemeClr val="tx1"/>
                </a:solidFill>
                <a:latin typeface="Times New Roman" pitchFamily="18" charset="0"/>
              </a:defRPr>
            </a:lvl8pPr>
            <a:lvl9pPr marL="4029601" indent="-23703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050C87B-AA74-4A22-A58D-736C667E366F}" type="slidenum">
              <a:rPr lang="en-GB" altLang="fr-FR" smtClean="0"/>
              <a:pPr eaLnBrk="1" hangingPunct="1">
                <a:spcBef>
                  <a:spcPct val="0"/>
                </a:spcBef>
              </a:pPr>
              <a:t>4</a:t>
            </a:fld>
            <a:endParaRPr lang="en-GB" altLang="fr-FR"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70365" indent="-296294" eaLnBrk="0" hangingPunct="0">
              <a:spcBef>
                <a:spcPct val="30000"/>
              </a:spcBef>
              <a:defRPr sz="1200">
                <a:solidFill>
                  <a:schemeClr val="tx1"/>
                </a:solidFill>
                <a:latin typeface="Times New Roman" pitchFamily="18" charset="0"/>
              </a:defRPr>
            </a:lvl2pPr>
            <a:lvl3pPr marL="1185177" indent="-237035" eaLnBrk="0" hangingPunct="0">
              <a:spcBef>
                <a:spcPct val="30000"/>
              </a:spcBef>
              <a:defRPr sz="1200">
                <a:solidFill>
                  <a:schemeClr val="tx1"/>
                </a:solidFill>
                <a:latin typeface="Times New Roman" pitchFamily="18" charset="0"/>
              </a:defRPr>
            </a:lvl3pPr>
            <a:lvl4pPr marL="1659247" indent="-237035" eaLnBrk="0" hangingPunct="0">
              <a:spcBef>
                <a:spcPct val="30000"/>
              </a:spcBef>
              <a:defRPr sz="1200">
                <a:solidFill>
                  <a:schemeClr val="tx1"/>
                </a:solidFill>
                <a:latin typeface="Times New Roman" pitchFamily="18" charset="0"/>
              </a:defRPr>
            </a:lvl4pPr>
            <a:lvl5pPr marL="2133318" indent="-237035" eaLnBrk="0" hangingPunct="0">
              <a:spcBef>
                <a:spcPct val="30000"/>
              </a:spcBef>
              <a:defRPr sz="1200">
                <a:solidFill>
                  <a:schemeClr val="tx1"/>
                </a:solidFill>
                <a:latin typeface="Times New Roman" pitchFamily="18" charset="0"/>
              </a:defRPr>
            </a:lvl5pPr>
            <a:lvl6pPr marL="2607389" indent="-237035" eaLnBrk="0" fontAlgn="base" hangingPunct="0">
              <a:spcBef>
                <a:spcPct val="30000"/>
              </a:spcBef>
              <a:spcAft>
                <a:spcPct val="0"/>
              </a:spcAft>
              <a:defRPr sz="1200">
                <a:solidFill>
                  <a:schemeClr val="tx1"/>
                </a:solidFill>
                <a:latin typeface="Times New Roman" pitchFamily="18" charset="0"/>
              </a:defRPr>
            </a:lvl6pPr>
            <a:lvl7pPr marL="3081459" indent="-237035" eaLnBrk="0" fontAlgn="base" hangingPunct="0">
              <a:spcBef>
                <a:spcPct val="30000"/>
              </a:spcBef>
              <a:spcAft>
                <a:spcPct val="0"/>
              </a:spcAft>
              <a:defRPr sz="1200">
                <a:solidFill>
                  <a:schemeClr val="tx1"/>
                </a:solidFill>
                <a:latin typeface="Times New Roman" pitchFamily="18" charset="0"/>
              </a:defRPr>
            </a:lvl7pPr>
            <a:lvl8pPr marL="3555530" indent="-237035" eaLnBrk="0" fontAlgn="base" hangingPunct="0">
              <a:spcBef>
                <a:spcPct val="30000"/>
              </a:spcBef>
              <a:spcAft>
                <a:spcPct val="0"/>
              </a:spcAft>
              <a:defRPr sz="1200">
                <a:solidFill>
                  <a:schemeClr val="tx1"/>
                </a:solidFill>
                <a:latin typeface="Times New Roman" pitchFamily="18" charset="0"/>
              </a:defRPr>
            </a:lvl8pPr>
            <a:lvl9pPr marL="4029601" indent="-23703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7DDE488-3BEC-4A84-B54E-746CB117E02F}" type="slidenum">
              <a:rPr lang="en-GB" altLang="fr-FR" smtClean="0"/>
              <a:pPr eaLnBrk="1" hangingPunct="1">
                <a:spcBef>
                  <a:spcPct val="0"/>
                </a:spcBef>
              </a:pPr>
              <a:t>5</a:t>
            </a:fld>
            <a:endParaRPr lang="en-GB" altLang="fr-FR"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70365" indent="-296294" eaLnBrk="0" hangingPunct="0">
              <a:spcBef>
                <a:spcPct val="30000"/>
              </a:spcBef>
              <a:defRPr sz="1200">
                <a:solidFill>
                  <a:schemeClr val="tx1"/>
                </a:solidFill>
                <a:latin typeface="Times New Roman" pitchFamily="18" charset="0"/>
              </a:defRPr>
            </a:lvl2pPr>
            <a:lvl3pPr marL="1185177" indent="-237035" eaLnBrk="0" hangingPunct="0">
              <a:spcBef>
                <a:spcPct val="30000"/>
              </a:spcBef>
              <a:defRPr sz="1200">
                <a:solidFill>
                  <a:schemeClr val="tx1"/>
                </a:solidFill>
                <a:latin typeface="Times New Roman" pitchFamily="18" charset="0"/>
              </a:defRPr>
            </a:lvl3pPr>
            <a:lvl4pPr marL="1659247" indent="-237035" eaLnBrk="0" hangingPunct="0">
              <a:spcBef>
                <a:spcPct val="30000"/>
              </a:spcBef>
              <a:defRPr sz="1200">
                <a:solidFill>
                  <a:schemeClr val="tx1"/>
                </a:solidFill>
                <a:latin typeface="Times New Roman" pitchFamily="18" charset="0"/>
              </a:defRPr>
            </a:lvl4pPr>
            <a:lvl5pPr marL="2133318" indent="-237035" eaLnBrk="0" hangingPunct="0">
              <a:spcBef>
                <a:spcPct val="30000"/>
              </a:spcBef>
              <a:defRPr sz="1200">
                <a:solidFill>
                  <a:schemeClr val="tx1"/>
                </a:solidFill>
                <a:latin typeface="Times New Roman" pitchFamily="18" charset="0"/>
              </a:defRPr>
            </a:lvl5pPr>
            <a:lvl6pPr marL="2607389" indent="-237035" eaLnBrk="0" fontAlgn="base" hangingPunct="0">
              <a:spcBef>
                <a:spcPct val="30000"/>
              </a:spcBef>
              <a:spcAft>
                <a:spcPct val="0"/>
              </a:spcAft>
              <a:defRPr sz="1200">
                <a:solidFill>
                  <a:schemeClr val="tx1"/>
                </a:solidFill>
                <a:latin typeface="Times New Roman" pitchFamily="18" charset="0"/>
              </a:defRPr>
            </a:lvl6pPr>
            <a:lvl7pPr marL="3081459" indent="-237035" eaLnBrk="0" fontAlgn="base" hangingPunct="0">
              <a:spcBef>
                <a:spcPct val="30000"/>
              </a:spcBef>
              <a:spcAft>
                <a:spcPct val="0"/>
              </a:spcAft>
              <a:defRPr sz="1200">
                <a:solidFill>
                  <a:schemeClr val="tx1"/>
                </a:solidFill>
                <a:latin typeface="Times New Roman" pitchFamily="18" charset="0"/>
              </a:defRPr>
            </a:lvl7pPr>
            <a:lvl8pPr marL="3555530" indent="-237035" eaLnBrk="0" fontAlgn="base" hangingPunct="0">
              <a:spcBef>
                <a:spcPct val="30000"/>
              </a:spcBef>
              <a:spcAft>
                <a:spcPct val="0"/>
              </a:spcAft>
              <a:defRPr sz="1200">
                <a:solidFill>
                  <a:schemeClr val="tx1"/>
                </a:solidFill>
                <a:latin typeface="Times New Roman" pitchFamily="18" charset="0"/>
              </a:defRPr>
            </a:lvl8pPr>
            <a:lvl9pPr marL="4029601" indent="-23703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C86FB43-143A-4204-AEDC-3B07BD0418FD}" type="slidenum">
              <a:rPr lang="en-GB" altLang="fr-FR" smtClean="0"/>
              <a:pPr eaLnBrk="1" hangingPunct="1">
                <a:spcBef>
                  <a:spcPct val="0"/>
                </a:spcBef>
              </a:pPr>
              <a:t>6</a:t>
            </a:fld>
            <a:endParaRPr lang="en-GB" altLang="fr-FR" smtClean="0"/>
          </a:p>
        </p:txBody>
      </p:sp>
      <p:sp>
        <p:nvSpPr>
          <p:cNvPr id="133123" name="Rectangle 2050"/>
          <p:cNvSpPr>
            <a:spLocks noChangeArrowheads="1" noTextEdit="1"/>
          </p:cNvSpPr>
          <p:nvPr>
            <p:ph type="sldImg"/>
          </p:nvPr>
        </p:nvSpPr>
        <p:spPr>
          <a:ln/>
        </p:spPr>
      </p:sp>
      <p:sp>
        <p:nvSpPr>
          <p:cNvPr id="133124" name="Rectangle 2051"/>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70365" indent="-296294" eaLnBrk="0" hangingPunct="0">
              <a:spcBef>
                <a:spcPct val="30000"/>
              </a:spcBef>
              <a:defRPr sz="1200">
                <a:solidFill>
                  <a:schemeClr val="tx1"/>
                </a:solidFill>
                <a:latin typeface="Times New Roman" pitchFamily="18" charset="0"/>
              </a:defRPr>
            </a:lvl2pPr>
            <a:lvl3pPr marL="1185177" indent="-237035" eaLnBrk="0" hangingPunct="0">
              <a:spcBef>
                <a:spcPct val="30000"/>
              </a:spcBef>
              <a:defRPr sz="1200">
                <a:solidFill>
                  <a:schemeClr val="tx1"/>
                </a:solidFill>
                <a:latin typeface="Times New Roman" pitchFamily="18" charset="0"/>
              </a:defRPr>
            </a:lvl3pPr>
            <a:lvl4pPr marL="1659247" indent="-237035" eaLnBrk="0" hangingPunct="0">
              <a:spcBef>
                <a:spcPct val="30000"/>
              </a:spcBef>
              <a:defRPr sz="1200">
                <a:solidFill>
                  <a:schemeClr val="tx1"/>
                </a:solidFill>
                <a:latin typeface="Times New Roman" pitchFamily="18" charset="0"/>
              </a:defRPr>
            </a:lvl4pPr>
            <a:lvl5pPr marL="2133318" indent="-237035" eaLnBrk="0" hangingPunct="0">
              <a:spcBef>
                <a:spcPct val="30000"/>
              </a:spcBef>
              <a:defRPr sz="1200">
                <a:solidFill>
                  <a:schemeClr val="tx1"/>
                </a:solidFill>
                <a:latin typeface="Times New Roman" pitchFamily="18" charset="0"/>
              </a:defRPr>
            </a:lvl5pPr>
            <a:lvl6pPr marL="2607389" indent="-237035" eaLnBrk="0" fontAlgn="base" hangingPunct="0">
              <a:spcBef>
                <a:spcPct val="30000"/>
              </a:spcBef>
              <a:spcAft>
                <a:spcPct val="0"/>
              </a:spcAft>
              <a:defRPr sz="1200">
                <a:solidFill>
                  <a:schemeClr val="tx1"/>
                </a:solidFill>
                <a:latin typeface="Times New Roman" pitchFamily="18" charset="0"/>
              </a:defRPr>
            </a:lvl6pPr>
            <a:lvl7pPr marL="3081459" indent="-237035" eaLnBrk="0" fontAlgn="base" hangingPunct="0">
              <a:spcBef>
                <a:spcPct val="30000"/>
              </a:spcBef>
              <a:spcAft>
                <a:spcPct val="0"/>
              </a:spcAft>
              <a:defRPr sz="1200">
                <a:solidFill>
                  <a:schemeClr val="tx1"/>
                </a:solidFill>
                <a:latin typeface="Times New Roman" pitchFamily="18" charset="0"/>
              </a:defRPr>
            </a:lvl7pPr>
            <a:lvl8pPr marL="3555530" indent="-237035" eaLnBrk="0" fontAlgn="base" hangingPunct="0">
              <a:spcBef>
                <a:spcPct val="30000"/>
              </a:spcBef>
              <a:spcAft>
                <a:spcPct val="0"/>
              </a:spcAft>
              <a:defRPr sz="1200">
                <a:solidFill>
                  <a:schemeClr val="tx1"/>
                </a:solidFill>
                <a:latin typeface="Times New Roman" pitchFamily="18" charset="0"/>
              </a:defRPr>
            </a:lvl8pPr>
            <a:lvl9pPr marL="4029601" indent="-23703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159C481-B0DD-4AA6-92F9-024BFEB3C97D}" type="slidenum">
              <a:rPr lang="en-GB" altLang="fr-FR" smtClean="0"/>
              <a:pPr eaLnBrk="1" hangingPunct="1">
                <a:spcBef>
                  <a:spcPct val="0"/>
                </a:spcBef>
              </a:pPr>
              <a:t>7</a:t>
            </a:fld>
            <a:endParaRPr lang="en-GB" altLang="fr-FR" smtClean="0"/>
          </a:p>
        </p:txBody>
      </p:sp>
      <p:sp>
        <p:nvSpPr>
          <p:cNvPr id="131075" name="Rectangle 1026"/>
          <p:cNvSpPr>
            <a:spLocks noChangeArrowheads="1" noTextEdit="1"/>
          </p:cNvSpPr>
          <p:nvPr>
            <p:ph type="sldImg"/>
          </p:nvPr>
        </p:nvSpPr>
        <p:spPr>
          <a:ln/>
        </p:spPr>
      </p:sp>
      <p:sp>
        <p:nvSpPr>
          <p:cNvPr id="131076" name="Rectangle 1027"/>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neutrophiles sont des cellules porteuses d’un grand nombre de granules dont le contenu est riche de divers composants lytiques (dont </a:t>
            </a:r>
            <a:r>
              <a:rPr lang="fr-FR" b="1" dirty="0">
                <a:solidFill>
                  <a:srgbClr val="FF0000"/>
                </a:solidFill>
              </a:rPr>
              <a:t>le lysozyme</a:t>
            </a:r>
            <a:r>
              <a:rPr lang="fr-FR" dirty="0"/>
              <a:t>).</a:t>
            </a:r>
          </a:p>
          <a:p>
            <a:r>
              <a:rPr lang="fr-FR" dirty="0"/>
              <a:t> </a:t>
            </a:r>
          </a:p>
          <a:p>
            <a:r>
              <a:rPr lang="fr-FR" dirty="0"/>
              <a:t>Les granules peuvent libérer leur contenu </a:t>
            </a:r>
            <a:r>
              <a:rPr lang="fr-FR" b="1" dirty="0">
                <a:solidFill>
                  <a:srgbClr val="FF0000"/>
                </a:solidFill>
              </a:rPr>
              <a:t>à l’intérieur du phagosome ou à l’extérieur de la cellule.</a:t>
            </a:r>
          </a:p>
          <a:p>
            <a:endParaRPr lang="fr-FR" dirty="0"/>
          </a:p>
        </p:txBody>
      </p:sp>
      <p:sp>
        <p:nvSpPr>
          <p:cNvPr id="4" name="Espace réservé du numéro de diapositive 3"/>
          <p:cNvSpPr>
            <a:spLocks noGrp="1"/>
          </p:cNvSpPr>
          <p:nvPr>
            <p:ph type="sldNum" sz="quarter" idx="10"/>
          </p:nvPr>
        </p:nvSpPr>
        <p:spPr/>
        <p:txBody>
          <a:bodyPr/>
          <a:lstStyle/>
          <a:p>
            <a:fld id="{A6FEFCB6-B22B-4F2F-B37B-6C80F4C304A6}" type="slidenum">
              <a:rPr lang="fr-FR" smtClean="0"/>
              <a:t>8</a:t>
            </a:fld>
            <a:endParaRPr lang="fr-FR"/>
          </a:p>
        </p:txBody>
      </p:sp>
    </p:spTree>
    <p:extLst>
      <p:ext uri="{BB962C8B-B14F-4D97-AF65-F5344CB8AC3E}">
        <p14:creationId xmlns:p14="http://schemas.microsoft.com/office/powerpoint/2010/main" val="363549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70365" indent="-296294" eaLnBrk="0" hangingPunct="0">
              <a:spcBef>
                <a:spcPct val="30000"/>
              </a:spcBef>
              <a:defRPr sz="1200">
                <a:solidFill>
                  <a:schemeClr val="tx1"/>
                </a:solidFill>
                <a:latin typeface="Times New Roman" pitchFamily="18" charset="0"/>
              </a:defRPr>
            </a:lvl2pPr>
            <a:lvl3pPr marL="1185177" indent="-237035" eaLnBrk="0" hangingPunct="0">
              <a:spcBef>
                <a:spcPct val="30000"/>
              </a:spcBef>
              <a:defRPr sz="1200">
                <a:solidFill>
                  <a:schemeClr val="tx1"/>
                </a:solidFill>
                <a:latin typeface="Times New Roman" pitchFamily="18" charset="0"/>
              </a:defRPr>
            </a:lvl3pPr>
            <a:lvl4pPr marL="1659247" indent="-237035" eaLnBrk="0" hangingPunct="0">
              <a:spcBef>
                <a:spcPct val="30000"/>
              </a:spcBef>
              <a:defRPr sz="1200">
                <a:solidFill>
                  <a:schemeClr val="tx1"/>
                </a:solidFill>
                <a:latin typeface="Times New Roman" pitchFamily="18" charset="0"/>
              </a:defRPr>
            </a:lvl4pPr>
            <a:lvl5pPr marL="2133318" indent="-237035" eaLnBrk="0" hangingPunct="0">
              <a:spcBef>
                <a:spcPct val="30000"/>
              </a:spcBef>
              <a:defRPr sz="1200">
                <a:solidFill>
                  <a:schemeClr val="tx1"/>
                </a:solidFill>
                <a:latin typeface="Times New Roman" pitchFamily="18" charset="0"/>
              </a:defRPr>
            </a:lvl5pPr>
            <a:lvl6pPr marL="2607389" indent="-237035" eaLnBrk="0" fontAlgn="base" hangingPunct="0">
              <a:spcBef>
                <a:spcPct val="30000"/>
              </a:spcBef>
              <a:spcAft>
                <a:spcPct val="0"/>
              </a:spcAft>
              <a:defRPr sz="1200">
                <a:solidFill>
                  <a:schemeClr val="tx1"/>
                </a:solidFill>
                <a:latin typeface="Times New Roman" pitchFamily="18" charset="0"/>
              </a:defRPr>
            </a:lvl6pPr>
            <a:lvl7pPr marL="3081459" indent="-237035" eaLnBrk="0" fontAlgn="base" hangingPunct="0">
              <a:spcBef>
                <a:spcPct val="30000"/>
              </a:spcBef>
              <a:spcAft>
                <a:spcPct val="0"/>
              </a:spcAft>
              <a:defRPr sz="1200">
                <a:solidFill>
                  <a:schemeClr val="tx1"/>
                </a:solidFill>
                <a:latin typeface="Times New Roman" pitchFamily="18" charset="0"/>
              </a:defRPr>
            </a:lvl7pPr>
            <a:lvl8pPr marL="3555530" indent="-237035" eaLnBrk="0" fontAlgn="base" hangingPunct="0">
              <a:spcBef>
                <a:spcPct val="30000"/>
              </a:spcBef>
              <a:spcAft>
                <a:spcPct val="0"/>
              </a:spcAft>
              <a:defRPr sz="1200">
                <a:solidFill>
                  <a:schemeClr val="tx1"/>
                </a:solidFill>
                <a:latin typeface="Times New Roman" pitchFamily="18" charset="0"/>
              </a:defRPr>
            </a:lvl8pPr>
            <a:lvl9pPr marL="4029601" indent="-23703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532EF7-1644-4A7D-86A7-FEC8F1024550}" type="slidenum">
              <a:rPr lang="en-GB" altLang="fr-FR" smtClean="0"/>
              <a:pPr eaLnBrk="1" hangingPunct="1">
                <a:spcBef>
                  <a:spcPct val="0"/>
                </a:spcBef>
              </a:pPr>
              <a:t>9</a:t>
            </a:fld>
            <a:endParaRPr lang="en-GB" altLang="fr-FR" smtClean="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neutrophiles sont des cellules porteuses d’un grand nombre de granules dont le contenu est riche de divers composants lytiques (dont </a:t>
            </a:r>
            <a:r>
              <a:rPr lang="fr-FR" b="1" dirty="0">
                <a:solidFill>
                  <a:srgbClr val="FF0000"/>
                </a:solidFill>
              </a:rPr>
              <a:t>le lysozyme</a:t>
            </a:r>
            <a:r>
              <a:rPr lang="fr-FR" dirty="0"/>
              <a:t>).</a:t>
            </a:r>
          </a:p>
          <a:p>
            <a:r>
              <a:rPr lang="fr-FR" dirty="0"/>
              <a:t> </a:t>
            </a:r>
          </a:p>
          <a:p>
            <a:r>
              <a:rPr lang="fr-FR" dirty="0"/>
              <a:t>Les granules peuvent libérer leur contenu </a:t>
            </a:r>
            <a:r>
              <a:rPr lang="fr-FR" b="1" dirty="0">
                <a:solidFill>
                  <a:srgbClr val="FF0000"/>
                </a:solidFill>
              </a:rPr>
              <a:t>à l’intérieur du phagosome ou à l’extérieur de la cellule.</a:t>
            </a:r>
          </a:p>
          <a:p>
            <a:endParaRPr lang="fr-FR" dirty="0"/>
          </a:p>
        </p:txBody>
      </p:sp>
      <p:sp>
        <p:nvSpPr>
          <p:cNvPr id="4" name="Espace réservé du numéro de diapositive 3"/>
          <p:cNvSpPr>
            <a:spLocks noGrp="1"/>
          </p:cNvSpPr>
          <p:nvPr>
            <p:ph type="sldNum" sz="quarter" idx="10"/>
          </p:nvPr>
        </p:nvSpPr>
        <p:spPr/>
        <p:txBody>
          <a:bodyPr/>
          <a:lstStyle/>
          <a:p>
            <a:fld id="{A6FEFCB6-B22B-4F2F-B37B-6C80F4C304A6}" type="slidenum">
              <a:rPr lang="fr-FR" smtClean="0"/>
              <a:t>10</a:t>
            </a:fld>
            <a:endParaRPr lang="fr-FR"/>
          </a:p>
        </p:txBody>
      </p:sp>
    </p:spTree>
    <p:extLst>
      <p:ext uri="{BB962C8B-B14F-4D97-AF65-F5344CB8AC3E}">
        <p14:creationId xmlns:p14="http://schemas.microsoft.com/office/powerpoint/2010/main" val="363549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EC57E03-BF9C-BE49-9B57-14AF93CBCFBC}" type="datetimeFigureOut">
              <a:rPr lang="fr-FR" smtClean="0"/>
              <a:t>15/03/2014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302913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C57E03-BF9C-BE49-9B57-14AF93CBCFBC}" type="datetimeFigureOut">
              <a:rPr lang="fr-FR" smtClean="0"/>
              <a:t>15/03/2014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104413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C57E03-BF9C-BE49-9B57-14AF93CBCFBC}" type="datetimeFigureOut">
              <a:rPr lang="fr-FR" smtClean="0"/>
              <a:t>15/03/2014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79700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C57E03-BF9C-BE49-9B57-14AF93CBCFBC}" type="datetimeFigureOut">
              <a:rPr lang="fr-FR" smtClean="0"/>
              <a:t>15/03/2014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267421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EC57E03-BF9C-BE49-9B57-14AF93CBCFBC}" type="datetimeFigureOut">
              <a:rPr lang="fr-FR" smtClean="0"/>
              <a:t>15/03/2014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216999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C57E03-BF9C-BE49-9B57-14AF93CBCFBC}" type="datetimeFigureOut">
              <a:rPr lang="fr-FR" smtClean="0"/>
              <a:t>15/03/2014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291569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EC57E03-BF9C-BE49-9B57-14AF93CBCFBC}" type="datetimeFigureOut">
              <a:rPr lang="fr-FR" smtClean="0"/>
              <a:t>15/03/2014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244707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EC57E03-BF9C-BE49-9B57-14AF93CBCFBC}" type="datetimeFigureOut">
              <a:rPr lang="fr-FR" smtClean="0"/>
              <a:t>15/03/2014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282845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C57E03-BF9C-BE49-9B57-14AF93CBCFBC}" type="datetimeFigureOut">
              <a:rPr lang="fr-FR" smtClean="0"/>
              <a:t>15/03/2014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162520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EC57E03-BF9C-BE49-9B57-14AF93CBCFBC}" type="datetimeFigureOut">
              <a:rPr lang="fr-FR" smtClean="0"/>
              <a:t>15/03/2014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309708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EC57E03-BF9C-BE49-9B57-14AF93CBCFBC}" type="datetimeFigureOut">
              <a:rPr lang="fr-FR" smtClean="0"/>
              <a:t>15/03/2014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23AE57-1781-4F4E-B78C-96EE929B2439}" type="slidenum">
              <a:rPr lang="fr-FR" smtClean="0"/>
              <a:t>‹N°›</a:t>
            </a:fld>
            <a:endParaRPr lang="fr-FR"/>
          </a:p>
        </p:txBody>
      </p:sp>
    </p:spTree>
    <p:extLst>
      <p:ext uri="{BB962C8B-B14F-4D97-AF65-F5344CB8AC3E}">
        <p14:creationId xmlns:p14="http://schemas.microsoft.com/office/powerpoint/2010/main" val="317449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57E03-BF9C-BE49-9B57-14AF93CBCFBC}" type="datetimeFigureOut">
              <a:rPr lang="fr-FR" smtClean="0"/>
              <a:t>15/03/2014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AE57-1781-4F4E-B78C-96EE929B2439}" type="slidenum">
              <a:rPr lang="fr-FR" smtClean="0"/>
              <a:t>‹N°›</a:t>
            </a:fld>
            <a:endParaRPr lang="fr-FR"/>
          </a:p>
        </p:txBody>
      </p:sp>
    </p:spTree>
    <p:extLst>
      <p:ext uri="{BB962C8B-B14F-4D97-AF65-F5344CB8AC3E}">
        <p14:creationId xmlns:p14="http://schemas.microsoft.com/office/powerpoint/2010/main" val="273877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www.ncbi.nlm.nih.gov/pubmed/12356308" TargetMode="External"/><Relationship Id="rId3" Type="http://schemas.openxmlformats.org/officeDocument/2006/relationships/hyperlink" Target="http://www.ncbi.nlm.nih.gov.gate2.inist.fr/pubmed?term=Michiels%20CW%5BAuthor%5D&amp;cauthor=true&amp;cauthor_uid=20413917" TargetMode="External"/><Relationship Id="rId7" Type="http://schemas.openxmlformats.org/officeDocument/2006/relationships/hyperlink" Target="http://www.ncbi.nlm.nih.gov/pubmed?term=Matsuura%20A%5BAuthor%5D&amp;cauthor=true&amp;cauthor_uid=12356308" TargetMode="External"/><Relationship Id="rId2" Type="http://schemas.openxmlformats.org/officeDocument/2006/relationships/hyperlink" Target="http://www.ncbi.nlm.nih.gov.gate2.inist.fr/pubmed?term=Callewaert%20L%5BAuthor%5D&amp;cauthor=true&amp;cauthor_uid=20413917" TargetMode="External"/><Relationship Id="rId1" Type="http://schemas.openxmlformats.org/officeDocument/2006/relationships/slideLayout" Target="../slideLayouts/slideLayout2.xml"/><Relationship Id="rId6" Type="http://schemas.openxmlformats.org/officeDocument/2006/relationships/hyperlink" Target="http://www.ncbi.nlm.nih.gov.gate2.inist.fr/pubmed/23818979" TargetMode="External"/><Relationship Id="rId5" Type="http://schemas.openxmlformats.org/officeDocument/2006/relationships/hyperlink" Target="http://www.ncbi.nlm.nih.gov.gate2.inist.fr/pubmed?term=Wang%20Q%5BAuthor%5D&amp;cauthor=true&amp;cauthor_uid=23818979" TargetMode="External"/><Relationship Id="rId10" Type="http://schemas.openxmlformats.org/officeDocument/2006/relationships/hyperlink" Target="http://www.sciencedirect.com/science/journal/00145793/340/1" TargetMode="External"/><Relationship Id="rId4" Type="http://schemas.openxmlformats.org/officeDocument/2006/relationships/hyperlink" Target="http://www.ncbi.nlm.nih.gov.gate2.inist.fr/pubmed/20413917" TargetMode="External"/><Relationship Id="rId9" Type="http://schemas.openxmlformats.org/officeDocument/2006/relationships/hyperlink" Target="http://www.sciencedirect.com/science/article/pii/001457939480187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31800" y="1743377"/>
            <a:ext cx="7772400" cy="1470025"/>
          </a:xfrm>
        </p:spPr>
        <p:txBody>
          <a:bodyPr>
            <a:normAutofit/>
          </a:bodyPr>
          <a:lstStyle/>
          <a:p>
            <a:r>
              <a:rPr lang="fr-FR" b="1" dirty="0"/>
              <a:t>Les médiateurs solubles de l’immunité </a:t>
            </a:r>
            <a:r>
              <a:rPr lang="fr-FR" b="1" dirty="0" smtClean="0"/>
              <a:t>innée</a:t>
            </a:r>
            <a:endParaRPr lang="fr-FR" dirty="0"/>
          </a:p>
        </p:txBody>
      </p:sp>
      <p:sp>
        <p:nvSpPr>
          <p:cNvPr id="3" name="Sous-titre 2"/>
          <p:cNvSpPr>
            <a:spLocks noGrp="1"/>
          </p:cNvSpPr>
          <p:nvPr>
            <p:ph type="subTitle" idx="1"/>
          </p:nvPr>
        </p:nvSpPr>
        <p:spPr>
          <a:xfrm>
            <a:off x="1371600" y="3886200"/>
            <a:ext cx="5852984" cy="1752600"/>
          </a:xfrm>
        </p:spPr>
        <p:txBody>
          <a:bodyPr/>
          <a:lstStyle/>
          <a:p>
            <a:r>
              <a:rPr lang="fr-FR" b="1" dirty="0" smtClean="0"/>
              <a:t>Le lysozyme : une Protéine </a:t>
            </a:r>
            <a:r>
              <a:rPr lang="fr-FR" b="1" dirty="0" err="1" smtClean="0"/>
              <a:t>AntiMicrobienne</a:t>
            </a:r>
            <a:r>
              <a:rPr lang="fr-FR" b="1" dirty="0" smtClean="0"/>
              <a:t> conservée au cours de l’évolution</a:t>
            </a:r>
            <a:endParaRPr lang="fr-FR" dirty="0"/>
          </a:p>
        </p:txBody>
      </p:sp>
    </p:spTree>
    <p:extLst>
      <p:ext uri="{BB962C8B-B14F-4D97-AF65-F5344CB8AC3E}">
        <p14:creationId xmlns:p14="http://schemas.microsoft.com/office/powerpoint/2010/main" val="4137915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8912" t="16483" r="15302" b="12621"/>
          <a:stretch>
            <a:fillRect/>
          </a:stretch>
        </p:blipFill>
        <p:spPr bwMode="auto">
          <a:xfrm>
            <a:off x="750693" y="882177"/>
            <a:ext cx="7454194" cy="470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2"/>
          <p:cNvSpPr/>
          <p:nvPr/>
        </p:nvSpPr>
        <p:spPr>
          <a:xfrm>
            <a:off x="1268627" y="4753232"/>
            <a:ext cx="2479589" cy="835902"/>
          </a:xfrm>
          <a:prstGeom prst="roundRect">
            <a:avLst/>
          </a:prstGeom>
          <a:noFill/>
          <a:ln>
            <a:solidFill>
              <a:schemeClr val="accent6">
                <a:lumMod val="75000"/>
              </a:schemeClr>
            </a:solidFill>
          </a:ln>
          <a:effectLst>
            <a:glow rad="1397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5718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692"/>
            <a:ext cx="8229600" cy="680951"/>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r>
              <a:rPr lang="fr-FR" sz="2000" b="1" dirty="0">
                <a:solidFill>
                  <a:schemeClr val="accent3">
                    <a:lumMod val="75000"/>
                  </a:schemeClr>
                </a:solidFill>
                <a:latin typeface="+mn-lt"/>
                <a:ea typeface="+mn-ea"/>
                <a:cs typeface="+mn-cs"/>
              </a:rPr>
              <a:t>Zoom sur les médiateurs de l’inflammation</a:t>
            </a:r>
          </a:p>
        </p:txBody>
      </p:sp>
      <p:sp>
        <p:nvSpPr>
          <p:cNvPr id="3" name="Espace réservé du contenu 2"/>
          <p:cNvSpPr>
            <a:spLocks noGrp="1"/>
          </p:cNvSpPr>
          <p:nvPr>
            <p:ph idx="1"/>
          </p:nvPr>
        </p:nvSpPr>
        <p:spPr/>
        <p:txBody>
          <a:bodyPr/>
          <a:lstStyle/>
          <a:p>
            <a:endParaRPr lang="fr-F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97" y="889686"/>
            <a:ext cx="83820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59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oneTexte 3"/>
          <p:cNvSpPr txBox="1">
            <a:spLocks noChangeArrowheads="1"/>
          </p:cNvSpPr>
          <p:nvPr/>
        </p:nvSpPr>
        <p:spPr bwMode="auto">
          <a:xfrm>
            <a:off x="1374775" y="941388"/>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t>PAM</a:t>
            </a:r>
          </a:p>
        </p:txBody>
      </p:sp>
      <p:cxnSp>
        <p:nvCxnSpPr>
          <p:cNvPr id="6" name="Connecteur droit avec flèche 5"/>
          <p:cNvCxnSpPr/>
          <p:nvPr/>
        </p:nvCxnSpPr>
        <p:spPr>
          <a:xfrm flipH="1">
            <a:off x="768350" y="1654175"/>
            <a:ext cx="388938" cy="5921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2008188" y="1704975"/>
            <a:ext cx="260350" cy="687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484438" y="1535113"/>
            <a:ext cx="935037" cy="711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2700338" y="1258888"/>
            <a:ext cx="7239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1" name="ZoneTexte 14"/>
          <p:cNvSpPr txBox="1">
            <a:spLocks noChangeArrowheads="1"/>
          </p:cNvSpPr>
          <p:nvPr/>
        </p:nvSpPr>
        <p:spPr bwMode="auto">
          <a:xfrm>
            <a:off x="3419475" y="768350"/>
            <a:ext cx="21574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chemeClr val="accent6">
                    <a:lumMod val="75000"/>
                  </a:schemeClr>
                </a:solidFill>
              </a:rPr>
              <a:t>Principale ligne de défense de </a:t>
            </a:r>
          </a:p>
          <a:p>
            <a:pPr eaLnBrk="1" hangingPunct="1">
              <a:spcBef>
                <a:spcPct val="0"/>
              </a:spcBef>
              <a:buFontTx/>
              <a:buNone/>
            </a:pPr>
            <a:r>
              <a:rPr lang="fr-FR" altLang="fr-FR" sz="1800" b="1" dirty="0">
                <a:solidFill>
                  <a:schemeClr val="accent6">
                    <a:lumMod val="75000"/>
                  </a:schemeClr>
                </a:solidFill>
              </a:rPr>
              <a:t>L’immunité innée</a:t>
            </a:r>
          </a:p>
        </p:txBody>
      </p:sp>
      <p:sp>
        <p:nvSpPr>
          <p:cNvPr id="16392" name="ZoneTexte 15"/>
          <p:cNvSpPr txBox="1">
            <a:spLocks noChangeArrowheads="1"/>
          </p:cNvSpPr>
          <p:nvPr/>
        </p:nvSpPr>
        <p:spPr bwMode="auto">
          <a:xfrm>
            <a:off x="3419475" y="1916113"/>
            <a:ext cx="2012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00B050"/>
                </a:solidFill>
              </a:rPr>
              <a:t>Activité chimiotactique favorisant le recrutement de monocytes</a:t>
            </a:r>
          </a:p>
        </p:txBody>
      </p:sp>
      <p:sp>
        <p:nvSpPr>
          <p:cNvPr id="16393" name="ZoneTexte 17"/>
          <p:cNvSpPr txBox="1">
            <a:spLocks noChangeArrowheads="1"/>
          </p:cNvSpPr>
          <p:nvPr/>
        </p:nvSpPr>
        <p:spPr bwMode="auto">
          <a:xfrm>
            <a:off x="1527175" y="2349500"/>
            <a:ext cx="1871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00B0F0"/>
                </a:solidFill>
              </a:rPr>
              <a:t>Régulation de la production de cytokines pro-inflammatoires</a:t>
            </a:r>
          </a:p>
        </p:txBody>
      </p:sp>
      <p:sp>
        <p:nvSpPr>
          <p:cNvPr id="16394" name="ZoneTexte 18"/>
          <p:cNvSpPr txBox="1">
            <a:spLocks noChangeArrowheads="1"/>
          </p:cNvSpPr>
          <p:nvPr/>
        </p:nvSpPr>
        <p:spPr bwMode="auto">
          <a:xfrm>
            <a:off x="0" y="2246313"/>
            <a:ext cx="1873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rgbClr val="002060"/>
                </a:solidFill>
              </a:rPr>
              <a:t>Influencent la réponse adaptative ?</a:t>
            </a:r>
          </a:p>
        </p:txBody>
      </p:sp>
      <p:sp>
        <p:nvSpPr>
          <p:cNvPr id="20" name="Nuage 19"/>
          <p:cNvSpPr/>
          <p:nvPr/>
        </p:nvSpPr>
        <p:spPr>
          <a:xfrm>
            <a:off x="719138" y="598488"/>
            <a:ext cx="1944687" cy="10556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63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789363"/>
            <a:ext cx="40417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20"/>
          <p:cNvSpPr>
            <a:spLocks noChangeArrowheads="1"/>
          </p:cNvSpPr>
          <p:nvPr/>
        </p:nvSpPr>
        <p:spPr bwMode="auto">
          <a:xfrm>
            <a:off x="4178300" y="3716338"/>
            <a:ext cx="4751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fr-FR" altLang="fr-FR" sz="1600" dirty="0"/>
              <a:t>Les extrémités des doigts, lavés, d’un volontaire sain sont inoculées artificiellement avec une souche de S. aureus ou d’E. coli. Après exposition pendant 30 minutes, les extrémités des doigts sont appliquées sur un gel d’agar, et les colonies de S. aureus (à gauche) ou E. coli (à droite) </a:t>
            </a:r>
            <a:r>
              <a:rPr lang="fr-FR" altLang="fr-FR" sz="1600" dirty="0" smtClean="0"/>
              <a:t>dénombrées. E</a:t>
            </a:r>
            <a:r>
              <a:rPr lang="fr-FR" altLang="fr-FR" sz="1600" dirty="0"/>
              <a:t>. coli n’est pas transféré, suggérant que la peau humaine produit de façon constitutive une défense chimique capable de tuer les souches d’E. coli.</a:t>
            </a:r>
          </a:p>
        </p:txBody>
      </p:sp>
      <p:sp>
        <p:nvSpPr>
          <p:cNvPr id="16398" name="Rectangle 21"/>
          <p:cNvSpPr>
            <a:spLocks noChangeArrowheads="1"/>
          </p:cNvSpPr>
          <p:nvPr/>
        </p:nvSpPr>
        <p:spPr bwMode="auto">
          <a:xfrm>
            <a:off x="4178300" y="5949950"/>
            <a:ext cx="4772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600" b="1" dirty="0"/>
              <a:t>M/S Volume 22, numéro 2, février 2006, p. 153-157</a:t>
            </a:r>
          </a:p>
          <a:p>
            <a:pPr eaLnBrk="1" hangingPunct="1">
              <a:spcBef>
                <a:spcPct val="0"/>
              </a:spcBef>
              <a:buFontTx/>
              <a:buNone/>
            </a:pPr>
            <a:r>
              <a:rPr lang="fr-FR" altLang="fr-FR" sz="1600" b="1" dirty="0"/>
              <a:t>Peptides antimicrobiens naturels cutanés</a:t>
            </a:r>
          </a:p>
        </p:txBody>
      </p:sp>
      <p:pic>
        <p:nvPicPr>
          <p:cNvPr id="1639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146050"/>
            <a:ext cx="327342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Rectangle 22"/>
          <p:cNvSpPr>
            <a:spLocks noChangeArrowheads="1"/>
          </p:cNvSpPr>
          <p:nvPr/>
        </p:nvSpPr>
        <p:spPr bwMode="auto">
          <a:xfrm>
            <a:off x="5364163" y="2814638"/>
            <a:ext cx="3671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600" b="1"/>
              <a:t>Modifications morphologiques observées sur S. aureus traité par hBD-3 (</a:t>
            </a:r>
            <a:r>
              <a:rPr lang="fr-FR" altLang="fr-FR" sz="1600" b="1">
                <a:latin typeface="Symbol" pitchFamily="18" charset="2"/>
              </a:rPr>
              <a:t>b</a:t>
            </a:r>
            <a:r>
              <a:rPr lang="fr-FR" altLang="fr-FR" sz="1600" b="1"/>
              <a:t> défensine inductible épithéliale)</a:t>
            </a:r>
          </a:p>
        </p:txBody>
      </p:sp>
      <p:sp>
        <p:nvSpPr>
          <p:cNvPr id="2" name="ZoneTexte 1"/>
          <p:cNvSpPr txBox="1"/>
          <p:nvPr/>
        </p:nvSpPr>
        <p:spPr>
          <a:xfrm>
            <a:off x="508391" y="134938"/>
            <a:ext cx="4310867" cy="46166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a:spcBef>
                <a:spcPct val="0"/>
              </a:spcBef>
              <a:buNone/>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 S’agissant du rôle des PAM : </a:t>
            </a:r>
          </a:p>
        </p:txBody>
      </p:sp>
    </p:spTree>
    <p:extLst>
      <p:ext uri="{BB962C8B-B14F-4D97-AF65-F5344CB8AC3E}">
        <p14:creationId xmlns:p14="http://schemas.microsoft.com/office/powerpoint/2010/main" val="2079292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76000"/>
            <a:ext cx="8229600" cy="1143000"/>
          </a:xfrm>
        </p:spPr>
        <p:txBody>
          <a:bodyPr>
            <a:noAutofit/>
          </a:bodyPr>
          <a:lstStyle/>
          <a:p>
            <a:pPr algn="l"/>
            <a:r>
              <a:rPr lang="fr-FR" sz="2400" b="1" dirty="0" smtClean="0">
                <a:solidFill>
                  <a:schemeClr val="accent3">
                    <a:lumMod val="75000"/>
                  </a:schemeClr>
                </a:solidFill>
              </a:rPr>
              <a:t>Des souris déficientes en lysozyme M présentent des lésions beaucoup plus sévères après une injection sous cutanée de M. </a:t>
            </a:r>
            <a:r>
              <a:rPr lang="fr-FR" sz="2400" b="1" i="1" dirty="0" err="1" smtClean="0">
                <a:solidFill>
                  <a:schemeClr val="accent3">
                    <a:lumMod val="75000"/>
                  </a:schemeClr>
                </a:solidFill>
              </a:rPr>
              <a:t>luteus</a:t>
            </a:r>
            <a:endParaRPr lang="fr-FR" sz="2400" b="1" i="1" dirty="0">
              <a:solidFill>
                <a:schemeClr val="accent3">
                  <a:lumMod val="75000"/>
                </a:schemeClr>
              </a:solidFill>
            </a:endParaRP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863" y="2371724"/>
            <a:ext cx="4372079" cy="312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950942" y="2403901"/>
            <a:ext cx="3904733" cy="2862322"/>
          </a:xfrm>
          <a:prstGeom prst="rect">
            <a:avLst/>
          </a:prstGeom>
          <a:noFill/>
        </p:spPr>
        <p:txBody>
          <a:bodyPr wrap="square" rtlCol="0">
            <a:spAutoFit/>
          </a:bodyPr>
          <a:lstStyle/>
          <a:p>
            <a:r>
              <a:rPr lang="fr-FR" dirty="0"/>
              <a:t>Micrographies (MET) de lésions </a:t>
            </a:r>
            <a:r>
              <a:rPr lang="fr-FR" dirty="0" smtClean="0"/>
              <a:t>cutanées 7h </a:t>
            </a:r>
            <a:r>
              <a:rPr lang="fr-FR" dirty="0"/>
              <a:t>après une infection par </a:t>
            </a:r>
            <a:r>
              <a:rPr lang="fr-FR" dirty="0" err="1"/>
              <a:t>Micrococcus</a:t>
            </a:r>
            <a:r>
              <a:rPr lang="fr-FR" dirty="0"/>
              <a:t> </a:t>
            </a:r>
            <a:r>
              <a:rPr lang="fr-FR" i="1" dirty="0" err="1"/>
              <a:t>lutéus</a:t>
            </a:r>
            <a:r>
              <a:rPr lang="fr-FR" dirty="0"/>
              <a:t> chez </a:t>
            </a:r>
            <a:r>
              <a:rPr lang="fr-FR" b="1" dirty="0"/>
              <a:t>des souris normales </a:t>
            </a:r>
            <a:r>
              <a:rPr lang="fr-FR" dirty="0"/>
              <a:t>(A) ou </a:t>
            </a:r>
            <a:r>
              <a:rPr lang="fr-FR" b="1" dirty="0"/>
              <a:t>déficientes en lysozyme </a:t>
            </a:r>
            <a:r>
              <a:rPr lang="fr-FR" dirty="0"/>
              <a:t>(B). </a:t>
            </a:r>
            <a:endParaRPr lang="fr-FR" dirty="0" smtClean="0"/>
          </a:p>
          <a:p>
            <a:r>
              <a:rPr lang="fr-FR" dirty="0" smtClean="0"/>
              <a:t>Sur </a:t>
            </a:r>
            <a:r>
              <a:rPr lang="fr-FR" dirty="0"/>
              <a:t>le cliché A, les bactéries présentent une paroi altérée </a:t>
            </a:r>
            <a:r>
              <a:rPr lang="fr-FR" dirty="0" smtClean="0"/>
              <a:t>(fantômes </a:t>
            </a:r>
            <a:r>
              <a:rPr lang="fr-FR" dirty="0"/>
              <a:t>marqués par des flèches) et apparaissent intactes sur le cliché B. (</a:t>
            </a:r>
            <a:r>
              <a:rPr lang="fr-FR" dirty="0" err="1"/>
              <a:t>Ganz</a:t>
            </a:r>
            <a:r>
              <a:rPr lang="fr-FR" dirty="0"/>
              <a:t> et al. </a:t>
            </a:r>
            <a:r>
              <a:rPr lang="fr-FR" i="1" dirty="0"/>
              <a:t>Blood</a:t>
            </a:r>
            <a:r>
              <a:rPr lang="fr-FR" dirty="0"/>
              <a:t>, 2003)</a:t>
            </a:r>
            <a:endParaRPr lang="fr-FR" dirty="0"/>
          </a:p>
        </p:txBody>
      </p:sp>
      <p:sp>
        <p:nvSpPr>
          <p:cNvPr id="6" name="ZoneTexte 5"/>
          <p:cNvSpPr txBox="1"/>
          <p:nvPr/>
        </p:nvSpPr>
        <p:spPr>
          <a:xfrm>
            <a:off x="483554" y="146050"/>
            <a:ext cx="7490673" cy="46166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defPPr>
              <a:defRPr lang="fr-FR"/>
            </a:defPPr>
            <a:lvl1pPr algn="ctr">
              <a:spcBef>
                <a:spcPct val="0"/>
              </a:spcBef>
              <a:buNone/>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 et plus particulièrement de celui du </a:t>
            </a:r>
            <a:r>
              <a:rPr lang="fr-FR" dirty="0" smtClean="0"/>
              <a:t>lysozyme : </a:t>
            </a:r>
            <a:endParaRPr lang="fr-FR" dirty="0"/>
          </a:p>
        </p:txBody>
      </p:sp>
    </p:spTree>
    <p:extLst>
      <p:ext uri="{BB962C8B-B14F-4D97-AF65-F5344CB8AC3E}">
        <p14:creationId xmlns:p14="http://schemas.microsoft.com/office/powerpoint/2010/main" val="3168813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550" y="436605"/>
            <a:ext cx="7908325" cy="667266"/>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400" dirty="0">
                <a:solidFill>
                  <a:schemeClr val="dk1"/>
                </a:solidFill>
                <a:latin typeface="+mn-lt"/>
                <a:ea typeface="+mn-ea"/>
                <a:cs typeface="+mn-cs"/>
              </a:rPr>
              <a:t>Choix du sujet d’étude : le lysozyme</a:t>
            </a:r>
          </a:p>
        </p:txBody>
      </p:sp>
      <p:sp>
        <p:nvSpPr>
          <p:cNvPr id="3" name="Espace réservé du contenu 2"/>
          <p:cNvSpPr>
            <a:spLocks noGrp="1"/>
          </p:cNvSpPr>
          <p:nvPr>
            <p:ph idx="1"/>
          </p:nvPr>
        </p:nvSpPr>
        <p:spPr/>
        <p:txBody>
          <a:bodyPr>
            <a:normAutofit fontScale="77500" lnSpcReduction="20000"/>
          </a:bodyPr>
          <a:lstStyle/>
          <a:p>
            <a:pPr algn="just">
              <a:spcBef>
                <a:spcPts val="1200"/>
              </a:spcBef>
              <a:spcAft>
                <a:spcPts val="600"/>
              </a:spcAft>
            </a:pPr>
            <a:r>
              <a:rPr lang="fr-FR" dirty="0"/>
              <a:t>Protéine antimicrobienne </a:t>
            </a:r>
            <a:r>
              <a:rPr lang="fr-FR" b="1" dirty="0">
                <a:solidFill>
                  <a:schemeClr val="accent5"/>
                </a:solidFill>
              </a:rPr>
              <a:t>produite par de très nombreux organismes</a:t>
            </a:r>
            <a:r>
              <a:rPr lang="fr-FR" dirty="0"/>
              <a:t> (animaux, végétaux) et impliquée dans l’immunité innée.</a:t>
            </a:r>
          </a:p>
          <a:p>
            <a:pPr algn="just">
              <a:spcBef>
                <a:spcPts val="1200"/>
              </a:spcBef>
              <a:spcAft>
                <a:spcPts val="600"/>
              </a:spcAft>
            </a:pPr>
            <a:r>
              <a:rPr lang="fr-FR" b="1" dirty="0" smtClean="0">
                <a:solidFill>
                  <a:schemeClr val="accent5"/>
                </a:solidFill>
              </a:rPr>
              <a:t>Bibliographie abondante</a:t>
            </a:r>
            <a:r>
              <a:rPr lang="fr-FR" dirty="0" smtClean="0">
                <a:solidFill>
                  <a:schemeClr val="accent5"/>
                </a:solidFill>
              </a:rPr>
              <a:t> </a:t>
            </a:r>
            <a:r>
              <a:rPr lang="fr-FR" dirty="0" smtClean="0"/>
              <a:t>concernant cette protéine, y compris récente,  depuis sa découverte en 1922 par Alexander Fleming.</a:t>
            </a:r>
          </a:p>
          <a:p>
            <a:pPr algn="just">
              <a:spcBef>
                <a:spcPts val="1200"/>
              </a:spcBef>
              <a:spcAft>
                <a:spcPts val="600"/>
              </a:spcAft>
            </a:pPr>
            <a:r>
              <a:rPr lang="fr-FR" dirty="0"/>
              <a:t>P</a:t>
            </a:r>
            <a:r>
              <a:rPr lang="fr-FR" dirty="0" smtClean="0"/>
              <a:t>remière </a:t>
            </a:r>
            <a:r>
              <a:rPr lang="fr-FR" dirty="0"/>
              <a:t>enzyme et </a:t>
            </a:r>
            <a:r>
              <a:rPr lang="fr-FR" dirty="0" smtClean="0"/>
              <a:t>seconde </a:t>
            </a:r>
            <a:r>
              <a:rPr lang="fr-FR" dirty="0"/>
              <a:t>protéine (après la myoglobine) dont la </a:t>
            </a:r>
            <a:r>
              <a:rPr lang="fr-FR" b="1" dirty="0">
                <a:solidFill>
                  <a:schemeClr val="accent5"/>
                </a:solidFill>
              </a:rPr>
              <a:t>structure tridimensionnelle a été établie</a:t>
            </a:r>
            <a:r>
              <a:rPr lang="fr-FR" dirty="0"/>
              <a:t> par </a:t>
            </a:r>
            <a:r>
              <a:rPr lang="fr-FR" dirty="0" smtClean="0"/>
              <a:t>radiocristallographie.</a:t>
            </a:r>
          </a:p>
          <a:p>
            <a:pPr algn="just">
              <a:spcBef>
                <a:spcPts val="1200"/>
              </a:spcBef>
              <a:spcAft>
                <a:spcPts val="600"/>
              </a:spcAft>
            </a:pPr>
            <a:r>
              <a:rPr lang="fr-FR" dirty="0" smtClean="0"/>
              <a:t>Enzyme facile à purifier, </a:t>
            </a:r>
            <a:r>
              <a:rPr lang="fr-FR" b="1" dirty="0" smtClean="0">
                <a:solidFill>
                  <a:schemeClr val="accent5"/>
                </a:solidFill>
              </a:rPr>
              <a:t>peu onéreuse </a:t>
            </a:r>
            <a:r>
              <a:rPr lang="fr-FR" dirty="0" smtClean="0"/>
              <a:t>(lysozyme du blanc d’œuf de poule </a:t>
            </a:r>
            <a:r>
              <a:rPr lang="fr-FR" dirty="0" err="1" smtClean="0"/>
              <a:t>p.ex</a:t>
            </a:r>
            <a:r>
              <a:rPr lang="fr-FR" dirty="0" smtClean="0"/>
              <a:t>) et présentant une totale </a:t>
            </a:r>
            <a:r>
              <a:rPr lang="fr-FR" b="1" dirty="0" smtClean="0">
                <a:solidFill>
                  <a:schemeClr val="accent5"/>
                </a:solidFill>
              </a:rPr>
              <a:t>innocuité</a:t>
            </a:r>
            <a:r>
              <a:rPr lang="fr-FR" dirty="0" smtClean="0"/>
              <a:t> : donc facile à manipuler en classe.</a:t>
            </a:r>
            <a:endParaRPr lang="fr-FR" dirty="0"/>
          </a:p>
        </p:txBody>
      </p:sp>
    </p:spTree>
    <p:extLst>
      <p:ext uri="{BB962C8B-B14F-4D97-AF65-F5344CB8AC3E}">
        <p14:creationId xmlns:p14="http://schemas.microsoft.com/office/powerpoint/2010/main" val="539681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98898" y="444843"/>
            <a:ext cx="7628409" cy="741406"/>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400" dirty="0">
                <a:solidFill>
                  <a:schemeClr val="dk1"/>
                </a:solidFill>
                <a:latin typeface="+mn-lt"/>
                <a:ea typeface="+mn-ea"/>
                <a:cs typeface="+mn-cs"/>
              </a:rPr>
              <a:t>Le lysozyme d’œuf de poule  </a:t>
            </a:r>
          </a:p>
        </p:txBody>
      </p:sp>
      <p:pic>
        <p:nvPicPr>
          <p:cNvPr id="7" name="Picture 2" descr="Lysozy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899" y="1417638"/>
            <a:ext cx="3648632" cy="3648632"/>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447531" y="1993556"/>
            <a:ext cx="4037442" cy="2308324"/>
          </a:xfrm>
          <a:prstGeom prst="rect">
            <a:avLst/>
          </a:prstGeom>
          <a:noFill/>
        </p:spPr>
        <p:txBody>
          <a:bodyPr wrap="square" rtlCol="0">
            <a:spAutoFit/>
          </a:bodyPr>
          <a:lstStyle/>
          <a:p>
            <a:pPr marL="342900" indent="-342900">
              <a:buFont typeface="Arial" panose="020B0604020202020204" pitchFamily="34" charset="0"/>
              <a:buChar char="•"/>
            </a:pPr>
            <a:r>
              <a:rPr lang="fr-FR" sz="2400" dirty="0" smtClean="0"/>
              <a:t>une </a:t>
            </a:r>
            <a:r>
              <a:rPr lang="fr-FR" sz="2400" dirty="0"/>
              <a:t>seule chaîne protéique </a:t>
            </a:r>
            <a:endParaRPr lang="fr-FR" sz="2400" dirty="0" smtClean="0"/>
          </a:p>
          <a:p>
            <a:pPr marL="285750" indent="-285750">
              <a:buFont typeface="Arial" panose="020B0604020202020204" pitchFamily="34" charset="0"/>
              <a:buChar char="•"/>
            </a:pPr>
            <a:r>
              <a:rPr lang="fr-FR" sz="2400" dirty="0" smtClean="0"/>
              <a:t>forme </a:t>
            </a:r>
            <a:r>
              <a:rPr lang="fr-FR" sz="2400" dirty="0"/>
              <a:t>globulaire </a:t>
            </a:r>
            <a:endParaRPr lang="fr-FR" sz="2400" dirty="0" smtClean="0"/>
          </a:p>
          <a:p>
            <a:pPr marL="285750" indent="-285750">
              <a:buFont typeface="Arial" panose="020B0604020202020204" pitchFamily="34" charset="0"/>
              <a:buChar char="•"/>
            </a:pPr>
            <a:r>
              <a:rPr lang="fr-FR" sz="2400" dirty="0" smtClean="0"/>
              <a:t>129 </a:t>
            </a:r>
            <a:r>
              <a:rPr lang="fr-FR" sz="2400" dirty="0"/>
              <a:t>acides aminés </a:t>
            </a:r>
            <a:endParaRPr lang="fr-FR" sz="2400" dirty="0" smtClean="0"/>
          </a:p>
          <a:p>
            <a:pPr marL="285750" indent="-285750">
              <a:buFont typeface="Arial" panose="020B0604020202020204" pitchFamily="34" charset="0"/>
              <a:buChar char="•"/>
            </a:pPr>
            <a:r>
              <a:rPr lang="fr-FR" sz="2400" dirty="0" smtClean="0"/>
              <a:t>4 </a:t>
            </a:r>
            <a:r>
              <a:rPr lang="fr-FR" sz="2400" dirty="0"/>
              <a:t>ponts </a:t>
            </a:r>
            <a:r>
              <a:rPr lang="fr-FR" sz="2400" dirty="0" smtClean="0"/>
              <a:t>disulfures</a:t>
            </a:r>
          </a:p>
          <a:p>
            <a:pPr marL="285750" indent="-285750">
              <a:buFont typeface="Arial" panose="020B0604020202020204" pitchFamily="34" charset="0"/>
              <a:buChar char="•"/>
            </a:pPr>
            <a:r>
              <a:rPr lang="fr-FR" sz="2400" dirty="0" smtClean="0"/>
              <a:t>masse </a:t>
            </a:r>
            <a:r>
              <a:rPr lang="fr-FR" sz="2400" dirty="0"/>
              <a:t>moléculaire de l'ordre de </a:t>
            </a:r>
            <a:r>
              <a:rPr lang="fr-FR" sz="2400" dirty="0" smtClean="0"/>
              <a:t>14,6 </a:t>
            </a:r>
            <a:r>
              <a:rPr lang="fr-FR" sz="2400" dirty="0" err="1" smtClean="0"/>
              <a:t>kDa</a:t>
            </a:r>
            <a:r>
              <a:rPr lang="fr-FR" sz="2400" dirty="0"/>
              <a:t>.</a:t>
            </a:r>
            <a:endParaRPr lang="fr-FR" sz="2400" dirty="0"/>
          </a:p>
        </p:txBody>
      </p:sp>
    </p:spTree>
    <p:extLst>
      <p:ext uri="{BB962C8B-B14F-4D97-AF65-F5344CB8AC3E}">
        <p14:creationId xmlns:p14="http://schemas.microsoft.com/office/powerpoint/2010/main" val="2322602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335" y="469556"/>
            <a:ext cx="7945395" cy="741405"/>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400" dirty="0">
                <a:solidFill>
                  <a:schemeClr val="dk1"/>
                </a:solidFill>
                <a:latin typeface="+mn-lt"/>
                <a:ea typeface="+mn-ea"/>
                <a:cs typeface="+mn-cs"/>
              </a:rPr>
              <a:t>Mécanisme d’action du lysozyme</a:t>
            </a:r>
          </a:p>
        </p:txBody>
      </p:sp>
      <p:sp>
        <p:nvSpPr>
          <p:cNvPr id="3" name="Espace réservé du contenu 2"/>
          <p:cNvSpPr>
            <a:spLocks noGrp="1"/>
          </p:cNvSpPr>
          <p:nvPr>
            <p:ph idx="1"/>
          </p:nvPr>
        </p:nvSpPr>
        <p:spPr/>
        <p:txBody>
          <a:bodyPr/>
          <a:lstStyle/>
          <a:p>
            <a:r>
              <a:rPr lang="fr-FR" dirty="0" smtClean="0"/>
              <a:t> </a:t>
            </a:r>
            <a:r>
              <a:rPr lang="fr-FR" dirty="0"/>
              <a:t>Le lysozyme permet la destruction du </a:t>
            </a:r>
            <a:r>
              <a:rPr lang="fr-FR" b="1" dirty="0">
                <a:solidFill>
                  <a:schemeClr val="accent6">
                    <a:lumMod val="75000"/>
                  </a:schemeClr>
                </a:solidFill>
              </a:rPr>
              <a:t>peptidoglycane </a:t>
            </a:r>
            <a:r>
              <a:rPr lang="fr-FR" dirty="0"/>
              <a:t>de la paroi </a:t>
            </a:r>
            <a:r>
              <a:rPr lang="fr-FR" dirty="0" smtClean="0"/>
              <a:t>bactérienne :</a:t>
            </a:r>
          </a:p>
          <a:p>
            <a:endParaRPr lang="fr-FR"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14" y="2697163"/>
            <a:ext cx="6667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486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http://www.ebiologie.fr/upload/documents/peptidoglycane-294.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68028" y="1962321"/>
            <a:ext cx="4339367" cy="3854579"/>
          </a:xfrm>
          <a:prstGeom prst="rect">
            <a:avLst/>
          </a:prstGeom>
          <a:noFill/>
          <a:ln>
            <a:noFill/>
          </a:ln>
        </p:spPr>
      </p:pic>
      <p:sp>
        <p:nvSpPr>
          <p:cNvPr id="2" name="Titre 1"/>
          <p:cNvSpPr>
            <a:spLocks noGrp="1"/>
          </p:cNvSpPr>
          <p:nvPr>
            <p:ph type="title"/>
          </p:nvPr>
        </p:nvSpPr>
        <p:spPr>
          <a:xfrm>
            <a:off x="1519882" y="477793"/>
            <a:ext cx="6248400" cy="578365"/>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fr-FR" sz="2400" dirty="0">
                <a:solidFill>
                  <a:schemeClr val="dk1"/>
                </a:solidFill>
                <a:latin typeface="+mn-lt"/>
                <a:ea typeface="+mn-ea"/>
                <a:cs typeface="+mn-cs"/>
              </a:rPr>
              <a:t>Structure du peptidoglycane</a:t>
            </a:r>
          </a:p>
        </p:txBody>
      </p:sp>
      <p:sp>
        <p:nvSpPr>
          <p:cNvPr id="4" name="Espace réservé du texte 3"/>
          <p:cNvSpPr>
            <a:spLocks noGrp="1"/>
          </p:cNvSpPr>
          <p:nvPr>
            <p:ph type="body" sz="half" idx="2"/>
          </p:nvPr>
        </p:nvSpPr>
        <p:spPr>
          <a:xfrm>
            <a:off x="457200" y="1435100"/>
            <a:ext cx="4106562" cy="4691063"/>
          </a:xfrm>
        </p:spPr>
        <p:txBody>
          <a:bodyPr>
            <a:normAutofit/>
          </a:bodyPr>
          <a:lstStyle/>
          <a:p>
            <a:endParaRPr lang="fr-FR" sz="2400" dirty="0" smtClean="0"/>
          </a:p>
          <a:p>
            <a:pPr marL="342900" indent="-342900">
              <a:buFont typeface="Arial" panose="020B0604020202020204" pitchFamily="34" charset="0"/>
              <a:buChar char="•"/>
            </a:pPr>
            <a:r>
              <a:rPr lang="fr-FR" sz="3200" dirty="0" smtClean="0"/>
              <a:t>Le lysozyme catalyse </a:t>
            </a:r>
            <a:r>
              <a:rPr lang="fr-FR" sz="3200" b="1" dirty="0">
                <a:solidFill>
                  <a:schemeClr val="accent6">
                    <a:lumMod val="75000"/>
                  </a:schemeClr>
                </a:solidFill>
              </a:rPr>
              <a:t>l'hydrolyse de la liaison osidique en </a:t>
            </a:r>
            <a:r>
              <a:rPr lang="fr-FR" sz="3200" b="1" dirty="0">
                <a:solidFill>
                  <a:schemeClr val="accent6">
                    <a:lumMod val="75000"/>
                  </a:schemeClr>
                </a:solidFill>
                <a:latin typeface="Symbol" panose="05050102010706020507" pitchFamily="18" charset="2"/>
              </a:rPr>
              <a:t>b</a:t>
            </a:r>
            <a:r>
              <a:rPr lang="fr-FR" sz="3200" b="1" dirty="0">
                <a:solidFill>
                  <a:schemeClr val="accent6">
                    <a:lumMod val="75000"/>
                  </a:schemeClr>
                </a:solidFill>
              </a:rPr>
              <a:t> 1-4 </a:t>
            </a:r>
            <a:r>
              <a:rPr lang="fr-FR" sz="3200" dirty="0"/>
              <a:t>entre la </a:t>
            </a:r>
            <a:r>
              <a:rPr lang="fr-FR" sz="3200" dirty="0"/>
              <a:t>N-</a:t>
            </a:r>
            <a:r>
              <a:rPr lang="fr-FR" sz="3200" dirty="0" err="1"/>
              <a:t>acétylglucosamine</a:t>
            </a:r>
            <a:r>
              <a:rPr lang="fr-FR" sz="3200" dirty="0"/>
              <a:t> </a:t>
            </a:r>
            <a:r>
              <a:rPr lang="fr-FR" sz="3200" dirty="0"/>
              <a:t>(</a:t>
            </a:r>
            <a:r>
              <a:rPr lang="fr-FR" sz="3200" b="1" dirty="0">
                <a:solidFill>
                  <a:schemeClr val="accent6">
                    <a:lumMod val="75000"/>
                  </a:schemeClr>
                </a:solidFill>
              </a:rPr>
              <a:t>NAG</a:t>
            </a:r>
            <a:r>
              <a:rPr lang="fr-FR" sz="3200" dirty="0"/>
              <a:t>) et </a:t>
            </a:r>
            <a:r>
              <a:rPr lang="fr-FR" sz="3200" dirty="0"/>
              <a:t>l'acide </a:t>
            </a:r>
            <a:r>
              <a:rPr lang="fr-FR" sz="3200" dirty="0"/>
              <a:t>N-</a:t>
            </a:r>
            <a:r>
              <a:rPr lang="fr-FR" sz="3200" dirty="0" err="1"/>
              <a:t>acétylmuramique</a:t>
            </a:r>
            <a:r>
              <a:rPr lang="fr-FR" sz="3200" dirty="0"/>
              <a:t> (</a:t>
            </a:r>
            <a:r>
              <a:rPr lang="fr-FR" sz="3200" b="1" dirty="0">
                <a:solidFill>
                  <a:schemeClr val="accent6">
                    <a:lumMod val="75000"/>
                  </a:schemeClr>
                </a:solidFill>
              </a:rPr>
              <a:t>NAM</a:t>
            </a:r>
            <a:r>
              <a:rPr lang="fr-FR" sz="3200" dirty="0"/>
              <a:t>)</a:t>
            </a:r>
            <a:endParaRPr lang="fr-FR" sz="3200" dirty="0"/>
          </a:p>
        </p:txBody>
      </p:sp>
    </p:spTree>
    <p:extLst>
      <p:ext uri="{BB962C8B-B14F-4D97-AF65-F5344CB8AC3E}">
        <p14:creationId xmlns:p14="http://schemas.microsoft.com/office/powerpoint/2010/main" val="287803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4417" y="228600"/>
            <a:ext cx="6954484" cy="891746"/>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400" b="1" dirty="0">
                <a:solidFill>
                  <a:schemeClr val="dk1"/>
                </a:solidFill>
                <a:latin typeface="+mn-lt"/>
                <a:ea typeface="+mn-ea"/>
                <a:cs typeface="+mn-cs"/>
              </a:rPr>
              <a:t>Conséquences </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1195633153"/>
              </p:ext>
            </p:extLst>
          </p:nvPr>
        </p:nvGraphicFramePr>
        <p:xfrm>
          <a:off x="1041486" y="1417638"/>
          <a:ext cx="6917414" cy="3752335"/>
        </p:xfrm>
        <a:graphic>
          <a:graphicData uri="http://schemas.openxmlformats.org/presentationml/2006/ole">
            <mc:AlternateContent xmlns:mc="http://schemas.openxmlformats.org/markup-compatibility/2006">
              <mc:Choice xmlns:v="urn:schemas-microsoft-com:vml" Requires="v">
                <p:oleObj spid="_x0000_s30744" name="Document" r:id="rId3" imgW="5766396" imgH="3129043" progId="Word.Document.12">
                  <p:embed/>
                </p:oleObj>
              </mc:Choice>
              <mc:Fallback>
                <p:oleObj name="Document" r:id="rId3" imgW="5766396" imgH="3129043"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86" y="1417638"/>
                        <a:ext cx="6917414" cy="3752335"/>
                      </a:xfrm>
                      <a:prstGeom prst="rect">
                        <a:avLst/>
                      </a:prstGeom>
                      <a:noFill/>
                    </p:spPr>
                  </p:pic>
                </p:oleObj>
              </mc:Fallback>
            </mc:AlternateContent>
          </a:graphicData>
        </a:graphic>
      </p:graphicFrame>
      <p:sp>
        <p:nvSpPr>
          <p:cNvPr id="5" name="ZoneTexte 4"/>
          <p:cNvSpPr txBox="1"/>
          <p:nvPr/>
        </p:nvSpPr>
        <p:spPr>
          <a:xfrm>
            <a:off x="1041486" y="5379307"/>
            <a:ext cx="6917413" cy="923330"/>
          </a:xfrm>
          <a:prstGeom prst="rect">
            <a:avLst/>
          </a:prstGeom>
          <a:noFill/>
        </p:spPr>
        <p:txBody>
          <a:bodyPr wrap="square" rtlCol="0">
            <a:spAutoFit/>
          </a:bodyPr>
          <a:lstStyle/>
          <a:p>
            <a:r>
              <a:rPr lang="fr-FR" dirty="0" smtClean="0"/>
              <a:t>L’action du Lysozyme </a:t>
            </a:r>
            <a:r>
              <a:rPr lang="fr-FR" b="1" dirty="0" smtClean="0">
                <a:solidFill>
                  <a:schemeClr val="accent6"/>
                </a:solidFill>
              </a:rPr>
              <a:t>en milieu hypotonique </a:t>
            </a:r>
            <a:r>
              <a:rPr lang="fr-FR" dirty="0" smtClean="0"/>
              <a:t>conduit à la lyse bactérienne (nette chez les Gram +) visualisable par une chute de la turbidité de la suspension.</a:t>
            </a:r>
            <a:endParaRPr lang="fr-FR" dirty="0"/>
          </a:p>
        </p:txBody>
      </p:sp>
    </p:spTree>
    <p:extLst>
      <p:ext uri="{BB962C8B-B14F-4D97-AF65-F5344CB8AC3E}">
        <p14:creationId xmlns:p14="http://schemas.microsoft.com/office/powerpoint/2010/main" val="3262127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016" y="508388"/>
            <a:ext cx="8320216" cy="809667"/>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p>
            <a:r>
              <a:rPr lang="fr-FR" sz="2400" b="1" dirty="0" smtClean="0"/>
              <a:t/>
            </a:r>
            <a:br>
              <a:rPr lang="fr-FR" sz="2400" b="1" dirty="0" smtClean="0"/>
            </a:br>
            <a:r>
              <a:rPr lang="fr-FR" sz="2400" b="1" dirty="0" smtClean="0"/>
              <a:t>Mise </a:t>
            </a:r>
            <a:r>
              <a:rPr lang="fr-FR" sz="2400" b="1" dirty="0"/>
              <a:t>en évidence de l’activité du lysozyme sur une souche sensible – Dosage</a:t>
            </a:r>
            <a:br>
              <a:rPr lang="fr-FR" sz="2400" b="1" dirty="0"/>
            </a:br>
            <a:endParaRPr lang="fr-FR" sz="2400" b="1" dirty="0"/>
          </a:p>
        </p:txBody>
      </p:sp>
      <p:graphicFrame>
        <p:nvGraphicFramePr>
          <p:cNvPr id="3" name="Tableau 2"/>
          <p:cNvGraphicFramePr>
            <a:graphicFrameLocks noGrp="1"/>
          </p:cNvGraphicFramePr>
          <p:nvPr>
            <p:extLst>
              <p:ext uri="{D42A27DB-BD31-4B8C-83A1-F6EECF244321}">
                <p14:modId xmlns:p14="http://schemas.microsoft.com/office/powerpoint/2010/main" val="2215285086"/>
              </p:ext>
            </p:extLst>
          </p:nvPr>
        </p:nvGraphicFramePr>
        <p:xfrm>
          <a:off x="243016" y="1954165"/>
          <a:ext cx="8320216" cy="4332923"/>
        </p:xfrm>
        <a:graphic>
          <a:graphicData uri="http://schemas.openxmlformats.org/drawingml/2006/table">
            <a:tbl>
              <a:tblPr>
                <a:tableStyleId>{5C22544A-7EE6-4342-B048-85BDC9FD1C3A}</a:tableStyleId>
              </a:tblPr>
              <a:tblGrid>
                <a:gridCol w="4815016"/>
                <a:gridCol w="3505200"/>
              </a:tblGrid>
              <a:tr h="3219197">
                <a:tc>
                  <a:txBody>
                    <a:bodyPr/>
                    <a:lstStyle/>
                    <a:p>
                      <a:pPr>
                        <a:lnSpc>
                          <a:spcPct val="115000"/>
                        </a:lnSpc>
                        <a:spcAft>
                          <a:spcPts val="0"/>
                        </a:spcAft>
                      </a:pPr>
                      <a:r>
                        <a:rPr lang="fr-FR" sz="1800" b="1" dirty="0">
                          <a:effectLst/>
                        </a:rPr>
                        <a:t>Matériel : </a:t>
                      </a:r>
                      <a:endParaRPr lang="fr-FR" sz="1800" b="1" dirty="0" smtClean="0">
                        <a:effectLst/>
                      </a:endParaRPr>
                    </a:p>
                    <a:p>
                      <a:pPr>
                        <a:lnSpc>
                          <a:spcPct val="115000"/>
                        </a:lnSpc>
                        <a:spcAft>
                          <a:spcPts val="0"/>
                        </a:spcAft>
                      </a:pPr>
                      <a:endParaRPr lang="fr-FR" sz="1200" b="1" dirty="0">
                        <a:effectLst/>
                      </a:endParaRPr>
                    </a:p>
                    <a:p>
                      <a:pPr marL="342900" lvl="0" indent="-342900" algn="just">
                        <a:lnSpc>
                          <a:spcPct val="115000"/>
                        </a:lnSpc>
                        <a:spcAft>
                          <a:spcPts val="0"/>
                        </a:spcAft>
                        <a:buSzPts val="1200"/>
                        <a:buFont typeface="Symbol"/>
                        <a:buChar char="-"/>
                        <a:tabLst>
                          <a:tab pos="9821545" algn="l"/>
                        </a:tabLst>
                      </a:pPr>
                      <a:r>
                        <a:rPr lang="fr-FR" sz="2000" dirty="0">
                          <a:effectLst/>
                        </a:rPr>
                        <a:t>Tampon phosphate pH 6,24 :</a:t>
                      </a:r>
                    </a:p>
                    <a:p>
                      <a:pPr algn="just">
                        <a:lnSpc>
                          <a:spcPct val="115000"/>
                        </a:lnSpc>
                        <a:spcAft>
                          <a:spcPts val="0"/>
                        </a:spcAft>
                        <a:tabLst>
                          <a:tab pos="9821545" algn="l"/>
                        </a:tabLst>
                      </a:pPr>
                      <a:r>
                        <a:rPr lang="fr-FR" sz="1200" dirty="0">
                          <a:effectLst/>
                        </a:rPr>
                        <a:t>100 mL de </a:t>
                      </a:r>
                      <a:r>
                        <a:rPr lang="fr-FR" sz="1200" dirty="0" err="1">
                          <a:effectLst/>
                        </a:rPr>
                        <a:t>dihydrogénophosphate</a:t>
                      </a:r>
                      <a:r>
                        <a:rPr lang="fr-FR" sz="1200" dirty="0">
                          <a:effectLst/>
                        </a:rPr>
                        <a:t> de potassium 0,066 M ajusté à pH 6,24 avec KOH </a:t>
                      </a:r>
                      <a:r>
                        <a:rPr lang="fr-FR" sz="1200" dirty="0" smtClean="0">
                          <a:effectLst/>
                        </a:rPr>
                        <a:t>1M</a:t>
                      </a:r>
                      <a:r>
                        <a:rPr lang="fr-FR" sz="1200" baseline="0" dirty="0" smtClean="0">
                          <a:effectLst/>
                        </a:rPr>
                        <a:t> : </a:t>
                      </a:r>
                      <a:r>
                        <a:rPr lang="fr-FR" sz="1200" b="1" baseline="0" dirty="0" smtClean="0">
                          <a:solidFill>
                            <a:schemeClr val="accent6">
                              <a:lumMod val="75000"/>
                            </a:schemeClr>
                          </a:solidFill>
                          <a:effectLst/>
                        </a:rPr>
                        <a:t>tampon hypotonique.</a:t>
                      </a:r>
                    </a:p>
                    <a:p>
                      <a:pPr algn="just">
                        <a:lnSpc>
                          <a:spcPct val="115000"/>
                        </a:lnSpc>
                        <a:spcAft>
                          <a:spcPts val="0"/>
                        </a:spcAft>
                        <a:tabLst>
                          <a:tab pos="9821545" algn="l"/>
                        </a:tabLst>
                      </a:pPr>
                      <a:endParaRPr lang="fr-FR" sz="1200" b="1" dirty="0">
                        <a:solidFill>
                          <a:schemeClr val="accent6">
                            <a:lumMod val="75000"/>
                          </a:schemeClr>
                        </a:solidFill>
                        <a:effectLst/>
                      </a:endParaRPr>
                    </a:p>
                    <a:p>
                      <a:pPr marL="342900" lvl="0" indent="-342900" algn="just">
                        <a:lnSpc>
                          <a:spcPct val="115000"/>
                        </a:lnSpc>
                        <a:spcAft>
                          <a:spcPts val="0"/>
                        </a:spcAft>
                        <a:buSzPts val="1200"/>
                        <a:buFont typeface="Symbol"/>
                        <a:buChar char="-"/>
                        <a:tabLst>
                          <a:tab pos="9821545" algn="l"/>
                        </a:tabLst>
                      </a:pPr>
                      <a:r>
                        <a:rPr lang="fr-FR" sz="1800" dirty="0">
                          <a:effectLst/>
                        </a:rPr>
                        <a:t>Lysozyme de blanc d'œuf </a:t>
                      </a:r>
                      <a:r>
                        <a:rPr lang="fr-FR" sz="1200" dirty="0" smtClean="0">
                          <a:effectLst/>
                        </a:rPr>
                        <a:t>:</a:t>
                      </a:r>
                    </a:p>
                    <a:p>
                      <a:pPr marL="0" lvl="0" indent="0" algn="just">
                        <a:lnSpc>
                          <a:spcPct val="115000"/>
                        </a:lnSpc>
                        <a:spcAft>
                          <a:spcPts val="0"/>
                        </a:spcAft>
                        <a:buSzPts val="1200"/>
                        <a:buFont typeface="Symbol"/>
                        <a:buNone/>
                        <a:tabLst>
                          <a:tab pos="9821545" algn="l"/>
                        </a:tabLst>
                      </a:pPr>
                      <a:r>
                        <a:rPr lang="fr-FR" sz="1200" dirty="0" smtClean="0">
                          <a:effectLst/>
                        </a:rPr>
                        <a:t>Lysozyme </a:t>
                      </a:r>
                      <a:r>
                        <a:rPr lang="fr-FR" sz="1200" dirty="0" err="1">
                          <a:effectLst/>
                        </a:rPr>
                        <a:t>from</a:t>
                      </a:r>
                      <a:r>
                        <a:rPr lang="fr-FR" sz="1200" dirty="0">
                          <a:effectLst/>
                        </a:rPr>
                        <a:t> </a:t>
                      </a:r>
                      <a:r>
                        <a:rPr lang="fr-FR" sz="1200" dirty="0" err="1">
                          <a:effectLst/>
                        </a:rPr>
                        <a:t>chicken</a:t>
                      </a:r>
                      <a:r>
                        <a:rPr lang="fr-FR" sz="1200" dirty="0">
                          <a:effectLst/>
                        </a:rPr>
                        <a:t> </a:t>
                      </a:r>
                      <a:r>
                        <a:rPr lang="fr-FR" sz="1200" dirty="0" err="1">
                          <a:effectLst/>
                        </a:rPr>
                        <a:t>egg</a:t>
                      </a:r>
                      <a:r>
                        <a:rPr lang="fr-FR" sz="1200" dirty="0">
                          <a:effectLst/>
                        </a:rPr>
                        <a:t> white, Sigma #L3790-1mL, solution stock en tampon phosphate à </a:t>
                      </a:r>
                      <a:r>
                        <a:rPr lang="fr-FR" sz="1200" b="1" dirty="0">
                          <a:solidFill>
                            <a:schemeClr val="accent6">
                              <a:lumMod val="75000"/>
                            </a:schemeClr>
                          </a:solidFill>
                          <a:effectLst/>
                        </a:rPr>
                        <a:t>10 mg/mL</a:t>
                      </a:r>
                      <a:r>
                        <a:rPr lang="fr-FR" sz="1200" dirty="0" smtClean="0">
                          <a:effectLst/>
                        </a:rPr>
                        <a:t>)</a:t>
                      </a:r>
                    </a:p>
                    <a:p>
                      <a:pPr marL="0" lvl="0" indent="0" algn="just">
                        <a:lnSpc>
                          <a:spcPct val="115000"/>
                        </a:lnSpc>
                        <a:spcAft>
                          <a:spcPts val="0"/>
                        </a:spcAft>
                        <a:buSzPts val="1200"/>
                        <a:buFont typeface="Symbol"/>
                        <a:buNone/>
                        <a:tabLst>
                          <a:tab pos="9821545" algn="l"/>
                        </a:tabLst>
                      </a:pPr>
                      <a:endParaRPr lang="fr-FR" sz="1200" dirty="0">
                        <a:effectLst/>
                      </a:endParaRPr>
                    </a:p>
                    <a:p>
                      <a:pPr marL="342900" lvl="0" indent="-342900" algn="just">
                        <a:lnSpc>
                          <a:spcPct val="115000"/>
                        </a:lnSpc>
                        <a:spcAft>
                          <a:spcPts val="0"/>
                        </a:spcAft>
                        <a:buSzPts val="1200"/>
                        <a:buFont typeface="Symbol"/>
                        <a:buChar char="-"/>
                        <a:tabLst>
                          <a:tab pos="9821545" algn="l"/>
                        </a:tabLst>
                      </a:pPr>
                      <a:r>
                        <a:rPr lang="fr-FR" sz="1800" dirty="0">
                          <a:effectLst/>
                        </a:rPr>
                        <a:t>Suspension de </a:t>
                      </a:r>
                      <a:r>
                        <a:rPr lang="fr-FR" sz="1800" dirty="0" err="1">
                          <a:effectLst/>
                        </a:rPr>
                        <a:t>Micrococcus</a:t>
                      </a:r>
                      <a:r>
                        <a:rPr lang="fr-FR" sz="1800" dirty="0">
                          <a:effectLst/>
                        </a:rPr>
                        <a:t> </a:t>
                      </a:r>
                      <a:r>
                        <a:rPr lang="fr-FR" sz="1800" i="1" dirty="0" err="1" smtClean="0">
                          <a:effectLst/>
                        </a:rPr>
                        <a:t>lysodeikticus</a:t>
                      </a:r>
                      <a:endParaRPr lang="fr-FR" sz="1800" i="0" dirty="0" smtClean="0">
                        <a:effectLst/>
                      </a:endParaRPr>
                    </a:p>
                    <a:p>
                      <a:pPr marL="0" lvl="0" indent="0" algn="just">
                        <a:lnSpc>
                          <a:spcPct val="115000"/>
                        </a:lnSpc>
                        <a:spcAft>
                          <a:spcPts val="0"/>
                        </a:spcAft>
                        <a:buSzPts val="1200"/>
                        <a:buFont typeface="Symbol"/>
                        <a:buNone/>
                        <a:tabLst>
                          <a:tab pos="9821545" algn="l"/>
                        </a:tabLst>
                      </a:pPr>
                      <a:r>
                        <a:rPr lang="fr-FR" sz="1200" dirty="0" err="1" smtClean="0">
                          <a:effectLst/>
                        </a:rPr>
                        <a:t>Micrococcus</a:t>
                      </a:r>
                      <a:r>
                        <a:rPr lang="fr-FR" sz="1200" dirty="0" smtClean="0">
                          <a:effectLst/>
                        </a:rPr>
                        <a:t> </a:t>
                      </a:r>
                      <a:r>
                        <a:rPr lang="fr-FR" sz="1200" dirty="0" err="1">
                          <a:effectLst/>
                        </a:rPr>
                        <a:t>lysodeikticus</a:t>
                      </a:r>
                      <a:r>
                        <a:rPr lang="fr-FR" sz="1200" dirty="0">
                          <a:effectLst/>
                        </a:rPr>
                        <a:t>, ATCC No 4698, Sigma # M3770-5g) : </a:t>
                      </a:r>
                      <a:r>
                        <a:rPr lang="fr-FR" sz="1200" b="1" dirty="0">
                          <a:solidFill>
                            <a:schemeClr val="accent6">
                              <a:lumMod val="75000"/>
                            </a:schemeClr>
                          </a:solidFill>
                          <a:effectLst/>
                        </a:rPr>
                        <a:t>0,015%</a:t>
                      </a:r>
                      <a:r>
                        <a:rPr lang="fr-FR" sz="1200" dirty="0">
                          <a:effectLst/>
                        </a:rPr>
                        <a:t> en tampon phosphate (p/V</a:t>
                      </a:r>
                      <a:r>
                        <a:rPr lang="fr-FR" sz="1200" dirty="0" smtClean="0">
                          <a:effectLst/>
                        </a:rPr>
                        <a:t>)</a:t>
                      </a:r>
                      <a:r>
                        <a:rPr lang="fr-FR" sz="1200" baseline="0" dirty="0" smtClean="0">
                          <a:effectLst/>
                        </a:rPr>
                        <a:t> : </a:t>
                      </a:r>
                      <a:r>
                        <a:rPr lang="fr-FR" sz="1200" dirty="0" smtClean="0">
                          <a:effectLst/>
                        </a:rPr>
                        <a:t>15 </a:t>
                      </a:r>
                      <a:r>
                        <a:rPr lang="fr-FR" sz="1200" dirty="0">
                          <a:effectLst/>
                        </a:rPr>
                        <a:t>mg de bactéries lyophilisées dans 100 mL de tampon </a:t>
                      </a:r>
                      <a:r>
                        <a:rPr lang="fr-FR" sz="1200" dirty="0" smtClean="0">
                          <a:effectLst/>
                        </a:rPr>
                        <a:t>phosphate.</a:t>
                      </a:r>
                    </a:p>
                    <a:p>
                      <a:pPr algn="just">
                        <a:lnSpc>
                          <a:spcPct val="115000"/>
                        </a:lnSpc>
                        <a:spcAft>
                          <a:spcPts val="0"/>
                        </a:spcAft>
                        <a:tabLst>
                          <a:tab pos="9821545" algn="l"/>
                        </a:tabLst>
                      </a:pPr>
                      <a:endParaRPr lang="fr-FR" sz="1200" dirty="0">
                        <a:effectLst/>
                      </a:endParaRPr>
                    </a:p>
                    <a:p>
                      <a:pPr marL="342900" lvl="0" indent="-342900" algn="just">
                        <a:lnSpc>
                          <a:spcPct val="115000"/>
                        </a:lnSpc>
                        <a:spcAft>
                          <a:spcPts val="0"/>
                        </a:spcAft>
                        <a:buSzPts val="1200"/>
                        <a:buFont typeface="Symbol"/>
                        <a:buChar char="-"/>
                        <a:tabLst>
                          <a:tab pos="9821545" algn="l"/>
                        </a:tabLst>
                      </a:pPr>
                      <a:r>
                        <a:rPr lang="fr-FR" sz="1800" dirty="0">
                          <a:effectLst/>
                        </a:rPr>
                        <a:t>Une souche d’E. </a:t>
                      </a:r>
                      <a:r>
                        <a:rPr lang="fr-FR" sz="1800" dirty="0" smtClean="0">
                          <a:effectLst/>
                        </a:rPr>
                        <a:t>coli :</a:t>
                      </a:r>
                    </a:p>
                    <a:p>
                      <a:pPr marL="0" lvl="0" indent="0" algn="just">
                        <a:lnSpc>
                          <a:spcPct val="115000"/>
                        </a:lnSpc>
                        <a:spcAft>
                          <a:spcPts val="0"/>
                        </a:spcAft>
                        <a:buSzPts val="1200"/>
                        <a:buFont typeface="Symbol"/>
                        <a:buNone/>
                        <a:tabLst>
                          <a:tab pos="9821545" algn="l"/>
                        </a:tabLst>
                      </a:pPr>
                      <a:r>
                        <a:rPr lang="fr-FR" sz="1200" kern="1200" dirty="0" smtClean="0">
                          <a:solidFill>
                            <a:schemeClr val="dk1"/>
                          </a:solidFill>
                          <a:effectLst/>
                          <a:latin typeface="+mn-lt"/>
                          <a:ea typeface="+mn-ea"/>
                          <a:cs typeface="+mn-cs"/>
                        </a:rPr>
                        <a:t>Souche isolée </a:t>
                      </a:r>
                      <a:r>
                        <a:rPr lang="fr-FR" sz="1200" kern="1200" dirty="0">
                          <a:solidFill>
                            <a:schemeClr val="dk1"/>
                          </a:solidFill>
                          <a:effectLst/>
                          <a:latin typeface="+mn-lt"/>
                          <a:ea typeface="+mn-ea"/>
                          <a:cs typeface="+mn-cs"/>
                        </a:rPr>
                        <a:t>sur une gélose nutritive </a:t>
                      </a:r>
                      <a:r>
                        <a:rPr lang="fr-FR" sz="1200" dirty="0">
                          <a:effectLst/>
                        </a:rPr>
                        <a:t>(à titre de contrôle)</a:t>
                      </a:r>
                    </a:p>
                    <a:p>
                      <a:pPr marL="408940">
                        <a:lnSpc>
                          <a:spcPct val="115000"/>
                        </a:lnSpc>
                        <a:spcAft>
                          <a:spcPts val="0"/>
                        </a:spcAft>
                      </a:pPr>
                      <a:r>
                        <a:rPr lang="fr-FR" sz="1200" dirty="0">
                          <a:effectLst/>
                        </a:rPr>
                        <a:t> </a:t>
                      </a:r>
                      <a:endParaRPr lang="fr-FR" sz="1200" dirty="0">
                        <a:effectLst/>
                        <a:latin typeface="Arial"/>
                        <a:ea typeface="Times New Roman"/>
                        <a:cs typeface="Times New Roman"/>
                      </a:endParaRPr>
                    </a:p>
                  </a:txBody>
                  <a:tcPr marL="35648" marR="35648" marT="0" marB="0"/>
                </a:tc>
                <a:tc>
                  <a:txBody>
                    <a:bodyPr/>
                    <a:lstStyle/>
                    <a:p>
                      <a:pPr marL="342900" lvl="0" indent="-342900">
                        <a:lnSpc>
                          <a:spcPct val="115000"/>
                        </a:lnSpc>
                        <a:spcAft>
                          <a:spcPts val="0"/>
                        </a:spcAft>
                        <a:buSzPts val="1200"/>
                        <a:buFont typeface="Symbol"/>
                        <a:buChar char="-"/>
                        <a:tabLst>
                          <a:tab pos="408940" algn="l"/>
                        </a:tabLst>
                      </a:pPr>
                      <a:endParaRPr lang="fr-FR" sz="1200" dirty="0" smtClean="0">
                        <a:effectLst/>
                      </a:endParaRPr>
                    </a:p>
                    <a:p>
                      <a:pPr marL="342900" lvl="0" indent="-342900">
                        <a:lnSpc>
                          <a:spcPct val="115000"/>
                        </a:lnSpc>
                        <a:spcAft>
                          <a:spcPts val="0"/>
                        </a:spcAft>
                        <a:buSzPts val="1200"/>
                        <a:buFont typeface="Symbol"/>
                        <a:buChar char="-"/>
                        <a:tabLst>
                          <a:tab pos="408940" algn="l"/>
                        </a:tabLst>
                      </a:pPr>
                      <a:endParaRPr lang="fr-FR" sz="1200" dirty="0" smtClean="0">
                        <a:effectLst/>
                      </a:endParaRPr>
                    </a:p>
                    <a:p>
                      <a:pPr marL="342900" lvl="0" indent="-342900">
                        <a:lnSpc>
                          <a:spcPct val="115000"/>
                        </a:lnSpc>
                        <a:spcAft>
                          <a:spcPts val="0"/>
                        </a:spcAft>
                        <a:buSzPts val="1200"/>
                        <a:buFont typeface="Symbol"/>
                        <a:buChar char="-"/>
                        <a:tabLst>
                          <a:tab pos="408940" algn="l"/>
                        </a:tabLst>
                      </a:pPr>
                      <a:endParaRPr lang="fr-FR" sz="1200" dirty="0" smtClean="0">
                        <a:effectLst/>
                      </a:endParaRPr>
                    </a:p>
                    <a:p>
                      <a:pPr marL="342900" lvl="0" indent="-342900">
                        <a:lnSpc>
                          <a:spcPct val="115000"/>
                        </a:lnSpc>
                        <a:spcAft>
                          <a:spcPts val="0"/>
                        </a:spcAft>
                        <a:buSzPts val="1200"/>
                        <a:buFont typeface="Symbol"/>
                        <a:buChar char="-"/>
                        <a:tabLst>
                          <a:tab pos="408940" algn="l"/>
                        </a:tabLst>
                      </a:pPr>
                      <a:r>
                        <a:rPr lang="fr-FR" sz="1800" dirty="0" smtClean="0">
                          <a:effectLst/>
                        </a:rPr>
                        <a:t>Spectrophotomètre </a:t>
                      </a:r>
                    </a:p>
                    <a:p>
                      <a:pPr marL="0" lvl="0" indent="0">
                        <a:lnSpc>
                          <a:spcPct val="115000"/>
                        </a:lnSpc>
                        <a:spcAft>
                          <a:spcPts val="0"/>
                        </a:spcAft>
                        <a:buSzPts val="1200"/>
                        <a:buFont typeface="Symbol"/>
                        <a:buNone/>
                        <a:tabLst>
                          <a:tab pos="408940" algn="l"/>
                        </a:tabLst>
                      </a:pPr>
                      <a:r>
                        <a:rPr lang="fr-FR" sz="1200" dirty="0" smtClean="0">
                          <a:effectLst/>
                        </a:rPr>
                        <a:t>réglé </a:t>
                      </a:r>
                      <a:r>
                        <a:rPr lang="fr-FR" sz="1200" dirty="0">
                          <a:effectLst/>
                        </a:rPr>
                        <a:t>sur </a:t>
                      </a:r>
                      <a:r>
                        <a:rPr lang="fr-FR" sz="1200" b="1" dirty="0">
                          <a:solidFill>
                            <a:schemeClr val="accent6">
                              <a:lumMod val="75000"/>
                            </a:schemeClr>
                          </a:solidFill>
                          <a:effectLst/>
                        </a:rPr>
                        <a:t>450 nm </a:t>
                      </a:r>
                      <a:r>
                        <a:rPr lang="fr-FR" sz="1200" dirty="0">
                          <a:effectLst/>
                        </a:rPr>
                        <a:t>et cuves en plastique à usage unique </a:t>
                      </a:r>
                      <a:endParaRPr lang="fr-FR" sz="1200" dirty="0" smtClean="0">
                        <a:effectLst/>
                      </a:endParaRPr>
                    </a:p>
                    <a:p>
                      <a:pPr marL="0" lvl="0" indent="0">
                        <a:lnSpc>
                          <a:spcPct val="115000"/>
                        </a:lnSpc>
                        <a:spcAft>
                          <a:spcPts val="0"/>
                        </a:spcAft>
                        <a:buSzPts val="1200"/>
                        <a:buFont typeface="Symbol"/>
                        <a:buNone/>
                        <a:tabLst>
                          <a:tab pos="408940" algn="l"/>
                        </a:tabLst>
                      </a:pPr>
                      <a:endParaRPr lang="fr-FR" sz="1200" dirty="0">
                        <a:effectLst/>
                      </a:endParaRPr>
                    </a:p>
                    <a:p>
                      <a:pPr marL="342900" lvl="0" indent="-342900">
                        <a:lnSpc>
                          <a:spcPct val="115000"/>
                        </a:lnSpc>
                        <a:spcAft>
                          <a:spcPts val="0"/>
                        </a:spcAft>
                        <a:buSzPts val="1200"/>
                        <a:buFont typeface="Symbol"/>
                        <a:buChar char="-"/>
                        <a:tabLst>
                          <a:tab pos="408940" algn="l"/>
                        </a:tabLst>
                      </a:pPr>
                      <a:r>
                        <a:rPr lang="fr-FR" sz="1200" dirty="0">
                          <a:effectLst/>
                        </a:rPr>
                        <a:t>Logiciel Excel (par exemple) ou autre tableur </a:t>
                      </a:r>
                      <a:endParaRPr lang="fr-FR" sz="1200" dirty="0">
                        <a:effectLst/>
                        <a:latin typeface="Times New Roman"/>
                        <a:ea typeface="Calibri"/>
                      </a:endParaRPr>
                    </a:p>
                  </a:txBody>
                  <a:tcPr marL="35648" marR="35648" marT="0" marB="0"/>
                </a:tc>
              </a:tr>
            </a:tbl>
          </a:graphicData>
        </a:graphic>
      </p:graphicFrame>
    </p:spTree>
    <p:extLst>
      <p:ext uri="{BB962C8B-B14F-4D97-AF65-F5344CB8AC3E}">
        <p14:creationId xmlns:p14="http://schemas.microsoft.com/office/powerpoint/2010/main" val="168571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140941" y="848497"/>
            <a:ext cx="6981568" cy="617838"/>
          </a:xfrm>
        </p:spPr>
        <p:style>
          <a:lnRef idx="2">
            <a:schemeClr val="dk1"/>
          </a:lnRef>
          <a:fillRef idx="1">
            <a:schemeClr val="lt1"/>
          </a:fillRef>
          <a:effectRef idx="0">
            <a:schemeClr val="dk1"/>
          </a:effectRef>
          <a:fontRef idx="minor">
            <a:schemeClr val="dk1"/>
          </a:fontRef>
        </p:style>
        <p:txBody>
          <a:bodyPr>
            <a:normAutofit/>
          </a:bodyPr>
          <a:lstStyle/>
          <a:p>
            <a:pPr eaLnBrk="1" hangingPunct="1"/>
            <a:r>
              <a:rPr lang="fr-BE" altLang="fr-FR" sz="2400" dirty="0" smtClean="0"/>
              <a:t>Immunité </a:t>
            </a:r>
            <a:r>
              <a:rPr lang="fr-BE" altLang="fr-FR" sz="2400" dirty="0" smtClean="0"/>
              <a:t>innée</a:t>
            </a:r>
            <a:endParaRPr lang="fr-BE" altLang="fr-FR" sz="2400" dirty="0" smtClean="0"/>
          </a:p>
        </p:txBody>
      </p:sp>
      <p:sp>
        <p:nvSpPr>
          <p:cNvPr id="2" name="Rectangle 1"/>
          <p:cNvSpPr/>
          <p:nvPr/>
        </p:nvSpPr>
        <p:spPr>
          <a:xfrm>
            <a:off x="1140941" y="1713800"/>
            <a:ext cx="7129848" cy="4154984"/>
          </a:xfrm>
          <a:prstGeom prst="rect">
            <a:avLst/>
          </a:prstGeom>
        </p:spPr>
        <p:txBody>
          <a:bodyPr wrap="square">
            <a:spAutoFit/>
          </a:bodyPr>
          <a:lstStyle/>
          <a:p>
            <a:pPr algn="just">
              <a:defRPr/>
            </a:pPr>
            <a:r>
              <a:rPr lang="fr-FR" sz="2400" b="1" dirty="0">
                <a:solidFill>
                  <a:schemeClr val="accent6">
                    <a:lumMod val="75000"/>
                  </a:schemeClr>
                </a:solidFill>
              </a:rPr>
              <a:t>L'immunité innée </a:t>
            </a:r>
            <a:r>
              <a:rPr lang="fr-FR" sz="2400" dirty="0"/>
              <a:t>ne nécessite pas d'apprentissage préalable, est génétiquement héritée et est présente dès la naissance. </a:t>
            </a:r>
            <a:r>
              <a:rPr lang="fr-FR" sz="2400" b="1" dirty="0">
                <a:solidFill>
                  <a:schemeClr val="accent6">
                    <a:lumMod val="75000"/>
                  </a:schemeClr>
                </a:solidFill>
              </a:rPr>
              <a:t>Elle repose sur des mécanismes de </a:t>
            </a:r>
            <a:r>
              <a:rPr lang="fr-FR" sz="2400" b="1" u="sng" dirty="0">
                <a:solidFill>
                  <a:schemeClr val="accent6">
                    <a:lumMod val="75000"/>
                  </a:schemeClr>
                </a:solidFill>
              </a:rPr>
              <a:t>reconnaissance</a:t>
            </a:r>
            <a:r>
              <a:rPr lang="fr-FR" sz="2400" b="1" dirty="0">
                <a:solidFill>
                  <a:schemeClr val="accent6">
                    <a:lumMod val="75000"/>
                  </a:schemeClr>
                </a:solidFill>
              </a:rPr>
              <a:t> et </a:t>
            </a:r>
            <a:r>
              <a:rPr lang="fr-FR" sz="2400" b="1" u="sng" dirty="0">
                <a:solidFill>
                  <a:schemeClr val="accent6">
                    <a:lumMod val="75000"/>
                  </a:schemeClr>
                </a:solidFill>
              </a:rPr>
              <a:t>d'action</a:t>
            </a:r>
            <a:r>
              <a:rPr lang="fr-FR" sz="2400" b="1" dirty="0">
                <a:solidFill>
                  <a:schemeClr val="accent6">
                    <a:lumMod val="75000"/>
                  </a:schemeClr>
                </a:solidFill>
              </a:rPr>
              <a:t> très conservés au cours de l'évolution</a:t>
            </a:r>
            <a:r>
              <a:rPr lang="fr-FR" sz="2400" dirty="0">
                <a:solidFill>
                  <a:schemeClr val="accent6">
                    <a:lumMod val="75000"/>
                  </a:schemeClr>
                </a:solidFill>
              </a:rPr>
              <a:t>. </a:t>
            </a:r>
            <a:endParaRPr lang="fr-FR" sz="2400" dirty="0" smtClean="0">
              <a:solidFill>
                <a:schemeClr val="accent6">
                  <a:lumMod val="75000"/>
                </a:schemeClr>
              </a:solidFill>
            </a:endParaRPr>
          </a:p>
          <a:p>
            <a:pPr algn="just">
              <a:defRPr/>
            </a:pPr>
            <a:endParaRPr lang="fr-FR" sz="2400" dirty="0"/>
          </a:p>
          <a:p>
            <a:pPr algn="just">
              <a:defRPr/>
            </a:pPr>
            <a:r>
              <a:rPr lang="fr-FR" sz="2400" dirty="0" smtClean="0"/>
              <a:t>Très </a:t>
            </a:r>
            <a:r>
              <a:rPr lang="fr-FR" sz="2400" dirty="0"/>
              <a:t>rapidement mise en œuvre, l'immunité innée est la première à intervenir lors de situations variées (atteintes des tissus, infection, cancer). </a:t>
            </a:r>
            <a:r>
              <a:rPr lang="fr-FR" sz="2400" b="1" dirty="0">
                <a:solidFill>
                  <a:schemeClr val="accent6">
                    <a:lumMod val="75000"/>
                  </a:schemeClr>
                </a:solidFill>
              </a:rPr>
              <a:t>C'est une première ligne de défense</a:t>
            </a:r>
            <a:r>
              <a:rPr lang="fr-FR" sz="2400" b="1" dirty="0">
                <a:solidFill>
                  <a:srgbClr val="FF0000"/>
                </a:solidFill>
              </a:rPr>
              <a:t> </a:t>
            </a:r>
            <a:r>
              <a:rPr lang="fr-FR" sz="2400" dirty="0"/>
              <a:t>qui agit d'abord seule puis se prolonge pendant toute la réaction immunitaire.</a:t>
            </a:r>
          </a:p>
        </p:txBody>
      </p:sp>
    </p:spTree>
    <p:extLst>
      <p:ext uri="{BB962C8B-B14F-4D97-AF65-F5344CB8AC3E}">
        <p14:creationId xmlns:p14="http://schemas.microsoft.com/office/powerpoint/2010/main" val="1732517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fr-FR" sz="2200" b="1" dirty="0">
                <a:solidFill>
                  <a:schemeClr val="dk1"/>
                </a:solidFill>
                <a:latin typeface="+mn-lt"/>
                <a:ea typeface="+mn-ea"/>
                <a:cs typeface="+mn-cs"/>
              </a:rPr>
              <a:t>Protocole :</a:t>
            </a:r>
            <a:br>
              <a:rPr lang="fr-FR" sz="2200" b="1" dirty="0">
                <a:solidFill>
                  <a:schemeClr val="dk1"/>
                </a:solidFill>
                <a:latin typeface="+mn-lt"/>
                <a:ea typeface="+mn-ea"/>
                <a:cs typeface="+mn-cs"/>
              </a:rPr>
            </a:br>
            <a:r>
              <a:rPr lang="fr-FR" sz="2200" b="1" dirty="0">
                <a:solidFill>
                  <a:schemeClr val="dk1"/>
                </a:solidFill>
                <a:latin typeface="+mn-lt"/>
                <a:ea typeface="+mn-ea"/>
                <a:cs typeface="+mn-cs"/>
              </a:rPr>
              <a:t>Approche cinétique et quantitative </a:t>
            </a:r>
          </a:p>
        </p:txBody>
      </p:sp>
      <p:sp>
        <p:nvSpPr>
          <p:cNvPr id="4" name="Rectangle 3"/>
          <p:cNvSpPr/>
          <p:nvPr/>
        </p:nvSpPr>
        <p:spPr>
          <a:xfrm>
            <a:off x="457200" y="1541205"/>
            <a:ext cx="8233720" cy="4755148"/>
          </a:xfrm>
          <a:prstGeom prst="rect">
            <a:avLst/>
          </a:prstGeom>
        </p:spPr>
        <p:txBody>
          <a:bodyPr wrap="square">
            <a:spAutoFit/>
          </a:bodyPr>
          <a:lstStyle/>
          <a:p>
            <a:pPr marL="285750" lvl="0" indent="-285750">
              <a:spcBef>
                <a:spcPts val="600"/>
              </a:spcBef>
              <a:spcAft>
                <a:spcPts val="600"/>
              </a:spcAft>
              <a:buFont typeface="Arial" panose="020B0604020202020204" pitchFamily="34" charset="0"/>
              <a:buChar char="•"/>
            </a:pPr>
            <a:r>
              <a:rPr lang="fr-FR" dirty="0" smtClean="0"/>
              <a:t>utiliser </a:t>
            </a:r>
            <a:r>
              <a:rPr lang="fr-FR" dirty="0"/>
              <a:t>le spectrophotomètre en mode « Acquisition manuelle » ou en mode </a:t>
            </a:r>
            <a:r>
              <a:rPr lang="fr-FR" dirty="0" smtClean="0"/>
              <a:t>«Cinétique» </a:t>
            </a:r>
            <a:r>
              <a:rPr lang="fr-FR" dirty="0"/>
              <a:t>à la </a:t>
            </a:r>
            <a:r>
              <a:rPr lang="fr-FR" b="1" dirty="0">
                <a:solidFill>
                  <a:schemeClr val="accent6">
                    <a:lumMod val="75000"/>
                  </a:schemeClr>
                </a:solidFill>
              </a:rPr>
              <a:t>longueur d’onde 450 </a:t>
            </a:r>
            <a:r>
              <a:rPr lang="fr-FR" b="1" dirty="0" smtClean="0">
                <a:solidFill>
                  <a:schemeClr val="accent6">
                    <a:lumMod val="75000"/>
                  </a:schemeClr>
                </a:solidFill>
              </a:rPr>
              <a:t>nm </a:t>
            </a:r>
            <a:r>
              <a:rPr lang="fr-FR" dirty="0"/>
              <a:t>; </a:t>
            </a:r>
            <a:endParaRPr lang="fr-FR" dirty="0" smtClean="0"/>
          </a:p>
          <a:p>
            <a:pPr marL="285750" lvl="0" indent="-285750">
              <a:spcBef>
                <a:spcPts val="600"/>
              </a:spcBef>
              <a:spcAft>
                <a:spcPts val="600"/>
              </a:spcAft>
              <a:buFont typeface="Arial" panose="020B0604020202020204" pitchFamily="34" charset="0"/>
              <a:buChar char="•"/>
            </a:pPr>
            <a:r>
              <a:rPr lang="fr-FR" dirty="0" smtClean="0"/>
              <a:t>réaliser </a:t>
            </a:r>
            <a:r>
              <a:rPr lang="fr-FR" dirty="0"/>
              <a:t>un « blanc » à l’aide d’une solution de tampon phosphate </a:t>
            </a:r>
            <a:r>
              <a:rPr lang="fr-FR" dirty="0" smtClean="0"/>
              <a:t>; </a:t>
            </a:r>
            <a:endParaRPr lang="fr-FR" dirty="0"/>
          </a:p>
          <a:p>
            <a:pPr marL="285750" lvl="0" indent="-285750">
              <a:spcBef>
                <a:spcPts val="600"/>
              </a:spcBef>
              <a:spcAft>
                <a:spcPts val="600"/>
              </a:spcAft>
              <a:buFont typeface="Arial" panose="020B0604020202020204" pitchFamily="34" charset="0"/>
              <a:buChar char="•"/>
            </a:pPr>
            <a:r>
              <a:rPr lang="fr-FR" dirty="0" smtClean="0"/>
              <a:t>Introduire </a:t>
            </a:r>
            <a:r>
              <a:rPr lang="fr-FR" dirty="0"/>
              <a:t>ensuite une cuve contenant 2,9 mL de suspension bactérienne (</a:t>
            </a:r>
            <a:r>
              <a:rPr lang="fr-FR" dirty="0" err="1"/>
              <a:t>Micrococcus</a:t>
            </a:r>
            <a:r>
              <a:rPr lang="fr-FR" dirty="0"/>
              <a:t> </a:t>
            </a:r>
            <a:r>
              <a:rPr lang="fr-FR" i="1" dirty="0" err="1" smtClean="0"/>
              <a:t>lysodeikticus</a:t>
            </a:r>
            <a:r>
              <a:rPr lang="fr-FR" dirty="0" smtClean="0"/>
              <a:t>) </a:t>
            </a:r>
            <a:r>
              <a:rPr lang="fr-FR" dirty="0"/>
              <a:t>; </a:t>
            </a:r>
            <a:endParaRPr lang="fr-FR" dirty="0" smtClean="0"/>
          </a:p>
          <a:p>
            <a:pPr marL="285750" lvl="0" indent="-285750">
              <a:spcBef>
                <a:spcPts val="600"/>
              </a:spcBef>
              <a:spcAft>
                <a:spcPts val="600"/>
              </a:spcAft>
              <a:buFont typeface="Arial" panose="020B0604020202020204" pitchFamily="34" charset="0"/>
              <a:buChar char="•"/>
            </a:pPr>
            <a:r>
              <a:rPr lang="fr-FR" dirty="0" smtClean="0"/>
              <a:t>mesurer </a:t>
            </a:r>
            <a:r>
              <a:rPr lang="fr-FR" dirty="0"/>
              <a:t>l’absorbance pendant 2 minutes (temps entre chaque point de mesure 5 s) puis introduire dans la cuve 100 </a:t>
            </a:r>
            <a:r>
              <a:rPr lang="fr-FR" dirty="0" err="1"/>
              <a:t>μL</a:t>
            </a:r>
            <a:r>
              <a:rPr lang="fr-FR" dirty="0"/>
              <a:t> de la solution de lysozyme à tester </a:t>
            </a:r>
            <a:r>
              <a:rPr lang="fr-FR" dirty="0" smtClean="0"/>
              <a:t>ou </a:t>
            </a:r>
            <a:r>
              <a:rPr lang="fr-FR" dirty="0"/>
              <a:t>100 </a:t>
            </a:r>
            <a:r>
              <a:rPr lang="fr-FR" dirty="0" err="1"/>
              <a:t>μL</a:t>
            </a:r>
            <a:r>
              <a:rPr lang="fr-FR" dirty="0"/>
              <a:t> de tampon potassium (contrôle </a:t>
            </a:r>
            <a:r>
              <a:rPr lang="fr-FR" dirty="0" smtClean="0"/>
              <a:t>négatif) - continuer </a:t>
            </a:r>
            <a:r>
              <a:rPr lang="fr-FR" dirty="0"/>
              <a:t>la mesure d’absorbance pendant au moins 5 minutes </a:t>
            </a:r>
            <a:r>
              <a:rPr lang="fr-FR" dirty="0" smtClean="0"/>
              <a:t>;</a:t>
            </a:r>
          </a:p>
          <a:p>
            <a:pPr marL="285750" lvl="0" indent="-285750">
              <a:spcBef>
                <a:spcPts val="600"/>
              </a:spcBef>
              <a:spcAft>
                <a:spcPts val="600"/>
              </a:spcAft>
              <a:buFont typeface="Arial" panose="020B0604020202020204" pitchFamily="34" charset="0"/>
              <a:buChar char="•"/>
            </a:pPr>
            <a:r>
              <a:rPr lang="fr-FR" dirty="0" smtClean="0"/>
              <a:t>les </a:t>
            </a:r>
            <a:r>
              <a:rPr lang="fr-FR" dirty="0"/>
              <a:t>données sont exportées au format Excel pour être exploitées dans ce programme ; </a:t>
            </a:r>
            <a:endParaRPr lang="fr-FR" dirty="0" smtClean="0"/>
          </a:p>
          <a:p>
            <a:r>
              <a:rPr lang="fr-FR" dirty="0"/>
              <a:t> </a:t>
            </a:r>
            <a:endParaRPr lang="fr-FR" sz="1400" i="1" dirty="0"/>
          </a:p>
          <a:p>
            <a:r>
              <a:rPr lang="fr-FR" sz="1400" b="1" i="1" u="sng" dirty="0" smtClean="0"/>
              <a:t>Remarque</a:t>
            </a:r>
            <a:r>
              <a:rPr lang="fr-FR" sz="1400" b="1" i="1" u="sng" dirty="0"/>
              <a:t> : </a:t>
            </a:r>
            <a:endParaRPr lang="fr-FR" sz="1400" i="1" dirty="0"/>
          </a:p>
          <a:p>
            <a:pPr lvl="0"/>
            <a:r>
              <a:rPr lang="fr-FR" sz="1400" i="1" dirty="0"/>
              <a:t>Une unité de lysozyme est responsable de la diminution de l’absorbance à 450 nanomètres de 0,001/min à 25°C</a:t>
            </a:r>
            <a:r>
              <a:rPr lang="fr-FR" sz="1400" i="1" dirty="0" smtClean="0"/>
              <a:t>.</a:t>
            </a:r>
            <a:endParaRPr lang="fr-FR" sz="1400" i="1" dirty="0"/>
          </a:p>
        </p:txBody>
      </p:sp>
    </p:spTree>
    <p:extLst>
      <p:ext uri="{BB962C8B-B14F-4D97-AF65-F5344CB8AC3E}">
        <p14:creationId xmlns:p14="http://schemas.microsoft.com/office/powerpoint/2010/main" val="1806478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118389" cy="862184"/>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p>
            <a:r>
              <a:rPr lang="fr-FR" sz="2200" b="1" dirty="0" smtClean="0">
                <a:solidFill>
                  <a:schemeClr val="dk1"/>
                </a:solidFill>
                <a:latin typeface="+mn-lt"/>
                <a:ea typeface="+mn-ea"/>
                <a:cs typeface="+mn-cs"/>
              </a:rPr>
              <a:t/>
            </a:r>
            <a:br>
              <a:rPr lang="fr-FR" sz="2200" b="1" dirty="0" smtClean="0">
                <a:solidFill>
                  <a:schemeClr val="dk1"/>
                </a:solidFill>
                <a:latin typeface="+mn-lt"/>
                <a:ea typeface="+mn-ea"/>
                <a:cs typeface="+mn-cs"/>
              </a:rPr>
            </a:br>
            <a:r>
              <a:rPr lang="fr-FR" sz="2200" b="1" dirty="0" smtClean="0">
                <a:solidFill>
                  <a:schemeClr val="dk1"/>
                </a:solidFill>
                <a:latin typeface="+mn-lt"/>
                <a:ea typeface="+mn-ea"/>
                <a:cs typeface="+mn-cs"/>
              </a:rPr>
              <a:t>Exemple </a:t>
            </a:r>
            <a:r>
              <a:rPr lang="fr-FR" sz="2200" b="1" dirty="0">
                <a:solidFill>
                  <a:schemeClr val="dk1"/>
                </a:solidFill>
                <a:latin typeface="+mn-lt"/>
                <a:ea typeface="+mn-ea"/>
                <a:cs typeface="+mn-cs"/>
              </a:rPr>
              <a:t>de résultats obtenus avec le lysozyme humain sur une suspension de  </a:t>
            </a:r>
            <a:r>
              <a:rPr lang="fr-FR" sz="2200" b="1" dirty="0" err="1">
                <a:solidFill>
                  <a:schemeClr val="dk1"/>
                </a:solidFill>
                <a:latin typeface="+mn-lt"/>
                <a:ea typeface="+mn-ea"/>
                <a:cs typeface="+mn-cs"/>
              </a:rPr>
              <a:t>Micrococcus</a:t>
            </a:r>
            <a:r>
              <a:rPr lang="fr-FR" sz="2200" b="1" dirty="0">
                <a:solidFill>
                  <a:schemeClr val="dk1"/>
                </a:solidFill>
                <a:latin typeface="+mn-lt"/>
                <a:ea typeface="+mn-ea"/>
                <a:cs typeface="+mn-cs"/>
              </a:rPr>
              <a:t> </a:t>
            </a:r>
            <a:r>
              <a:rPr lang="fr-FR" sz="2200" b="1" dirty="0" err="1">
                <a:solidFill>
                  <a:schemeClr val="dk1"/>
                </a:solidFill>
                <a:latin typeface="+mn-lt"/>
                <a:ea typeface="+mn-ea"/>
                <a:cs typeface="+mn-cs"/>
              </a:rPr>
              <a:t>lysodeikticus</a:t>
            </a:r>
            <a:r>
              <a:rPr lang="fr-FR" sz="2200" b="1" dirty="0">
                <a:solidFill>
                  <a:schemeClr val="dk1"/>
                </a:solidFill>
                <a:latin typeface="+mn-lt"/>
                <a:ea typeface="+mn-ea"/>
                <a:cs typeface="+mn-cs"/>
              </a:rPr>
              <a:t/>
            </a:r>
            <a:br>
              <a:rPr lang="fr-FR" sz="2200" b="1" dirty="0">
                <a:solidFill>
                  <a:schemeClr val="dk1"/>
                </a:solidFill>
                <a:latin typeface="+mn-lt"/>
                <a:ea typeface="+mn-ea"/>
                <a:cs typeface="+mn-cs"/>
              </a:rPr>
            </a:br>
            <a:endParaRPr lang="fr-FR" sz="2200" b="1" dirty="0">
              <a:solidFill>
                <a:schemeClr val="dk1"/>
              </a:solidFill>
              <a:latin typeface="+mn-lt"/>
              <a:ea typeface="+mn-ea"/>
              <a:cs typeface="+mn-cs"/>
            </a:endParaRPr>
          </a:p>
        </p:txBody>
      </p:sp>
      <p:graphicFrame>
        <p:nvGraphicFramePr>
          <p:cNvPr id="4" name="Tableau 3"/>
          <p:cNvGraphicFramePr>
            <a:graphicFrameLocks noGrp="1"/>
          </p:cNvGraphicFramePr>
          <p:nvPr>
            <p:extLst>
              <p:ext uri="{D42A27DB-BD31-4B8C-83A1-F6EECF244321}">
                <p14:modId xmlns:p14="http://schemas.microsoft.com/office/powerpoint/2010/main" val="1524599943"/>
              </p:ext>
            </p:extLst>
          </p:nvPr>
        </p:nvGraphicFramePr>
        <p:xfrm>
          <a:off x="841117" y="1524000"/>
          <a:ext cx="7555227" cy="4366045"/>
        </p:xfrm>
        <a:graphic>
          <a:graphicData uri="http://schemas.openxmlformats.org/drawingml/2006/table">
            <a:tbl>
              <a:tblPr>
                <a:tableStyleId>{5C22544A-7EE6-4342-B048-85BDC9FD1C3A}</a:tableStyleId>
              </a:tblPr>
              <a:tblGrid>
                <a:gridCol w="1091542"/>
                <a:gridCol w="1374986"/>
                <a:gridCol w="1813643"/>
                <a:gridCol w="1213685"/>
                <a:gridCol w="1333676"/>
                <a:gridCol w="727695"/>
              </a:tblGrid>
              <a:tr h="235198">
                <a:tc>
                  <a:txBody>
                    <a:bodyPr/>
                    <a:lstStyle/>
                    <a:p>
                      <a:pPr algn="l" fontAlgn="b"/>
                      <a:endParaRPr lang="fr-FR" sz="1200" b="0" i="0" u="none" strike="noStrike" dirty="0">
                        <a:effectLst/>
                        <a:latin typeface="Arial"/>
                      </a:endParaRPr>
                    </a:p>
                  </a:txBody>
                  <a:tcPr marL="7868" marR="7868" marT="7868" marB="0" anchor="b"/>
                </a:tc>
                <a:tc gridSpan="5">
                  <a:txBody>
                    <a:bodyPr/>
                    <a:lstStyle/>
                    <a:p>
                      <a:pPr algn="ctr" fontAlgn="b"/>
                      <a:r>
                        <a:rPr lang="fr-FR" sz="1200" b="1" u="none" strike="noStrike" dirty="0">
                          <a:effectLst/>
                        </a:rPr>
                        <a:t>Densité optique à 450 nm</a:t>
                      </a:r>
                      <a:endParaRPr lang="fr-FR" sz="1200" b="1" i="0" u="none" strike="noStrike" dirty="0">
                        <a:effectLst/>
                        <a:latin typeface="Arial"/>
                      </a:endParaRPr>
                    </a:p>
                  </a:txBody>
                  <a:tcPr marL="7868" marR="7868" marT="7868" marB="0" anchor="b"/>
                </a:tc>
                <a:tc hMerge="1">
                  <a:txBody>
                    <a:bodyPr/>
                    <a:lstStyle/>
                    <a:p>
                      <a:endParaRPr lang="fr-FR"/>
                    </a:p>
                  </a:txBody>
                  <a:tcPr/>
                </a:tc>
                <a:tc hMerge="1">
                  <a:txBody>
                    <a:bodyPr/>
                    <a:lstStyle/>
                    <a:p>
                      <a:pPr algn="l" fontAlgn="b"/>
                      <a:endParaRPr lang="fr-FR" sz="1000" b="0" i="0" u="none" strike="noStrike" dirty="0">
                        <a:effectLst/>
                        <a:latin typeface="Arial"/>
                      </a:endParaRPr>
                    </a:p>
                  </a:txBody>
                  <a:tcPr marL="6350" marR="6350" marT="6350" marB="0" anchor="b"/>
                </a:tc>
                <a:tc hMerge="1">
                  <a:txBody>
                    <a:bodyPr/>
                    <a:lstStyle/>
                    <a:p>
                      <a:pPr algn="l" fontAlgn="b"/>
                      <a:endParaRPr lang="fr-FR" sz="1000" b="0" i="0" u="none" strike="noStrike" dirty="0">
                        <a:effectLst/>
                        <a:latin typeface="Arial"/>
                      </a:endParaRPr>
                    </a:p>
                  </a:txBody>
                  <a:tcPr marL="6350" marR="6350" marT="6350" marB="0" anchor="b"/>
                </a:tc>
                <a:tc hMerge="1">
                  <a:txBody>
                    <a:bodyPr/>
                    <a:lstStyle/>
                    <a:p>
                      <a:pPr algn="l" fontAlgn="b"/>
                      <a:endParaRPr lang="fr-FR" sz="1000" b="0" i="0" u="none" strike="noStrike" dirty="0">
                        <a:effectLst/>
                        <a:latin typeface="Arial"/>
                      </a:endParaRPr>
                    </a:p>
                  </a:txBody>
                  <a:tcPr marL="6350" marR="6350" marT="6350" marB="0" anchor="b"/>
                </a:tc>
              </a:tr>
              <a:tr h="196707">
                <a:tc>
                  <a:txBody>
                    <a:bodyPr/>
                    <a:lstStyle/>
                    <a:p>
                      <a:pPr algn="ctr" fontAlgn="b"/>
                      <a:r>
                        <a:rPr lang="fr-FR" sz="1200" b="1" u="none" strike="noStrike" dirty="0">
                          <a:effectLst/>
                        </a:rPr>
                        <a:t>temps en s</a:t>
                      </a:r>
                      <a:endParaRPr lang="fr-FR" sz="1200" b="1" i="0" u="none" strike="noStrike" dirty="0">
                        <a:effectLst/>
                        <a:latin typeface="Arial"/>
                      </a:endParaRPr>
                    </a:p>
                  </a:txBody>
                  <a:tcPr marL="7868" marR="7868" marT="7868" marB="0" anchor="ctr"/>
                </a:tc>
                <a:tc>
                  <a:txBody>
                    <a:bodyPr/>
                    <a:lstStyle/>
                    <a:p>
                      <a:pPr algn="l" fontAlgn="b"/>
                      <a:r>
                        <a:rPr lang="fr-FR" sz="1200" b="1" u="none" strike="noStrike" dirty="0">
                          <a:effectLst/>
                        </a:rPr>
                        <a:t>lysozyme 200 µg/mL</a:t>
                      </a:r>
                      <a:endParaRPr lang="fr-FR" sz="1200" b="1" i="0" u="none" strike="noStrike" dirty="0">
                        <a:effectLst/>
                        <a:latin typeface="Arial"/>
                      </a:endParaRPr>
                    </a:p>
                  </a:txBody>
                  <a:tcPr marL="7868" marR="7868" marT="7868" marB="0" anchor="b"/>
                </a:tc>
                <a:tc>
                  <a:txBody>
                    <a:bodyPr/>
                    <a:lstStyle/>
                    <a:p>
                      <a:pPr algn="l" fontAlgn="b"/>
                      <a:r>
                        <a:rPr lang="fr-FR" sz="1200" b="1" u="none" strike="noStrike" dirty="0">
                          <a:effectLst/>
                        </a:rPr>
                        <a:t>lysozyme humain 20 µg/mL</a:t>
                      </a:r>
                      <a:endParaRPr lang="fr-FR" sz="1200" b="1" i="0" u="none" strike="noStrike" dirty="0">
                        <a:effectLst/>
                        <a:latin typeface="Arial"/>
                      </a:endParaRPr>
                    </a:p>
                  </a:txBody>
                  <a:tcPr marL="7868" marR="7868" marT="7868" marB="0" anchor="b"/>
                </a:tc>
                <a:tc>
                  <a:txBody>
                    <a:bodyPr/>
                    <a:lstStyle/>
                    <a:p>
                      <a:pPr algn="l" fontAlgn="b"/>
                      <a:r>
                        <a:rPr lang="fr-FR" sz="1200" b="1" u="none" strike="noStrike" dirty="0">
                          <a:effectLst/>
                        </a:rPr>
                        <a:t>lysozyme 2 µg/mL</a:t>
                      </a:r>
                      <a:endParaRPr lang="fr-FR" sz="1200" b="1" i="0" u="none" strike="noStrike" dirty="0">
                        <a:effectLst/>
                        <a:latin typeface="Arial"/>
                      </a:endParaRPr>
                    </a:p>
                  </a:txBody>
                  <a:tcPr marL="7868" marR="7868" marT="7868" marB="0" anchor="b"/>
                </a:tc>
                <a:tc>
                  <a:txBody>
                    <a:bodyPr/>
                    <a:lstStyle/>
                    <a:p>
                      <a:pPr algn="l" fontAlgn="b"/>
                      <a:r>
                        <a:rPr lang="fr-FR" sz="1200" b="1" u="none" strike="noStrike" dirty="0">
                          <a:effectLst/>
                        </a:rPr>
                        <a:t>lysozyme 0,2 µg/mL</a:t>
                      </a:r>
                      <a:endParaRPr lang="fr-FR" sz="1200" b="1" i="0" u="none" strike="noStrike" dirty="0">
                        <a:effectLst/>
                        <a:latin typeface="Arial"/>
                      </a:endParaRPr>
                    </a:p>
                  </a:txBody>
                  <a:tcPr marL="7868" marR="7868" marT="7868" marB="0" anchor="b"/>
                </a:tc>
                <a:tc>
                  <a:txBody>
                    <a:bodyPr/>
                    <a:lstStyle/>
                    <a:p>
                      <a:pPr algn="l" fontAlgn="b"/>
                      <a:r>
                        <a:rPr lang="fr-FR" sz="1200" b="1" u="none" strike="noStrike" dirty="0">
                          <a:effectLst/>
                        </a:rPr>
                        <a:t>contrôle</a:t>
                      </a:r>
                      <a:endParaRPr lang="fr-FR" sz="1200" b="1" i="0" u="none" strike="noStrike" dirty="0">
                        <a:effectLst/>
                        <a:latin typeface="Arial"/>
                      </a:endParaRPr>
                    </a:p>
                  </a:txBody>
                  <a:tcPr marL="7868" marR="7868" marT="7868" marB="0" anchor="b"/>
                </a:tc>
              </a:tr>
              <a:tr h="196707">
                <a:tc>
                  <a:txBody>
                    <a:bodyPr/>
                    <a:lstStyle/>
                    <a:p>
                      <a:pPr algn="ctr" fontAlgn="b"/>
                      <a:r>
                        <a:rPr lang="fr-FR" sz="1200" u="none" strike="noStrike">
                          <a:effectLst/>
                        </a:rPr>
                        <a:t>0</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0,641</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0,638</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0,637</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0,635</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0,642</a:t>
                      </a:r>
                      <a:endParaRPr lang="fr-FR" sz="1200" b="0" i="0" u="none" strike="noStrike" dirty="0">
                        <a:effectLst/>
                        <a:latin typeface="Arial"/>
                      </a:endParaRPr>
                    </a:p>
                  </a:txBody>
                  <a:tcPr marL="7868" marR="7868" marT="7868" marB="0" anchor="b"/>
                </a:tc>
              </a:tr>
              <a:tr h="196707">
                <a:tc>
                  <a:txBody>
                    <a:bodyPr/>
                    <a:lstStyle/>
                    <a:p>
                      <a:pPr algn="ctr" fontAlgn="b"/>
                      <a:r>
                        <a:rPr lang="fr-FR" sz="1200" u="none" strike="noStrike">
                          <a:effectLst/>
                        </a:rPr>
                        <a:t>5</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0,641</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0,638</a:t>
                      </a:r>
                      <a:endParaRPr lang="fr-FR" sz="1200" b="0" i="0" u="none" strike="noStrike" dirty="0">
                        <a:effectLst/>
                        <a:latin typeface="Arial"/>
                      </a:endParaRPr>
                    </a:p>
                  </a:txBody>
                  <a:tcPr marL="7868" marR="7868" marT="7868" marB="0" anchor="b"/>
                </a:tc>
                <a:tc>
                  <a:txBody>
                    <a:bodyPr/>
                    <a:lstStyle/>
                    <a:p>
                      <a:pPr algn="r" fontAlgn="b"/>
                      <a:r>
                        <a:rPr lang="fr-FR" sz="1200" u="none" strike="noStrike" dirty="0">
                          <a:effectLst/>
                        </a:rPr>
                        <a:t>0,637</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0,635</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0,642</a:t>
                      </a:r>
                      <a:endParaRPr lang="fr-FR" sz="1200" b="0" i="0" u="none" strike="noStrike" dirty="0">
                        <a:effectLst/>
                        <a:latin typeface="Arial"/>
                      </a:endParaRPr>
                    </a:p>
                  </a:txBody>
                  <a:tcPr marL="7868" marR="7868" marT="7868" marB="0" anchor="b"/>
                </a:tc>
              </a:tr>
              <a:tr h="196707">
                <a:tc>
                  <a:txBody>
                    <a:bodyPr/>
                    <a:lstStyle/>
                    <a:p>
                      <a:pPr algn="ctr" fontAlgn="b"/>
                      <a:r>
                        <a:rPr lang="fr-FR" sz="1200" u="none" strike="noStrike">
                          <a:effectLst/>
                        </a:rPr>
                        <a:t>10</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0,641</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0,638</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0,637</a:t>
                      </a:r>
                      <a:endParaRPr lang="fr-FR" sz="1200" b="0" i="0" u="none" strike="noStrike" dirty="0">
                        <a:effectLst/>
                        <a:latin typeface="Arial"/>
                      </a:endParaRPr>
                    </a:p>
                  </a:txBody>
                  <a:tcPr marL="7868" marR="7868" marT="7868" marB="0" anchor="b"/>
                </a:tc>
                <a:tc>
                  <a:txBody>
                    <a:bodyPr/>
                    <a:lstStyle/>
                    <a:p>
                      <a:pPr algn="r" fontAlgn="b"/>
                      <a:r>
                        <a:rPr lang="fr-FR" sz="1200" u="none" strike="noStrike" dirty="0">
                          <a:effectLst/>
                        </a:rPr>
                        <a:t>0,635</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15</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0,641</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0,638</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0,637</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0,635</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20</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0,641</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0,638</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0,637</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0,635</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25</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0,641</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0,638</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0,637</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0,635</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30</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0,641</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0,638</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0,637</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0,635</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35</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0,464</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0,307</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0,548</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0,571</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40</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0,296</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0,248</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0,503</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0,562</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45</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0,205</a:t>
                      </a:r>
                      <a:endParaRPr lang="fr-FR" sz="1200" b="0" i="0" u="none" strike="noStrike" dirty="0">
                        <a:effectLst/>
                        <a:latin typeface="Arial"/>
                      </a:endParaRPr>
                    </a:p>
                  </a:txBody>
                  <a:tcPr marL="7868" marR="7868" marT="7868" marB="0" anchor="b"/>
                </a:tc>
                <a:tc>
                  <a:txBody>
                    <a:bodyPr/>
                    <a:lstStyle/>
                    <a:p>
                      <a:pPr algn="r" fontAlgn="b"/>
                      <a:r>
                        <a:rPr lang="fr-FR" sz="1200" u="none" strike="noStrike" dirty="0">
                          <a:effectLst/>
                        </a:rPr>
                        <a:t>0,22</a:t>
                      </a:r>
                      <a:endParaRPr lang="fr-FR" sz="1200" b="0" i="0" u="none" strike="noStrike" dirty="0">
                        <a:effectLst/>
                        <a:latin typeface="Arial"/>
                      </a:endParaRPr>
                    </a:p>
                  </a:txBody>
                  <a:tcPr marL="7868" marR="7868" marT="7868" marB="0" anchor="b"/>
                </a:tc>
                <a:tc>
                  <a:txBody>
                    <a:bodyPr/>
                    <a:lstStyle/>
                    <a:p>
                      <a:pPr algn="r" fontAlgn="b"/>
                      <a:r>
                        <a:rPr lang="fr-FR" sz="1200" u="none" strike="noStrike" dirty="0">
                          <a:effectLst/>
                        </a:rPr>
                        <a:t>0,437</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0,556</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50</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0,174</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0,197</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0,39</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0,551</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55</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0,153</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0,177</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0,361</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0,545</a:t>
                      </a:r>
                      <a:endParaRPr lang="fr-FR" sz="1200" b="0" i="0" u="none" strike="noStrike" dirty="0">
                        <a:effectLst/>
                        <a:latin typeface="Arial"/>
                      </a:endParaRPr>
                    </a:p>
                  </a:txBody>
                  <a:tcPr marL="7868" marR="7868" marT="7868" marB="0" anchor="b"/>
                </a:tc>
                <a:tc>
                  <a:txBody>
                    <a:bodyPr/>
                    <a:lstStyle/>
                    <a:p>
                      <a:pPr algn="r" fontAlgn="b"/>
                      <a:r>
                        <a:rPr lang="fr-FR" sz="1200" u="none" strike="noStrike" dirty="0">
                          <a:effectLst/>
                        </a:rPr>
                        <a:t>0,642</a:t>
                      </a:r>
                      <a:endParaRPr lang="fr-FR" sz="1200" b="0" i="0" u="none" strike="noStrike" dirty="0">
                        <a:effectLst/>
                        <a:latin typeface="Arial"/>
                      </a:endParaRPr>
                    </a:p>
                  </a:txBody>
                  <a:tcPr marL="7868" marR="7868" marT="7868" marB="0" anchor="b"/>
                </a:tc>
              </a:tr>
              <a:tr h="196707">
                <a:tc>
                  <a:txBody>
                    <a:bodyPr/>
                    <a:lstStyle/>
                    <a:p>
                      <a:pPr algn="ctr" fontAlgn="b"/>
                      <a:r>
                        <a:rPr lang="fr-FR" sz="1200" u="none" strike="noStrike">
                          <a:effectLst/>
                        </a:rPr>
                        <a:t>60</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0,14</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0,163</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0,319</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0,537</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65</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0,13</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0,149</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0,3</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0,529</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a:effectLst/>
                        </a:rPr>
                        <a:t>70</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0,123</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0,138</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0,294</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0,523</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dirty="0">
                          <a:effectLst/>
                        </a:rPr>
                        <a:t>75</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0,118</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0,13</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0,285</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0,517</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dirty="0">
                          <a:effectLst/>
                        </a:rPr>
                        <a:t>80</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0,114</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0,122</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0,276</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0,512</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dirty="0">
                          <a:effectLst/>
                        </a:rPr>
                        <a:t>85</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0,111</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0,116</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0,27</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0,506</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dirty="0">
                          <a:effectLst/>
                        </a:rPr>
                        <a:t>90</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0,108</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0,11</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0,265</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0,5</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0,642</a:t>
                      </a:r>
                      <a:endParaRPr lang="fr-FR" sz="1200" b="0" i="0" u="none" strike="noStrike">
                        <a:effectLst/>
                        <a:latin typeface="Arial"/>
                      </a:endParaRPr>
                    </a:p>
                  </a:txBody>
                  <a:tcPr marL="7868" marR="7868" marT="7868" marB="0" anchor="b"/>
                </a:tc>
              </a:tr>
              <a:tr h="196707">
                <a:tc>
                  <a:txBody>
                    <a:bodyPr/>
                    <a:lstStyle/>
                    <a:p>
                      <a:pPr algn="ctr" fontAlgn="b"/>
                      <a:r>
                        <a:rPr lang="fr-FR" sz="1200" u="none" strike="noStrike" dirty="0">
                          <a:effectLst/>
                        </a:rPr>
                        <a:t>95</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0,106</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0,106</a:t>
                      </a:r>
                      <a:endParaRPr lang="fr-FR" sz="1200" b="0" i="0" u="none" strike="noStrike" dirty="0">
                        <a:effectLst/>
                        <a:latin typeface="Arial"/>
                      </a:endParaRPr>
                    </a:p>
                  </a:txBody>
                  <a:tcPr marL="7868" marR="7868" marT="7868" marB="0" anchor="b"/>
                </a:tc>
                <a:tc>
                  <a:txBody>
                    <a:bodyPr/>
                    <a:lstStyle/>
                    <a:p>
                      <a:pPr algn="r" fontAlgn="b"/>
                      <a:r>
                        <a:rPr lang="fr-FR" sz="1200" u="none" strike="noStrike">
                          <a:effectLst/>
                        </a:rPr>
                        <a:t>0,26</a:t>
                      </a:r>
                      <a:endParaRPr lang="fr-FR" sz="1200" b="0" i="0" u="none" strike="noStrike">
                        <a:effectLst/>
                        <a:latin typeface="Arial"/>
                      </a:endParaRPr>
                    </a:p>
                  </a:txBody>
                  <a:tcPr marL="7868" marR="7868" marT="7868" marB="0" anchor="b"/>
                </a:tc>
                <a:tc>
                  <a:txBody>
                    <a:bodyPr/>
                    <a:lstStyle/>
                    <a:p>
                      <a:pPr algn="r" fontAlgn="b"/>
                      <a:r>
                        <a:rPr lang="fr-FR" sz="1200" u="none" strike="noStrike">
                          <a:effectLst/>
                        </a:rPr>
                        <a:t>0,494</a:t>
                      </a:r>
                      <a:endParaRPr lang="fr-FR" sz="1200" b="0" i="0" u="none" strike="noStrike">
                        <a:effectLst/>
                        <a:latin typeface="Arial"/>
                      </a:endParaRPr>
                    </a:p>
                  </a:txBody>
                  <a:tcPr marL="7868" marR="7868" marT="7868" marB="0" anchor="b"/>
                </a:tc>
                <a:tc>
                  <a:txBody>
                    <a:bodyPr/>
                    <a:lstStyle/>
                    <a:p>
                      <a:pPr algn="r" fontAlgn="b"/>
                      <a:r>
                        <a:rPr lang="fr-FR" sz="1200" u="none" strike="noStrike" dirty="0">
                          <a:effectLst/>
                        </a:rPr>
                        <a:t>0,642</a:t>
                      </a:r>
                      <a:endParaRPr lang="fr-FR" sz="1200" b="0" i="0" u="none" strike="noStrike" dirty="0">
                        <a:effectLst/>
                        <a:latin typeface="Arial"/>
                      </a:endParaRPr>
                    </a:p>
                  </a:txBody>
                  <a:tcPr marL="7868" marR="7868" marT="7868" marB="0" anchor="b"/>
                </a:tc>
              </a:tr>
            </a:tbl>
          </a:graphicData>
        </a:graphic>
      </p:graphicFrame>
    </p:spTree>
    <p:extLst>
      <p:ext uri="{BB962C8B-B14F-4D97-AF65-F5344CB8AC3E}">
        <p14:creationId xmlns:p14="http://schemas.microsoft.com/office/powerpoint/2010/main" val="1514716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9557"/>
            <a:ext cx="8192530" cy="700216"/>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200" b="1" dirty="0">
                <a:solidFill>
                  <a:schemeClr val="dk1"/>
                </a:solidFill>
                <a:latin typeface="+mn-lt"/>
                <a:ea typeface="+mn-ea"/>
                <a:cs typeface="+mn-cs"/>
              </a:rPr>
              <a:t>Traitement des résultats</a:t>
            </a:r>
          </a:p>
        </p:txBody>
      </p:sp>
      <p:pic>
        <p:nvPicPr>
          <p:cNvPr id="3" name="Image 2"/>
          <p:cNvPicPr/>
          <p:nvPr/>
        </p:nvPicPr>
        <p:blipFill rotWithShape="1">
          <a:blip r:embed="rId2"/>
          <a:srcRect r="47158"/>
          <a:stretch/>
        </p:blipFill>
        <p:spPr>
          <a:xfrm>
            <a:off x="457200" y="1562373"/>
            <a:ext cx="3958281" cy="4492437"/>
          </a:xfrm>
          <a:prstGeom prst="rect">
            <a:avLst/>
          </a:prstGeom>
        </p:spPr>
      </p:pic>
      <p:sp>
        <p:nvSpPr>
          <p:cNvPr id="5" name="ZoneTexte 4"/>
          <p:cNvSpPr txBox="1"/>
          <p:nvPr/>
        </p:nvSpPr>
        <p:spPr>
          <a:xfrm>
            <a:off x="4950941" y="4495450"/>
            <a:ext cx="3698789" cy="2031325"/>
          </a:xfrm>
          <a:prstGeom prst="rect">
            <a:avLst/>
          </a:prstGeom>
          <a:noFill/>
          <a:ln>
            <a:solidFill>
              <a:srgbClr val="FF0000"/>
            </a:solidFill>
          </a:ln>
        </p:spPr>
        <p:txBody>
          <a:bodyPr wrap="square" rtlCol="0">
            <a:spAutoFit/>
          </a:bodyPr>
          <a:lstStyle/>
          <a:p>
            <a:pPr lvl="0" algn="just"/>
            <a:r>
              <a:rPr lang="fr-FR" dirty="0"/>
              <a:t>La </a:t>
            </a:r>
            <a:r>
              <a:rPr lang="fr-FR" b="1" dirty="0">
                <a:solidFill>
                  <a:schemeClr val="accent6">
                    <a:lumMod val="75000"/>
                  </a:schemeClr>
                </a:solidFill>
              </a:rPr>
              <a:t>vitesse initiale de réaction </a:t>
            </a:r>
            <a:r>
              <a:rPr lang="fr-FR" dirty="0"/>
              <a:t>(mesurée par la pente à l’origine de l’ajout de lysozyme pendant au moins une minute) </a:t>
            </a:r>
            <a:r>
              <a:rPr lang="fr-FR" b="1" dirty="0">
                <a:solidFill>
                  <a:schemeClr val="accent6">
                    <a:lumMod val="75000"/>
                  </a:schemeClr>
                </a:solidFill>
              </a:rPr>
              <a:t>est directement proportionnelle à la concentration en lysozyme </a:t>
            </a:r>
            <a:r>
              <a:rPr lang="fr-FR" dirty="0"/>
              <a:t>dans une gamme allant de </a:t>
            </a:r>
            <a:r>
              <a:rPr lang="fr-FR" dirty="0" smtClean="0"/>
              <a:t>0.2 à quelques </a:t>
            </a:r>
            <a:r>
              <a:rPr lang="fr-FR" dirty="0"/>
              <a:t>µg/ml.</a:t>
            </a:r>
            <a:endParaRPr lang="fr-FR" dirty="0"/>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5156436" y="1417638"/>
            <a:ext cx="3287798" cy="3011178"/>
          </a:xfrm>
          <a:prstGeom prst="rect">
            <a:avLst/>
          </a:prstGeom>
          <a:noFill/>
          <a:ln>
            <a:noFill/>
          </a:ln>
        </p:spPr>
      </p:pic>
    </p:spTree>
    <p:extLst>
      <p:ext uri="{BB962C8B-B14F-4D97-AF65-F5344CB8AC3E}">
        <p14:creationId xmlns:p14="http://schemas.microsoft.com/office/powerpoint/2010/main" val="1565925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6032"/>
            <a:ext cx="8229600" cy="782595"/>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200" b="1" dirty="0">
                <a:solidFill>
                  <a:schemeClr val="dk1"/>
                </a:solidFill>
                <a:latin typeface="+mn-lt"/>
                <a:ea typeface="+mn-ea"/>
                <a:cs typeface="+mn-cs"/>
              </a:rPr>
              <a:t>Pistes d’exploitations pédagogiques</a:t>
            </a:r>
          </a:p>
        </p:txBody>
      </p:sp>
      <p:sp>
        <p:nvSpPr>
          <p:cNvPr id="3" name="Espace réservé du contenu 2"/>
          <p:cNvSpPr>
            <a:spLocks noGrp="1"/>
          </p:cNvSpPr>
          <p:nvPr>
            <p:ph idx="1"/>
          </p:nvPr>
        </p:nvSpPr>
        <p:spPr/>
        <p:txBody>
          <a:bodyPr>
            <a:normAutofit/>
          </a:bodyPr>
          <a:lstStyle/>
          <a:p>
            <a:pPr algn="just">
              <a:spcBef>
                <a:spcPts val="1200"/>
              </a:spcBef>
              <a:spcAft>
                <a:spcPts val="1200"/>
              </a:spcAft>
            </a:pPr>
            <a:r>
              <a:rPr lang="fr-FR" sz="2400" dirty="0" smtClean="0"/>
              <a:t>Dosage du lysozyme dans des liquides biologiques : </a:t>
            </a:r>
            <a:r>
              <a:rPr lang="fr-FR" sz="2400" b="1" dirty="0" smtClean="0">
                <a:solidFill>
                  <a:schemeClr val="accent6">
                    <a:lumMod val="75000"/>
                  </a:schemeClr>
                </a:solidFill>
              </a:rPr>
              <a:t>sérum, larmes, salive, lait</a:t>
            </a:r>
            <a:r>
              <a:rPr lang="fr-FR" sz="2400" dirty="0" smtClean="0"/>
              <a:t>…</a:t>
            </a:r>
          </a:p>
          <a:p>
            <a:pPr algn="just">
              <a:spcBef>
                <a:spcPts val="1200"/>
              </a:spcBef>
              <a:spcAft>
                <a:spcPts val="1200"/>
              </a:spcAft>
            </a:pPr>
            <a:r>
              <a:rPr lang="fr-FR" sz="2400" dirty="0" smtClean="0"/>
              <a:t>Comparaison de la </a:t>
            </a:r>
            <a:r>
              <a:rPr lang="fr-FR" sz="2400" b="1" dirty="0">
                <a:solidFill>
                  <a:schemeClr val="accent6">
                    <a:lumMod val="75000"/>
                  </a:schemeClr>
                </a:solidFill>
              </a:rPr>
              <a:t>teneur en lysozyme du lait de vache et du lait maternisé</a:t>
            </a:r>
            <a:r>
              <a:rPr lang="fr-FR" sz="2400" dirty="0" smtClean="0"/>
              <a:t>.</a:t>
            </a:r>
          </a:p>
          <a:p>
            <a:pPr algn="just">
              <a:spcBef>
                <a:spcPts val="1200"/>
              </a:spcBef>
              <a:spcAft>
                <a:spcPts val="1200"/>
              </a:spcAft>
            </a:pPr>
            <a:r>
              <a:rPr lang="fr-FR" sz="2400" dirty="0" smtClean="0"/>
              <a:t>Dosage du lysozyme dans un antiseptique </a:t>
            </a:r>
            <a:r>
              <a:rPr lang="fr-FR" sz="2400" dirty="0"/>
              <a:t>local (</a:t>
            </a:r>
            <a:r>
              <a:rPr lang="fr-FR" sz="2400" dirty="0" err="1"/>
              <a:t>Lysopaïne</a:t>
            </a:r>
            <a:r>
              <a:rPr lang="fr-FR" sz="2400" dirty="0"/>
              <a:t>) préconisé en cas de mal de gorge peu intense, sans fièvre ou d'aphtes, de petites plaies de la </a:t>
            </a:r>
            <a:r>
              <a:rPr lang="fr-FR" sz="2400" dirty="0" smtClean="0"/>
              <a:t>bouche.</a:t>
            </a:r>
            <a:endParaRPr lang="fr-FR" sz="2400" dirty="0"/>
          </a:p>
        </p:txBody>
      </p:sp>
    </p:spTree>
    <p:extLst>
      <p:ext uri="{BB962C8B-B14F-4D97-AF65-F5344CB8AC3E}">
        <p14:creationId xmlns:p14="http://schemas.microsoft.com/office/powerpoint/2010/main" val="709899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30843" y="274638"/>
            <a:ext cx="5482282" cy="114300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200" b="1" dirty="0">
                <a:solidFill>
                  <a:schemeClr val="dk1"/>
                </a:solidFill>
                <a:latin typeface="+mn-lt"/>
                <a:ea typeface="+mn-ea"/>
                <a:cs typeface="+mn-cs"/>
              </a:rPr>
              <a:t>Lysozyme et évolution</a:t>
            </a:r>
          </a:p>
        </p:txBody>
      </p:sp>
      <p:sp>
        <p:nvSpPr>
          <p:cNvPr id="3" name="Espace réservé du contenu 2"/>
          <p:cNvSpPr>
            <a:spLocks noGrp="1"/>
          </p:cNvSpPr>
          <p:nvPr>
            <p:ph idx="1"/>
          </p:nvPr>
        </p:nvSpPr>
        <p:spPr/>
        <p:txBody>
          <a:bodyPr>
            <a:normAutofit/>
          </a:bodyPr>
          <a:lstStyle/>
          <a:p>
            <a:endParaRPr lang="fr-FR" sz="2200" dirty="0" smtClean="0"/>
          </a:p>
          <a:p>
            <a:r>
              <a:rPr lang="fr-FR" sz="2200" dirty="0" smtClean="0"/>
              <a:t>Le </a:t>
            </a:r>
            <a:r>
              <a:rPr lang="fr-FR" sz="2200" dirty="0"/>
              <a:t>lysozyme est </a:t>
            </a:r>
            <a:r>
              <a:rPr lang="fr-FR" sz="2200" dirty="0" smtClean="0"/>
              <a:t>une enzyme produite par de très nombreux organismes, </a:t>
            </a:r>
            <a:r>
              <a:rPr lang="fr-FR" sz="2200" b="1" dirty="0" smtClean="0">
                <a:solidFill>
                  <a:schemeClr val="accent6">
                    <a:lumMod val="75000"/>
                  </a:schemeClr>
                </a:solidFill>
              </a:rPr>
              <a:t>animaux, végétaux</a:t>
            </a:r>
            <a:r>
              <a:rPr lang="fr-FR" sz="2200" dirty="0" smtClean="0"/>
              <a:t>, (voire bactéries et bactériophages) permettant, entre autres, la lutte contre les microorganismes.</a:t>
            </a:r>
            <a:endParaRPr lang="fr-FR" sz="2200" dirty="0"/>
          </a:p>
          <a:p>
            <a:pPr marL="0" indent="0">
              <a:buNone/>
            </a:pPr>
            <a:endParaRPr lang="fr-FR" sz="2200" dirty="0" smtClean="0"/>
          </a:p>
          <a:p>
            <a:r>
              <a:rPr lang="fr-FR" sz="2200" dirty="0"/>
              <a:t>Dans chacun des grands phylums dans lequel </a:t>
            </a:r>
            <a:r>
              <a:rPr lang="fr-FR" sz="2200" dirty="0" smtClean="0"/>
              <a:t>il a </a:t>
            </a:r>
            <a:r>
              <a:rPr lang="fr-FR" sz="2200" dirty="0"/>
              <a:t>été </a:t>
            </a:r>
            <a:r>
              <a:rPr lang="fr-FR" sz="2200" dirty="0" smtClean="0"/>
              <a:t>identifié, le lysozyme présente </a:t>
            </a:r>
            <a:r>
              <a:rPr lang="fr-FR" sz="2200" dirty="0"/>
              <a:t>la </a:t>
            </a:r>
            <a:r>
              <a:rPr lang="fr-FR" sz="2200" b="1" dirty="0">
                <a:solidFill>
                  <a:schemeClr val="accent6">
                    <a:lumMod val="75000"/>
                  </a:schemeClr>
                </a:solidFill>
              </a:rPr>
              <a:t>capacité </a:t>
            </a:r>
            <a:r>
              <a:rPr lang="fr-FR" sz="2200" b="1" dirty="0" smtClean="0">
                <a:solidFill>
                  <a:schemeClr val="accent6">
                    <a:lumMod val="75000"/>
                  </a:schemeClr>
                </a:solidFill>
              </a:rPr>
              <a:t>d’hydrolyser </a:t>
            </a:r>
            <a:r>
              <a:rPr lang="fr-FR" sz="2200" b="1" dirty="0">
                <a:solidFill>
                  <a:schemeClr val="accent6">
                    <a:lumMod val="75000"/>
                  </a:schemeClr>
                </a:solidFill>
              </a:rPr>
              <a:t>la liaison β-</a:t>
            </a:r>
            <a:r>
              <a:rPr lang="fr-FR" sz="2200" b="1" dirty="0" err="1">
                <a:solidFill>
                  <a:schemeClr val="accent6">
                    <a:lumMod val="75000"/>
                  </a:schemeClr>
                </a:solidFill>
              </a:rPr>
              <a:t>glycosidique</a:t>
            </a:r>
            <a:r>
              <a:rPr lang="fr-FR" sz="2200" b="1" dirty="0">
                <a:solidFill>
                  <a:schemeClr val="accent6">
                    <a:lumMod val="75000"/>
                  </a:schemeClr>
                </a:solidFill>
              </a:rPr>
              <a:t> entre le C-1 du NAM et le </a:t>
            </a:r>
            <a:r>
              <a:rPr lang="fr-FR" sz="2200" b="1" dirty="0" smtClean="0">
                <a:solidFill>
                  <a:schemeClr val="accent6">
                    <a:lumMod val="75000"/>
                  </a:schemeClr>
                </a:solidFill>
              </a:rPr>
              <a:t>C- 4 </a:t>
            </a:r>
            <a:r>
              <a:rPr lang="fr-FR" sz="2200" b="1" dirty="0">
                <a:solidFill>
                  <a:schemeClr val="accent6">
                    <a:lumMod val="75000"/>
                  </a:schemeClr>
                </a:solidFill>
              </a:rPr>
              <a:t>du NAG du </a:t>
            </a:r>
            <a:r>
              <a:rPr lang="fr-FR" sz="2200" b="1" dirty="0" smtClean="0">
                <a:solidFill>
                  <a:schemeClr val="accent6">
                    <a:lumMod val="75000"/>
                  </a:schemeClr>
                </a:solidFill>
              </a:rPr>
              <a:t>PG</a:t>
            </a:r>
            <a:r>
              <a:rPr lang="fr-FR" sz="2200" dirty="0" smtClean="0"/>
              <a:t>, évoquant une </a:t>
            </a:r>
            <a:r>
              <a:rPr lang="fr-FR" sz="2200" b="1" dirty="0" smtClean="0">
                <a:solidFill>
                  <a:schemeClr val="accent6">
                    <a:lumMod val="75000"/>
                  </a:schemeClr>
                </a:solidFill>
              </a:rPr>
              <a:t>conservation de son rôle biologique </a:t>
            </a:r>
            <a:r>
              <a:rPr lang="fr-FR" sz="2200" dirty="0" smtClean="0"/>
              <a:t>dans les mécanismes de défense innée au cours de l’évolution.</a:t>
            </a:r>
            <a:endParaRPr lang="fr-FR" sz="2200" dirty="0"/>
          </a:p>
          <a:p>
            <a:endParaRPr lang="fr-FR" dirty="0"/>
          </a:p>
        </p:txBody>
      </p:sp>
      <p:pic>
        <p:nvPicPr>
          <p:cNvPr id="36866" name="Picture 2" descr="evolution r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84021"/>
            <a:ext cx="2162175"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27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200" b="1" dirty="0">
                <a:solidFill>
                  <a:schemeClr val="dk1"/>
                </a:solidFill>
                <a:latin typeface="+mn-lt"/>
                <a:ea typeface="+mn-ea"/>
                <a:cs typeface="+mn-cs"/>
              </a:rPr>
              <a:t>Comparaisons de séquences primaires et de structures : </a:t>
            </a:r>
            <a:r>
              <a:rPr lang="fr-FR" sz="2200" b="1" dirty="0" smtClean="0">
                <a:solidFill>
                  <a:schemeClr val="dk1"/>
                </a:solidFill>
                <a:latin typeface="+mn-lt"/>
                <a:ea typeface="+mn-ea"/>
                <a:cs typeface="+mn-cs"/>
              </a:rPr>
              <a:t/>
            </a:r>
            <a:br>
              <a:rPr lang="fr-FR" sz="2200" b="1" dirty="0" smtClean="0">
                <a:solidFill>
                  <a:schemeClr val="dk1"/>
                </a:solidFill>
                <a:latin typeface="+mn-lt"/>
                <a:ea typeface="+mn-ea"/>
                <a:cs typeface="+mn-cs"/>
              </a:rPr>
            </a:br>
            <a:r>
              <a:rPr lang="fr-FR" sz="2200" b="1" dirty="0" smtClean="0">
                <a:solidFill>
                  <a:schemeClr val="dk1"/>
                </a:solidFill>
                <a:latin typeface="+mn-lt"/>
                <a:ea typeface="+mn-ea"/>
                <a:cs typeface="+mn-cs"/>
              </a:rPr>
              <a:t>logiciels </a:t>
            </a:r>
            <a:r>
              <a:rPr lang="fr-FR" sz="2200" b="1" dirty="0" err="1">
                <a:solidFill>
                  <a:schemeClr val="dk1"/>
                </a:solidFill>
                <a:latin typeface="+mn-lt"/>
                <a:ea typeface="+mn-ea"/>
                <a:cs typeface="+mn-cs"/>
              </a:rPr>
              <a:t>Rastop</a:t>
            </a:r>
            <a:r>
              <a:rPr lang="fr-FR" sz="2200" b="1" dirty="0">
                <a:solidFill>
                  <a:schemeClr val="dk1"/>
                </a:solidFill>
                <a:latin typeface="+mn-lt"/>
                <a:ea typeface="+mn-ea"/>
                <a:cs typeface="+mn-cs"/>
              </a:rPr>
              <a:t> et Anagène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77227682"/>
              </p:ext>
            </p:extLst>
          </p:nvPr>
        </p:nvGraphicFramePr>
        <p:xfrm>
          <a:off x="1136822" y="1713472"/>
          <a:ext cx="6895070" cy="4580237"/>
        </p:xfrm>
        <a:graphic>
          <a:graphicData uri="http://schemas.openxmlformats.org/drawingml/2006/table">
            <a:tbl>
              <a:tblPr firstRow="1" firstCol="1" bandRow="1">
                <a:tableStyleId>{5C22544A-7EE6-4342-B048-85BDC9FD1C3A}</a:tableStyleId>
              </a:tblPr>
              <a:tblGrid>
                <a:gridCol w="2686974"/>
                <a:gridCol w="1831450"/>
                <a:gridCol w="1183659"/>
                <a:gridCol w="1192987"/>
              </a:tblGrid>
              <a:tr h="487503">
                <a:tc>
                  <a:txBody>
                    <a:bodyPr/>
                    <a:lstStyle/>
                    <a:p>
                      <a:pPr algn="ctr">
                        <a:lnSpc>
                          <a:spcPct val="115000"/>
                        </a:lnSpc>
                        <a:spcAft>
                          <a:spcPts val="0"/>
                        </a:spcAft>
                      </a:pPr>
                      <a:r>
                        <a:rPr lang="fr-FR" sz="1000" dirty="0">
                          <a:effectLst/>
                        </a:rPr>
                        <a:t>Espèce et nom du Lysozyme</a:t>
                      </a:r>
                      <a:endParaRPr lang="fr-FR" sz="1000" dirty="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fr-FR" sz="1000">
                          <a:effectLst/>
                        </a:rPr>
                        <a:t>Origine et référence des données</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000">
                          <a:effectLst/>
                        </a:rPr>
                        <a:t>Protéine</a:t>
                      </a:r>
                      <a:endParaRPr lang="fr-FR" sz="1000">
                        <a:effectLst/>
                      </a:endParaRPr>
                    </a:p>
                    <a:p>
                      <a:pPr algn="ctr">
                        <a:lnSpc>
                          <a:spcPct val="115000"/>
                        </a:lnSpc>
                        <a:spcAft>
                          <a:spcPts val="0"/>
                        </a:spcAft>
                      </a:pPr>
                      <a:r>
                        <a:rPr lang="en-US" sz="1000">
                          <a:effectLst/>
                        </a:rPr>
                        <a:t>Nbre aa</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000">
                          <a:effectLst/>
                        </a:rPr>
                        <a:t>Fichier .pdb</a:t>
                      </a:r>
                      <a:endParaRPr lang="fr-FR" sz="1000">
                        <a:effectLst/>
                        <a:latin typeface="Arial"/>
                        <a:ea typeface="Times New Roman"/>
                        <a:cs typeface="Times New Roman"/>
                      </a:endParaRPr>
                    </a:p>
                  </a:txBody>
                  <a:tcPr marL="44450" marR="44450" marT="0" marB="0" anchor="ctr"/>
                </a:tc>
              </a:tr>
              <a:tr h="554350">
                <a:tc>
                  <a:txBody>
                    <a:bodyPr/>
                    <a:lstStyle/>
                    <a:p>
                      <a:pPr>
                        <a:lnSpc>
                          <a:spcPct val="115000"/>
                        </a:lnSpc>
                        <a:spcAft>
                          <a:spcPts val="0"/>
                        </a:spcAft>
                      </a:pPr>
                      <a:r>
                        <a:rPr lang="en-US" sz="1000">
                          <a:effectLst/>
                        </a:rPr>
                        <a:t>Gallus gallus (Poule)</a:t>
                      </a:r>
                      <a:endParaRPr lang="fr-FR" sz="1000">
                        <a:effectLst/>
                      </a:endParaRP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dirty="0">
                          <a:effectLst/>
                        </a:rPr>
                        <a:t>NCBI </a:t>
                      </a:r>
                      <a:r>
                        <a:rPr lang="en-US" sz="1200" b="1" dirty="0" err="1">
                          <a:effectLst/>
                        </a:rPr>
                        <a:t>Protéine</a:t>
                      </a:r>
                      <a:endParaRPr lang="fr-FR" sz="1200" b="1" dirty="0">
                        <a:effectLst/>
                      </a:endParaRPr>
                    </a:p>
                    <a:p>
                      <a:pPr algn="ctr">
                        <a:lnSpc>
                          <a:spcPct val="115000"/>
                        </a:lnSpc>
                      </a:pPr>
                      <a:r>
                        <a:rPr lang="fr-FR" sz="1200" b="1" dirty="0">
                          <a:effectLst/>
                        </a:rPr>
                        <a:t>2VB1_A</a:t>
                      </a:r>
                      <a:endParaRPr lang="fr-FR" sz="1200" b="1" dirty="0">
                        <a:effectLst/>
                        <a:latin typeface="Calibri"/>
                      </a:endParaRPr>
                    </a:p>
                  </a:txBody>
                  <a:tcPr marL="44450" marR="44450" marT="0" marB="0" anchor="ctr"/>
                </a:tc>
                <a:tc>
                  <a:txBody>
                    <a:bodyPr/>
                    <a:lstStyle/>
                    <a:p>
                      <a:pPr algn="ctr">
                        <a:lnSpc>
                          <a:spcPct val="115000"/>
                        </a:lnSpc>
                        <a:spcAft>
                          <a:spcPts val="0"/>
                        </a:spcAft>
                      </a:pPr>
                      <a:r>
                        <a:rPr lang="en-US" sz="1200" b="1">
                          <a:effectLst/>
                        </a:rPr>
                        <a:t>129 aa</a:t>
                      </a:r>
                      <a:endParaRPr lang="fr-FR" sz="1200" b="1">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a:effectLst/>
                        </a:rPr>
                        <a:t>2VB1</a:t>
                      </a:r>
                      <a:endParaRPr lang="fr-FR" sz="1200" b="1">
                        <a:effectLst/>
                        <a:latin typeface="Arial"/>
                        <a:ea typeface="Times New Roman"/>
                        <a:cs typeface="Times New Roman"/>
                      </a:endParaRPr>
                    </a:p>
                  </a:txBody>
                  <a:tcPr marL="44450" marR="44450" marT="0" marB="0" anchor="ctr"/>
                </a:tc>
              </a:tr>
              <a:tr h="554350">
                <a:tc>
                  <a:txBody>
                    <a:bodyPr/>
                    <a:lstStyle/>
                    <a:p>
                      <a:pPr>
                        <a:lnSpc>
                          <a:spcPct val="115000"/>
                        </a:lnSpc>
                        <a:spcAft>
                          <a:spcPts val="0"/>
                        </a:spcAft>
                      </a:pPr>
                      <a:r>
                        <a:rPr lang="fr-FR" sz="1000">
                          <a:effectLst/>
                        </a:rPr>
                        <a:t>Homo sapiens (Homme)</a:t>
                      </a: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a:effectLst/>
                        </a:rPr>
                        <a:t>NCBI Protéine</a:t>
                      </a:r>
                      <a:endParaRPr lang="fr-FR" sz="1200" b="1">
                        <a:effectLst/>
                      </a:endParaRPr>
                    </a:p>
                    <a:p>
                      <a:pPr algn="ctr">
                        <a:lnSpc>
                          <a:spcPct val="115000"/>
                        </a:lnSpc>
                      </a:pPr>
                      <a:r>
                        <a:rPr lang="fr-FR" sz="1200" b="1">
                          <a:effectLst/>
                        </a:rPr>
                        <a:t>1JWR_A</a:t>
                      </a:r>
                      <a:endParaRPr lang="fr-FR" sz="1200" b="1">
                        <a:effectLst/>
                        <a:latin typeface="Calibri"/>
                      </a:endParaRPr>
                    </a:p>
                  </a:txBody>
                  <a:tcPr marL="44450" marR="44450" marT="0" marB="0" anchor="ctr"/>
                </a:tc>
                <a:tc>
                  <a:txBody>
                    <a:bodyPr/>
                    <a:lstStyle/>
                    <a:p>
                      <a:pPr algn="ctr">
                        <a:lnSpc>
                          <a:spcPct val="115000"/>
                        </a:lnSpc>
                        <a:spcAft>
                          <a:spcPts val="0"/>
                        </a:spcAft>
                      </a:pPr>
                      <a:r>
                        <a:rPr lang="en-US" sz="1200" b="1" dirty="0">
                          <a:effectLst/>
                        </a:rPr>
                        <a:t>130 </a:t>
                      </a:r>
                      <a:r>
                        <a:rPr lang="en-US" sz="1200" b="1" dirty="0" err="1">
                          <a:effectLst/>
                        </a:rPr>
                        <a:t>aa</a:t>
                      </a:r>
                      <a:endParaRPr lang="fr-FR" sz="1200" b="1" dirty="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a:effectLst/>
                        </a:rPr>
                        <a:t>1JWR</a:t>
                      </a:r>
                      <a:endParaRPr lang="fr-FR" sz="1200" b="1">
                        <a:effectLst/>
                        <a:latin typeface="Arial"/>
                        <a:ea typeface="Times New Roman"/>
                        <a:cs typeface="Times New Roman"/>
                      </a:endParaRPr>
                    </a:p>
                  </a:txBody>
                  <a:tcPr marL="44450" marR="44450" marT="0" marB="0" anchor="ctr"/>
                </a:tc>
              </a:tr>
              <a:tr h="554350">
                <a:tc>
                  <a:txBody>
                    <a:bodyPr/>
                    <a:lstStyle/>
                    <a:p>
                      <a:pPr>
                        <a:lnSpc>
                          <a:spcPct val="115000"/>
                        </a:lnSpc>
                        <a:spcAft>
                          <a:spcPts val="0"/>
                        </a:spcAft>
                      </a:pPr>
                      <a:r>
                        <a:rPr lang="fr-FR" sz="1000">
                          <a:effectLst/>
                        </a:rPr>
                        <a:t>Anser anser anser (Goose = Oie)</a:t>
                      </a:r>
                    </a:p>
                    <a:p>
                      <a:pPr>
                        <a:lnSpc>
                          <a:spcPct val="115000"/>
                        </a:lnSpc>
                        <a:spcAft>
                          <a:spcPts val="0"/>
                        </a:spcAft>
                      </a:pPr>
                      <a:r>
                        <a:rPr lang="en-US" sz="1000">
                          <a:effectLst/>
                        </a:rPr>
                        <a:t>Lysozyme de type g</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a:effectLst/>
                        </a:rPr>
                        <a:t>NCBI Protéine</a:t>
                      </a:r>
                      <a:endParaRPr lang="fr-FR" sz="1200" b="1">
                        <a:effectLst/>
                      </a:endParaRPr>
                    </a:p>
                    <a:p>
                      <a:pPr algn="ctr">
                        <a:lnSpc>
                          <a:spcPct val="115000"/>
                        </a:lnSpc>
                      </a:pPr>
                      <a:r>
                        <a:rPr lang="fr-FR" sz="1200" b="1">
                          <a:effectLst/>
                        </a:rPr>
                        <a:t>153L</a:t>
                      </a:r>
                      <a:endParaRPr lang="fr-FR" sz="1200" b="1">
                        <a:effectLst/>
                        <a:latin typeface="Calibri"/>
                      </a:endParaRPr>
                    </a:p>
                  </a:txBody>
                  <a:tcPr marL="44450" marR="44450" marT="0" marB="0" anchor="ctr"/>
                </a:tc>
                <a:tc>
                  <a:txBody>
                    <a:bodyPr/>
                    <a:lstStyle/>
                    <a:p>
                      <a:pPr algn="ctr">
                        <a:lnSpc>
                          <a:spcPct val="115000"/>
                        </a:lnSpc>
                        <a:spcAft>
                          <a:spcPts val="0"/>
                        </a:spcAft>
                      </a:pPr>
                      <a:r>
                        <a:rPr lang="en-US" sz="1200" b="1" dirty="0">
                          <a:effectLst/>
                        </a:rPr>
                        <a:t>185 </a:t>
                      </a:r>
                      <a:r>
                        <a:rPr lang="en-US" sz="1200" b="1" dirty="0" err="1">
                          <a:effectLst/>
                        </a:rPr>
                        <a:t>aa</a:t>
                      </a:r>
                      <a:endParaRPr lang="fr-FR" sz="1200" b="1" dirty="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dirty="0">
                          <a:effectLst/>
                        </a:rPr>
                        <a:t>153 L</a:t>
                      </a:r>
                      <a:endParaRPr lang="fr-FR" sz="1200" b="1" dirty="0">
                        <a:effectLst/>
                        <a:latin typeface="Arial"/>
                        <a:ea typeface="Times New Roman"/>
                        <a:cs typeface="Times New Roman"/>
                      </a:endParaRPr>
                    </a:p>
                  </a:txBody>
                  <a:tcPr marL="44450" marR="44450" marT="0" marB="0" anchor="ctr"/>
                </a:tc>
              </a:tr>
              <a:tr h="554350">
                <a:tc>
                  <a:txBody>
                    <a:bodyPr/>
                    <a:lstStyle/>
                    <a:p>
                      <a:pPr>
                        <a:lnSpc>
                          <a:spcPct val="115000"/>
                        </a:lnSpc>
                        <a:spcAft>
                          <a:spcPts val="0"/>
                        </a:spcAft>
                      </a:pPr>
                      <a:r>
                        <a:rPr lang="fr-FR" sz="1000">
                          <a:effectLst/>
                        </a:rPr>
                        <a:t>Bombyx mori (Papillon)</a:t>
                      </a: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a:effectLst/>
                        </a:rPr>
                        <a:t>NCBI Protéine</a:t>
                      </a:r>
                      <a:endParaRPr lang="fr-FR" sz="1200" b="1">
                        <a:effectLst/>
                      </a:endParaRPr>
                    </a:p>
                    <a:p>
                      <a:pPr algn="ctr">
                        <a:lnSpc>
                          <a:spcPct val="115000"/>
                        </a:lnSpc>
                      </a:pPr>
                      <a:r>
                        <a:rPr lang="fr-FR" sz="1200" b="1">
                          <a:effectLst/>
                        </a:rPr>
                        <a:t>1GD6_A</a:t>
                      </a:r>
                      <a:endParaRPr lang="fr-FR" sz="1200" b="1">
                        <a:effectLst/>
                        <a:latin typeface="Calibri"/>
                      </a:endParaRPr>
                    </a:p>
                  </a:txBody>
                  <a:tcPr marL="44450" marR="44450" marT="0" marB="0" anchor="ctr"/>
                </a:tc>
                <a:tc>
                  <a:txBody>
                    <a:bodyPr/>
                    <a:lstStyle/>
                    <a:p>
                      <a:pPr algn="ctr">
                        <a:lnSpc>
                          <a:spcPct val="115000"/>
                        </a:lnSpc>
                        <a:spcAft>
                          <a:spcPts val="0"/>
                        </a:spcAft>
                      </a:pPr>
                      <a:r>
                        <a:rPr lang="en-US" sz="1200" b="1">
                          <a:effectLst/>
                        </a:rPr>
                        <a:t>119 aa</a:t>
                      </a:r>
                      <a:endParaRPr lang="fr-FR" sz="1200" b="1">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dirty="0">
                          <a:effectLst/>
                        </a:rPr>
                        <a:t>1GD6</a:t>
                      </a:r>
                      <a:endParaRPr lang="fr-FR" sz="1200" b="1" dirty="0">
                        <a:effectLst/>
                        <a:latin typeface="Arial"/>
                        <a:ea typeface="Times New Roman"/>
                        <a:cs typeface="Times New Roman"/>
                      </a:endParaRPr>
                    </a:p>
                  </a:txBody>
                  <a:tcPr marL="44450" marR="44450" marT="0" marB="0" anchor="ctr"/>
                </a:tc>
              </a:tr>
              <a:tr h="660492">
                <a:tc>
                  <a:txBody>
                    <a:bodyPr/>
                    <a:lstStyle/>
                    <a:p>
                      <a:pPr>
                        <a:lnSpc>
                          <a:spcPct val="115000"/>
                        </a:lnSpc>
                        <a:spcAft>
                          <a:spcPts val="0"/>
                        </a:spcAft>
                      </a:pPr>
                      <a:r>
                        <a:rPr lang="fr-FR" sz="1000">
                          <a:effectLst/>
                        </a:rPr>
                        <a:t>Ruditapes philippinarum (Tapes japonica)</a:t>
                      </a:r>
                    </a:p>
                    <a:p>
                      <a:pPr>
                        <a:lnSpc>
                          <a:spcPct val="115000"/>
                        </a:lnSpc>
                        <a:spcAft>
                          <a:spcPts val="0"/>
                        </a:spcAft>
                      </a:pPr>
                      <a:r>
                        <a:rPr lang="en-US" sz="1000">
                          <a:effectLst/>
                        </a:rPr>
                        <a:t>Lysozyme de type i</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a:effectLst/>
                        </a:rPr>
                        <a:t>NCBI Protéine</a:t>
                      </a:r>
                      <a:endParaRPr lang="fr-FR" sz="1200" b="1">
                        <a:effectLst/>
                      </a:endParaRPr>
                    </a:p>
                    <a:p>
                      <a:pPr algn="ctr">
                        <a:lnSpc>
                          <a:spcPct val="115000"/>
                        </a:lnSpc>
                      </a:pPr>
                      <a:r>
                        <a:rPr lang="fr-FR" sz="1200" b="1">
                          <a:effectLst/>
                        </a:rPr>
                        <a:t>2DQA_A</a:t>
                      </a:r>
                      <a:endParaRPr lang="fr-FR" sz="1200" b="1">
                        <a:effectLst/>
                        <a:latin typeface="Calibri"/>
                      </a:endParaRPr>
                    </a:p>
                  </a:txBody>
                  <a:tcPr marL="44450" marR="44450" marT="0" marB="0" anchor="ctr"/>
                </a:tc>
                <a:tc>
                  <a:txBody>
                    <a:bodyPr/>
                    <a:lstStyle/>
                    <a:p>
                      <a:pPr algn="ctr">
                        <a:lnSpc>
                          <a:spcPct val="115000"/>
                        </a:lnSpc>
                        <a:spcAft>
                          <a:spcPts val="0"/>
                        </a:spcAft>
                      </a:pPr>
                      <a:r>
                        <a:rPr lang="en-US" sz="1200" b="1">
                          <a:effectLst/>
                        </a:rPr>
                        <a:t>124 aa</a:t>
                      </a:r>
                      <a:endParaRPr lang="fr-FR" sz="1200" b="1">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dirty="0">
                          <a:effectLst/>
                        </a:rPr>
                        <a:t>2DQA</a:t>
                      </a:r>
                      <a:endParaRPr lang="fr-FR" sz="1200" b="1" dirty="0">
                        <a:effectLst/>
                        <a:latin typeface="Arial"/>
                        <a:ea typeface="Times New Roman"/>
                        <a:cs typeface="Times New Roman"/>
                      </a:endParaRPr>
                    </a:p>
                  </a:txBody>
                  <a:tcPr marL="44450" marR="44450" marT="0" marB="0" anchor="ctr"/>
                </a:tc>
              </a:tr>
              <a:tr h="554350">
                <a:tc>
                  <a:txBody>
                    <a:bodyPr/>
                    <a:lstStyle/>
                    <a:p>
                      <a:pPr>
                        <a:lnSpc>
                          <a:spcPct val="115000"/>
                        </a:lnSpc>
                        <a:spcAft>
                          <a:spcPts val="0"/>
                        </a:spcAft>
                      </a:pPr>
                      <a:r>
                        <a:rPr lang="fr-FR" sz="1000">
                          <a:effectLst/>
                        </a:rPr>
                        <a:t>Hordeum vulgare (Orge)</a:t>
                      </a: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a:effectLst/>
                        </a:rPr>
                        <a:t>NCBI Protéine</a:t>
                      </a:r>
                      <a:endParaRPr lang="fr-FR" sz="1200" b="1">
                        <a:effectLst/>
                      </a:endParaRPr>
                    </a:p>
                    <a:p>
                      <a:pPr algn="ctr">
                        <a:lnSpc>
                          <a:spcPct val="115000"/>
                        </a:lnSpc>
                      </a:pPr>
                      <a:r>
                        <a:rPr lang="fr-FR" sz="1200" b="1">
                          <a:effectLst/>
                        </a:rPr>
                        <a:t>2BAA</a:t>
                      </a:r>
                      <a:endParaRPr lang="fr-FR" sz="1200" b="1">
                        <a:effectLst/>
                        <a:latin typeface="Calibri"/>
                      </a:endParaRPr>
                    </a:p>
                  </a:txBody>
                  <a:tcPr marL="44450" marR="44450" marT="0" marB="0" anchor="ctr"/>
                </a:tc>
                <a:tc>
                  <a:txBody>
                    <a:bodyPr/>
                    <a:lstStyle/>
                    <a:p>
                      <a:pPr algn="ctr">
                        <a:lnSpc>
                          <a:spcPct val="115000"/>
                        </a:lnSpc>
                        <a:spcAft>
                          <a:spcPts val="0"/>
                        </a:spcAft>
                      </a:pPr>
                      <a:r>
                        <a:rPr lang="en-US" sz="1200" b="1">
                          <a:effectLst/>
                        </a:rPr>
                        <a:t>243 aa</a:t>
                      </a:r>
                      <a:endParaRPr lang="fr-FR" sz="1200" b="1">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dirty="0">
                          <a:effectLst/>
                        </a:rPr>
                        <a:t>2BAA</a:t>
                      </a:r>
                      <a:endParaRPr lang="fr-FR" sz="1200" b="1" dirty="0">
                        <a:effectLst/>
                        <a:latin typeface="Arial"/>
                        <a:ea typeface="Times New Roman"/>
                        <a:cs typeface="Times New Roman"/>
                      </a:endParaRPr>
                    </a:p>
                  </a:txBody>
                  <a:tcPr marL="44450" marR="44450" marT="0" marB="0" anchor="ctr"/>
                </a:tc>
              </a:tr>
              <a:tr h="660492">
                <a:tc>
                  <a:txBody>
                    <a:bodyPr/>
                    <a:lstStyle/>
                    <a:p>
                      <a:pPr>
                        <a:lnSpc>
                          <a:spcPct val="115000"/>
                        </a:lnSpc>
                        <a:spcAft>
                          <a:spcPts val="0"/>
                        </a:spcAft>
                      </a:pPr>
                      <a:r>
                        <a:rPr lang="fr-FR" sz="1000">
                          <a:effectLst/>
                        </a:rPr>
                        <a:t>Mytilus galoprovincialis (Moule méditerranéenne)</a:t>
                      </a: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a:effectLst/>
                        </a:rPr>
                        <a:t>NCBI Protéine</a:t>
                      </a:r>
                      <a:endParaRPr lang="fr-FR" sz="1200" b="1">
                        <a:effectLst/>
                      </a:endParaRPr>
                    </a:p>
                    <a:p>
                      <a:pPr algn="ctr">
                        <a:lnSpc>
                          <a:spcPts val="1265"/>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200" b="1">
                          <a:effectLst/>
                        </a:rPr>
                        <a:t>AFM43653</a:t>
                      </a:r>
                      <a:endParaRPr lang="fr-FR" sz="1200" b="1">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dirty="0">
                          <a:effectLst/>
                        </a:rPr>
                        <a:t>154 </a:t>
                      </a:r>
                      <a:r>
                        <a:rPr lang="en-US" sz="1200" b="1" dirty="0" err="1">
                          <a:effectLst/>
                        </a:rPr>
                        <a:t>aa</a:t>
                      </a:r>
                      <a:endParaRPr lang="fr-FR" sz="1200" b="1" dirty="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en-US" sz="1200" b="1" dirty="0" err="1">
                          <a:effectLst/>
                        </a:rPr>
                        <a:t>Inexistant</a:t>
                      </a:r>
                      <a:endParaRPr lang="fr-FR" sz="1200" b="1" dirty="0">
                        <a:effectLst/>
                        <a:latin typeface="Arial"/>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9315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p>
            <a:pPr algn="ctr"/>
            <a:r>
              <a:rPr lang="fr-FR" sz="2200" dirty="0">
                <a:solidFill>
                  <a:schemeClr val="dk1"/>
                </a:solidFill>
                <a:latin typeface="+mn-lt"/>
                <a:ea typeface="+mn-ea"/>
                <a:cs typeface="+mn-cs"/>
              </a:rPr>
              <a:t>Distribution des différents types de lysozymes décrits dans le règne animal </a:t>
            </a:r>
            <a:endParaRPr lang="fr-FR" sz="2200" dirty="0">
              <a:solidFill>
                <a:schemeClr val="dk1"/>
              </a:solidFill>
              <a:latin typeface="+mn-lt"/>
              <a:ea typeface="+mn-ea"/>
              <a:cs typeface="+mn-cs"/>
            </a:endParaRPr>
          </a:p>
        </p:txBody>
      </p:sp>
      <p:sp>
        <p:nvSpPr>
          <p:cNvPr id="3" name="Espace réservé du contenu 2"/>
          <p:cNvSpPr>
            <a:spLocks noGrp="1"/>
          </p:cNvSpPr>
          <p:nvPr>
            <p:ph idx="1"/>
          </p:nvPr>
        </p:nvSpPr>
        <p:spPr/>
        <p:txBody>
          <a:bodyPr/>
          <a:lstStyle/>
          <a:p>
            <a:endParaRPr lang="fr-FR"/>
          </a:p>
        </p:txBody>
      </p:sp>
      <p:sp>
        <p:nvSpPr>
          <p:cNvPr id="4" name="Espace réservé du texte 3"/>
          <p:cNvSpPr>
            <a:spLocks noGrp="1"/>
          </p:cNvSpPr>
          <p:nvPr>
            <p:ph type="body" sz="half" idx="2"/>
          </p:nvPr>
        </p:nvSpPr>
        <p:spPr/>
        <p:txBody>
          <a:bodyPr>
            <a:normAutofit fontScale="70000" lnSpcReduction="20000"/>
          </a:bodyPr>
          <a:lstStyle/>
          <a:p>
            <a:pPr lvl="0"/>
            <a:endParaRPr lang="fr-FR" b="1" u="sng" dirty="0" smtClean="0"/>
          </a:p>
          <a:p>
            <a:pPr lvl="0"/>
            <a:r>
              <a:rPr lang="fr-FR" sz="2300" b="1" u="sng" dirty="0" smtClean="0">
                <a:solidFill>
                  <a:schemeClr val="accent6">
                    <a:lumMod val="75000"/>
                  </a:schemeClr>
                </a:solidFill>
              </a:rPr>
              <a:t>Le </a:t>
            </a:r>
            <a:r>
              <a:rPr lang="fr-FR" sz="2300" b="1" u="sng" dirty="0">
                <a:solidFill>
                  <a:schemeClr val="accent6">
                    <a:lumMod val="75000"/>
                  </a:schemeClr>
                </a:solidFill>
              </a:rPr>
              <a:t>type c :</a:t>
            </a:r>
            <a:r>
              <a:rPr lang="fr-FR" sz="2300" dirty="0">
                <a:solidFill>
                  <a:schemeClr val="accent6">
                    <a:lumMod val="75000"/>
                  </a:schemeClr>
                </a:solidFill>
              </a:rPr>
              <a:t> </a:t>
            </a:r>
            <a:endParaRPr lang="fr-FR" sz="2300" dirty="0" smtClean="0">
              <a:solidFill>
                <a:schemeClr val="accent6">
                  <a:lumMod val="75000"/>
                </a:schemeClr>
              </a:solidFill>
            </a:endParaRPr>
          </a:p>
          <a:p>
            <a:pPr marL="285750" lvl="0" indent="-285750">
              <a:buFont typeface="Arial" panose="020B0604020202020204" pitchFamily="34" charset="0"/>
              <a:buChar char="•"/>
            </a:pPr>
            <a:r>
              <a:rPr lang="fr-FR" dirty="0" smtClean="0"/>
              <a:t>plupart </a:t>
            </a:r>
            <a:r>
              <a:rPr lang="fr-FR" dirty="0"/>
              <a:t>des Vertébrés dont les Mammifères ; </a:t>
            </a:r>
            <a:endParaRPr lang="fr-FR" dirty="0" smtClean="0"/>
          </a:p>
          <a:p>
            <a:pPr marL="285750" lvl="0" indent="-285750">
              <a:buFont typeface="Arial" panose="020B0604020202020204" pitchFamily="34" charset="0"/>
              <a:buChar char="•"/>
            </a:pPr>
            <a:r>
              <a:rPr lang="fr-FR" i="1" dirty="0" smtClean="0"/>
              <a:t>archétype : lysozyme </a:t>
            </a:r>
            <a:r>
              <a:rPr lang="fr-FR" i="1" dirty="0"/>
              <a:t>du blanc d’œuf de poule</a:t>
            </a:r>
            <a:r>
              <a:rPr lang="fr-FR" dirty="0"/>
              <a:t>. </a:t>
            </a:r>
            <a:endParaRPr lang="fr-FR" dirty="0" smtClean="0"/>
          </a:p>
          <a:p>
            <a:pPr marL="285750" lvl="0" indent="-285750">
              <a:buFont typeface="Arial" panose="020B0604020202020204" pitchFamily="34" charset="0"/>
              <a:buChar char="•"/>
            </a:pPr>
            <a:r>
              <a:rPr lang="fr-FR" dirty="0" smtClean="0"/>
              <a:t>Sur </a:t>
            </a:r>
            <a:r>
              <a:rPr lang="fr-FR" dirty="0"/>
              <a:t>la base des séquences génomiques disponibles, on ne retrouve pas de lysozyme de type C chez les Invertébrés autres que les Arthropodes et les </a:t>
            </a:r>
            <a:r>
              <a:rPr lang="fr-FR" dirty="0" err="1"/>
              <a:t>Céphalochordés</a:t>
            </a:r>
            <a:r>
              <a:rPr lang="fr-FR" dirty="0"/>
              <a:t>.</a:t>
            </a:r>
          </a:p>
          <a:p>
            <a:r>
              <a:rPr lang="fr-FR" sz="2300" dirty="0"/>
              <a:t> </a:t>
            </a:r>
          </a:p>
          <a:p>
            <a:pPr lvl="0"/>
            <a:r>
              <a:rPr lang="fr-FR" sz="2300" b="1" u="sng" dirty="0">
                <a:solidFill>
                  <a:schemeClr val="accent6">
                    <a:lumMod val="75000"/>
                  </a:schemeClr>
                </a:solidFill>
              </a:rPr>
              <a:t>Le Type </a:t>
            </a:r>
            <a:r>
              <a:rPr lang="fr-FR" sz="2300" b="1" u="sng" dirty="0" smtClean="0">
                <a:solidFill>
                  <a:schemeClr val="accent6">
                    <a:lumMod val="75000"/>
                  </a:schemeClr>
                </a:solidFill>
              </a:rPr>
              <a:t>g</a:t>
            </a:r>
            <a:r>
              <a:rPr lang="fr-FR" sz="2300" b="1" u="sng" dirty="0">
                <a:solidFill>
                  <a:schemeClr val="accent6">
                    <a:lumMod val="75000"/>
                  </a:schemeClr>
                </a:solidFill>
              </a:rPr>
              <a:t> :</a:t>
            </a:r>
            <a:r>
              <a:rPr lang="fr-FR" sz="2300" dirty="0">
                <a:solidFill>
                  <a:schemeClr val="accent6">
                    <a:lumMod val="75000"/>
                  </a:schemeClr>
                </a:solidFill>
              </a:rPr>
              <a:t> </a:t>
            </a:r>
            <a:endParaRPr lang="fr-FR" sz="2300" dirty="0" smtClean="0">
              <a:solidFill>
                <a:schemeClr val="accent6">
                  <a:lumMod val="75000"/>
                </a:schemeClr>
              </a:solidFill>
            </a:endParaRPr>
          </a:p>
          <a:p>
            <a:pPr marL="285750" lvl="0" indent="-285750">
              <a:buFont typeface="Arial" panose="020B0604020202020204" pitchFamily="34" charset="0"/>
              <a:buChar char="•"/>
            </a:pPr>
            <a:r>
              <a:rPr lang="fr-FR" dirty="0" smtClean="0"/>
              <a:t>décrit </a:t>
            </a:r>
            <a:r>
              <a:rPr lang="fr-FR" dirty="0"/>
              <a:t>initialement dans le blanc d’œuf d’oie (</a:t>
            </a:r>
            <a:r>
              <a:rPr lang="fr-FR" b="1" dirty="0" err="1"/>
              <a:t>G</a:t>
            </a:r>
            <a:r>
              <a:rPr lang="fr-FR" dirty="0" err="1"/>
              <a:t>oose</a:t>
            </a:r>
            <a:r>
              <a:rPr lang="fr-FR" dirty="0"/>
              <a:t> en anglais), </a:t>
            </a:r>
            <a:endParaRPr lang="fr-FR" dirty="0" smtClean="0"/>
          </a:p>
          <a:p>
            <a:pPr marL="285750" lvl="0" indent="-285750">
              <a:buFont typeface="Arial" panose="020B0604020202020204" pitchFamily="34" charset="0"/>
              <a:buChar char="•"/>
            </a:pPr>
            <a:r>
              <a:rPr lang="fr-FR" dirty="0" smtClean="0"/>
              <a:t>dans </a:t>
            </a:r>
            <a:r>
              <a:rPr lang="fr-FR" dirty="0"/>
              <a:t>les œufs de nombreuses espèces d’oiseaux, majoritairement ou avec le lysozyme de type C. </a:t>
            </a:r>
            <a:endParaRPr lang="fr-FR" dirty="0" smtClean="0"/>
          </a:p>
          <a:p>
            <a:pPr marL="285750" lvl="0" indent="-285750">
              <a:buFont typeface="Arial" panose="020B0604020202020204" pitchFamily="34" charset="0"/>
              <a:buChar char="•"/>
            </a:pPr>
            <a:r>
              <a:rPr lang="fr-FR" dirty="0" smtClean="0"/>
              <a:t>des </a:t>
            </a:r>
            <a:r>
              <a:rPr lang="fr-FR" dirty="0"/>
              <a:t>gènes fonctionnels ont </a:t>
            </a:r>
            <a:r>
              <a:rPr lang="fr-FR" dirty="0" smtClean="0"/>
              <a:t>été </a:t>
            </a:r>
            <a:r>
              <a:rPr lang="fr-FR" dirty="0"/>
              <a:t>décrits chez certains Invertébrés, mollusques bivalves et </a:t>
            </a:r>
            <a:r>
              <a:rPr lang="fr-FR" dirty="0" err="1"/>
              <a:t>Urochordés</a:t>
            </a:r>
            <a:r>
              <a:rPr lang="fr-FR" dirty="0"/>
              <a:t>.</a:t>
            </a:r>
          </a:p>
          <a:p>
            <a:r>
              <a:rPr lang="fr-FR" sz="2600" dirty="0"/>
              <a:t> </a:t>
            </a:r>
          </a:p>
          <a:p>
            <a:r>
              <a:rPr lang="fr-FR" sz="2600" b="1" u="sng" dirty="0">
                <a:solidFill>
                  <a:schemeClr val="accent6">
                    <a:lumMod val="75000"/>
                  </a:schemeClr>
                </a:solidFill>
              </a:rPr>
              <a:t>Le type </a:t>
            </a:r>
            <a:r>
              <a:rPr lang="fr-FR" sz="2600" b="1" u="sng" dirty="0" smtClean="0">
                <a:solidFill>
                  <a:schemeClr val="accent6">
                    <a:lumMod val="75000"/>
                  </a:schemeClr>
                </a:solidFill>
              </a:rPr>
              <a:t>i</a:t>
            </a:r>
            <a:r>
              <a:rPr lang="fr-FR" sz="2600" b="1" u="sng" dirty="0">
                <a:solidFill>
                  <a:schemeClr val="accent6">
                    <a:lumMod val="75000"/>
                  </a:schemeClr>
                </a:solidFill>
              </a:rPr>
              <a:t> :</a:t>
            </a:r>
            <a:r>
              <a:rPr lang="fr-FR" sz="2600" dirty="0">
                <a:solidFill>
                  <a:schemeClr val="accent6">
                    <a:lumMod val="75000"/>
                  </a:schemeClr>
                </a:solidFill>
              </a:rPr>
              <a:t> </a:t>
            </a:r>
            <a:r>
              <a:rPr lang="fr-FR" dirty="0"/>
              <a:t>ou « type invertébré » ; </a:t>
            </a:r>
            <a:endParaRPr lang="fr-FR" dirty="0" smtClean="0"/>
          </a:p>
          <a:p>
            <a:pPr marL="285750" indent="-285750">
              <a:buFont typeface="Arial" panose="020B0604020202020204" pitchFamily="34" charset="0"/>
              <a:buChar char="•"/>
            </a:pPr>
            <a:r>
              <a:rPr lang="fr-FR" dirty="0" smtClean="0"/>
              <a:t>première </a:t>
            </a:r>
            <a:r>
              <a:rPr lang="fr-FR" dirty="0"/>
              <a:t>séquence décrite </a:t>
            </a:r>
            <a:r>
              <a:rPr lang="fr-FR" dirty="0" smtClean="0"/>
              <a:t>chez un </a:t>
            </a:r>
            <a:r>
              <a:rPr lang="fr-FR" dirty="0"/>
              <a:t>mollusque bivalve marin Tapes </a:t>
            </a:r>
            <a:r>
              <a:rPr lang="fr-FR" dirty="0" err="1"/>
              <a:t>japonica</a:t>
            </a:r>
            <a:r>
              <a:rPr lang="fr-FR" dirty="0"/>
              <a:t> (</a:t>
            </a:r>
            <a:r>
              <a:rPr lang="fr-FR" dirty="0" err="1"/>
              <a:t>TjL</a:t>
            </a:r>
            <a:r>
              <a:rPr lang="fr-FR" dirty="0"/>
              <a:t> ; </a:t>
            </a:r>
            <a:r>
              <a:rPr lang="fr-FR" dirty="0" err="1"/>
              <a:t>Ito</a:t>
            </a:r>
            <a:r>
              <a:rPr lang="fr-FR" dirty="0"/>
              <a:t> et al. 1999). </a:t>
            </a:r>
            <a:endParaRPr lang="fr-FR" dirty="0" smtClean="0"/>
          </a:p>
          <a:p>
            <a:pPr marL="285750" indent="-285750">
              <a:buFont typeface="Arial" panose="020B0604020202020204" pitchFamily="34" charset="0"/>
              <a:buChar char="•"/>
            </a:pPr>
            <a:r>
              <a:rPr lang="fr-FR" dirty="0" smtClean="0"/>
              <a:t>présent </a:t>
            </a:r>
            <a:r>
              <a:rPr lang="fr-FR" dirty="0"/>
              <a:t>au moins dans les </a:t>
            </a:r>
            <a:r>
              <a:rPr lang="fr-FR" dirty="0" smtClean="0"/>
              <a:t>phylum </a:t>
            </a:r>
            <a:r>
              <a:rPr lang="fr-FR" dirty="0"/>
              <a:t>des Mollusques, Annélides, échinodermes, Nématodes et Arthropodes (mais pas chez les vertébrés).</a:t>
            </a:r>
            <a:endParaRPr lang="fr-FR" dirty="0"/>
          </a:p>
        </p:txBody>
      </p:sp>
      <p:pic>
        <p:nvPicPr>
          <p:cNvPr id="6" name="Image 5"/>
          <p:cNvPicPr/>
          <p:nvPr/>
        </p:nvPicPr>
        <p:blipFill>
          <a:blip r:embed="rId2"/>
          <a:stretch>
            <a:fillRect/>
          </a:stretch>
        </p:blipFill>
        <p:spPr>
          <a:xfrm>
            <a:off x="3613150" y="1189825"/>
            <a:ext cx="5073650" cy="3720465"/>
          </a:xfrm>
          <a:prstGeom prst="rect">
            <a:avLst/>
          </a:prstGeom>
        </p:spPr>
      </p:pic>
    </p:spTree>
    <p:extLst>
      <p:ext uri="{BB962C8B-B14F-4D97-AF65-F5344CB8AC3E}">
        <p14:creationId xmlns:p14="http://schemas.microsoft.com/office/powerpoint/2010/main" val="1821327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19848"/>
          </a:xfrm>
        </p:spPr>
        <p:style>
          <a:lnRef idx="2">
            <a:schemeClr val="dk1"/>
          </a:lnRef>
          <a:fillRef idx="1">
            <a:schemeClr val="lt1"/>
          </a:fillRef>
          <a:effectRef idx="0">
            <a:schemeClr val="dk1"/>
          </a:effectRef>
          <a:fontRef idx="minor">
            <a:schemeClr val="dk1"/>
          </a:fontRef>
        </p:style>
        <p:txBody>
          <a:bodyPr>
            <a:normAutofit/>
          </a:bodyPr>
          <a:lstStyle/>
          <a:p>
            <a:r>
              <a:rPr lang="fr-FR" sz="2000" b="1" dirty="0">
                <a:solidFill>
                  <a:schemeClr val="dk1"/>
                </a:solidFill>
                <a:latin typeface="+mn-lt"/>
                <a:ea typeface="+mn-ea"/>
                <a:cs typeface="+mn-cs"/>
              </a:rPr>
              <a:t>Comparaison de structures 3D de 3 lysozymes de type C (homme, poule, papillon)</a:t>
            </a:r>
            <a:endParaRPr lang="fr-FR" sz="2000" b="1" dirty="0">
              <a:solidFill>
                <a:schemeClr val="dk1"/>
              </a:solidFill>
              <a:latin typeface="+mn-lt"/>
              <a:ea typeface="+mn-ea"/>
              <a:cs typeface="+mn-cs"/>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53" y="1894115"/>
            <a:ext cx="8521449" cy="363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02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19" y="421383"/>
            <a:ext cx="8592065" cy="363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95" y="4058865"/>
            <a:ext cx="4754246" cy="272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255739" y="4473146"/>
            <a:ext cx="3138617"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600" dirty="0"/>
              <a:t>Alignement </a:t>
            </a:r>
            <a:r>
              <a:rPr lang="fr-FR" sz="1600" dirty="0" smtClean="0"/>
              <a:t>simple des </a:t>
            </a:r>
            <a:r>
              <a:rPr lang="fr-FR" sz="1600" dirty="0"/>
              <a:t>séquences protéiques de HEWLZ </a:t>
            </a:r>
            <a:r>
              <a:rPr lang="fr-FR" sz="1600" dirty="0" smtClean="0"/>
              <a:t>(lysozyme de poule) et </a:t>
            </a:r>
            <a:r>
              <a:rPr lang="fr-FR" sz="1600" dirty="0" err="1"/>
              <a:t>BmLZ</a:t>
            </a:r>
            <a:r>
              <a:rPr lang="fr-FR" sz="1600" dirty="0"/>
              <a:t> </a:t>
            </a:r>
            <a:r>
              <a:rPr lang="fr-FR" sz="1600" dirty="0" smtClean="0"/>
              <a:t>(lysozyme C de Bombyx </a:t>
            </a:r>
            <a:r>
              <a:rPr lang="fr-FR" sz="1600" dirty="0" err="1" smtClean="0"/>
              <a:t>mori</a:t>
            </a:r>
            <a:r>
              <a:rPr lang="fr-FR" sz="1600" dirty="0" smtClean="0"/>
              <a:t>) : </a:t>
            </a:r>
            <a:r>
              <a:rPr lang="fr-FR" sz="1600" dirty="0"/>
              <a:t>les * correspondent aux </a:t>
            </a:r>
            <a:r>
              <a:rPr lang="fr-FR" sz="1600" b="1" dirty="0">
                <a:solidFill>
                  <a:schemeClr val="accent6"/>
                </a:solidFill>
              </a:rPr>
              <a:t>résidus catalytiques</a:t>
            </a:r>
            <a:r>
              <a:rPr lang="fr-FR" sz="1600" dirty="0"/>
              <a:t>, les encadrés aux régions présentant des structures secondaires</a:t>
            </a:r>
          </a:p>
        </p:txBody>
      </p:sp>
      <p:sp>
        <p:nvSpPr>
          <p:cNvPr id="5" name="ZoneTexte 4"/>
          <p:cNvSpPr txBox="1"/>
          <p:nvPr/>
        </p:nvSpPr>
        <p:spPr>
          <a:xfrm>
            <a:off x="249795" y="288323"/>
            <a:ext cx="8328117" cy="70845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a:spcBef>
                <a:spcPct val="0"/>
              </a:spcBef>
              <a:buNone/>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Alignement des séquences primaires dans Anagène (comparaison par alignement multiple)</a:t>
            </a:r>
          </a:p>
        </p:txBody>
      </p:sp>
    </p:spTree>
    <p:extLst>
      <p:ext uri="{BB962C8B-B14F-4D97-AF65-F5344CB8AC3E}">
        <p14:creationId xmlns:p14="http://schemas.microsoft.com/office/powerpoint/2010/main" val="29976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4800" y="1787611"/>
            <a:ext cx="8031892" cy="2769989"/>
          </a:xfrm>
          <a:prstGeom prst="rect">
            <a:avLst/>
          </a:prstGeom>
          <a:noFill/>
        </p:spPr>
        <p:txBody>
          <a:bodyPr wrap="square" rtlCol="0">
            <a:spAutoFit/>
          </a:bodyPr>
          <a:lstStyle/>
          <a:p>
            <a:pPr algn="just"/>
            <a:r>
              <a:rPr lang="fr-FR" dirty="0"/>
              <a:t>Bien que les </a:t>
            </a:r>
            <a:r>
              <a:rPr lang="fr-FR" b="1" dirty="0">
                <a:solidFill>
                  <a:schemeClr val="accent6">
                    <a:lumMod val="75000"/>
                  </a:schemeClr>
                </a:solidFill>
              </a:rPr>
              <a:t>similitudes dans la structure primaire </a:t>
            </a:r>
            <a:r>
              <a:rPr lang="fr-FR" dirty="0"/>
              <a:t>de ces protéines soient </a:t>
            </a:r>
            <a:r>
              <a:rPr lang="fr-FR" b="1" dirty="0">
                <a:solidFill>
                  <a:schemeClr val="accent6">
                    <a:lumMod val="75000"/>
                  </a:schemeClr>
                </a:solidFill>
              </a:rPr>
              <a:t>limitées</a:t>
            </a:r>
            <a:r>
              <a:rPr lang="fr-FR" dirty="0"/>
              <a:t>, leur structure 3D présente de frappantes </a:t>
            </a:r>
            <a:r>
              <a:rPr lang="fr-FR" dirty="0" smtClean="0"/>
              <a:t>similarités :</a:t>
            </a:r>
          </a:p>
          <a:p>
            <a:pPr algn="just"/>
            <a:endParaRPr lang="fr-FR" dirty="0" smtClean="0"/>
          </a:p>
          <a:p>
            <a:pPr marL="285750" indent="-285750" algn="just">
              <a:spcBef>
                <a:spcPts val="1200"/>
              </a:spcBef>
              <a:buFont typeface="Arial" panose="020B0604020202020204" pitchFamily="34" charset="0"/>
              <a:buChar char="•"/>
            </a:pPr>
            <a:r>
              <a:rPr lang="fr-FR" dirty="0"/>
              <a:t>D</a:t>
            </a:r>
            <a:r>
              <a:rPr lang="fr-FR" dirty="0" smtClean="0"/>
              <a:t>eux </a:t>
            </a:r>
            <a:r>
              <a:rPr lang="fr-FR" dirty="0"/>
              <a:t>types de domaines </a:t>
            </a:r>
            <a:r>
              <a:rPr lang="fr-FR" dirty="0"/>
              <a:t>, l’un consistant principalement en un feuillet béta plissé et l’autre principalement constitué d’hélices alpha. </a:t>
            </a:r>
            <a:endParaRPr lang="fr-FR" dirty="0" smtClean="0"/>
          </a:p>
          <a:p>
            <a:pPr marL="285750" indent="-285750" algn="just">
              <a:spcBef>
                <a:spcPts val="1200"/>
              </a:spcBef>
              <a:buFont typeface="Arial" panose="020B0604020202020204" pitchFamily="34" charset="0"/>
              <a:buChar char="•"/>
            </a:pPr>
            <a:r>
              <a:rPr lang="fr-FR" dirty="0" smtClean="0"/>
              <a:t>Domaines séparés </a:t>
            </a:r>
            <a:r>
              <a:rPr lang="fr-FR" dirty="0"/>
              <a:t>par une encoche </a:t>
            </a:r>
            <a:r>
              <a:rPr lang="fr-FR" dirty="0" smtClean="0"/>
              <a:t>profonde;</a:t>
            </a:r>
          </a:p>
          <a:p>
            <a:pPr marL="285750" indent="-285750" algn="just">
              <a:spcBef>
                <a:spcPts val="1200"/>
              </a:spcBef>
              <a:buFont typeface="Arial" panose="020B0604020202020204" pitchFamily="34" charset="0"/>
              <a:buChar char="•"/>
            </a:pPr>
            <a:r>
              <a:rPr lang="fr-FR" dirty="0" smtClean="0"/>
              <a:t>Encoche contenant </a:t>
            </a:r>
            <a:r>
              <a:rPr lang="fr-FR" dirty="0"/>
              <a:t>le site </a:t>
            </a:r>
            <a:r>
              <a:rPr lang="fr-FR" dirty="0" smtClean="0"/>
              <a:t>actif, dont les </a:t>
            </a:r>
            <a:r>
              <a:rPr lang="fr-FR" b="1" dirty="0" smtClean="0">
                <a:solidFill>
                  <a:schemeClr val="accent6">
                    <a:lumMod val="75000"/>
                  </a:schemeClr>
                </a:solidFill>
              </a:rPr>
              <a:t>acides aminés intervenant dans la catalyse sont conservés.</a:t>
            </a:r>
            <a:endParaRPr lang="fr-FR" b="1" dirty="0">
              <a:solidFill>
                <a:schemeClr val="accent6">
                  <a:lumMod val="75000"/>
                </a:schemeClr>
              </a:solidFill>
            </a:endParaRPr>
          </a:p>
        </p:txBody>
      </p:sp>
      <p:sp>
        <p:nvSpPr>
          <p:cNvPr id="2" name="Titre 1"/>
          <p:cNvSpPr>
            <a:spLocks noGrp="1"/>
          </p:cNvSpPr>
          <p:nvPr>
            <p:ph type="title"/>
          </p:nvPr>
        </p:nvSpPr>
        <p:spPr>
          <a:xfrm>
            <a:off x="457200" y="864973"/>
            <a:ext cx="7772400" cy="602822"/>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000" b="1" dirty="0">
                <a:solidFill>
                  <a:schemeClr val="dk1"/>
                </a:solidFill>
                <a:latin typeface="+mn-lt"/>
                <a:ea typeface="+mn-ea"/>
                <a:cs typeface="+mn-cs"/>
              </a:rPr>
              <a:t>conclusions</a:t>
            </a:r>
          </a:p>
        </p:txBody>
      </p:sp>
    </p:spTree>
    <p:extLst>
      <p:ext uri="{BB962C8B-B14F-4D97-AF65-F5344CB8AC3E}">
        <p14:creationId xmlns:p14="http://schemas.microsoft.com/office/powerpoint/2010/main" val="215394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69556"/>
            <a:ext cx="8068962" cy="642551"/>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BE" altLang="fr-FR" sz="2400" dirty="0">
                <a:solidFill>
                  <a:schemeClr val="dk1"/>
                </a:solidFill>
                <a:latin typeface="+mn-lt"/>
                <a:ea typeface="+mn-ea"/>
                <a:cs typeface="+mn-cs"/>
              </a:rPr>
              <a:t>Les « barrières »</a:t>
            </a:r>
          </a:p>
        </p:txBody>
      </p:sp>
      <p:sp>
        <p:nvSpPr>
          <p:cNvPr id="16387" name="Rectangle 3"/>
          <p:cNvSpPr>
            <a:spLocks noGrp="1" noChangeArrowheads="1"/>
          </p:cNvSpPr>
          <p:nvPr>
            <p:ph type="body" idx="1"/>
          </p:nvPr>
        </p:nvSpPr>
        <p:spPr>
          <a:xfrm>
            <a:off x="337751" y="1270687"/>
            <a:ext cx="8349049" cy="5113638"/>
          </a:xfrm>
        </p:spPr>
        <p:txBody>
          <a:bodyPr>
            <a:normAutofit fontScale="70000" lnSpcReduction="20000"/>
          </a:bodyPr>
          <a:lstStyle/>
          <a:p>
            <a:pPr marL="0" indent="0">
              <a:buNone/>
            </a:pPr>
            <a:r>
              <a:rPr lang="fr-FR" sz="2900" dirty="0"/>
              <a:t>La meilleure façon d'éviter l'infection tissulaire, c'est d'empêcher l'introduction de l'agresseur : </a:t>
            </a:r>
            <a:r>
              <a:rPr lang="fr-FR" sz="2900" dirty="0" smtClean="0"/>
              <a:t>rôle </a:t>
            </a:r>
            <a:r>
              <a:rPr lang="fr-FR" sz="2900" dirty="0"/>
              <a:t>de la </a:t>
            </a:r>
            <a:r>
              <a:rPr lang="fr-FR" sz="2900" b="1" dirty="0">
                <a:solidFill>
                  <a:schemeClr val="accent6">
                    <a:lumMod val="75000"/>
                  </a:schemeClr>
                </a:solidFill>
              </a:rPr>
              <a:t>barrière cutanéomuqueuse</a:t>
            </a:r>
            <a:r>
              <a:rPr lang="fr-FR" sz="2900" dirty="0"/>
              <a:t> qui constitue la </a:t>
            </a:r>
            <a:r>
              <a:rPr lang="fr-FR" sz="2900" b="1" dirty="0">
                <a:solidFill>
                  <a:schemeClr val="accent6">
                    <a:lumMod val="75000"/>
                  </a:schemeClr>
                </a:solidFill>
              </a:rPr>
              <a:t>première ligne de </a:t>
            </a:r>
            <a:r>
              <a:rPr lang="fr-FR" sz="2900" b="1" dirty="0" smtClean="0">
                <a:solidFill>
                  <a:schemeClr val="accent6">
                    <a:lumMod val="75000"/>
                  </a:schemeClr>
                </a:solidFill>
              </a:rPr>
              <a:t>défense de l’organisme.</a:t>
            </a:r>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r>
              <a:rPr lang="fr-FR" sz="2000" dirty="0" smtClean="0"/>
              <a:t>Issu </a:t>
            </a:r>
            <a:r>
              <a:rPr lang="fr-FR" sz="2000" dirty="0"/>
              <a:t>de </a:t>
            </a:r>
            <a:r>
              <a:rPr lang="fr-FR" sz="2000" i="1" dirty="0"/>
              <a:t>http://anne.decoster.free.fr/immuno/immuno0.htm</a:t>
            </a:r>
            <a:endParaRPr lang="fr-FR" sz="2000" i="1" dirty="0" smtClean="0"/>
          </a:p>
          <a:p>
            <a:pPr marL="0" indent="0">
              <a:buNone/>
            </a:pPr>
            <a:endParaRPr lang="fr-FR" altLang="fr-FR" sz="2000" dirty="0" smtClean="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79" y="2116365"/>
            <a:ext cx="7125730" cy="392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732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11892"/>
            <a:ext cx="7747686" cy="68374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000" b="1" dirty="0">
                <a:solidFill>
                  <a:schemeClr val="dk1"/>
                </a:solidFill>
                <a:latin typeface="+mn-lt"/>
                <a:ea typeface="+mn-ea"/>
                <a:cs typeface="+mn-cs"/>
              </a:rPr>
              <a:t>Acides aminés impliqués dans la catalyse (issu de la bibliographie)</a:t>
            </a:r>
          </a:p>
        </p:txBody>
      </p:sp>
      <p:graphicFrame>
        <p:nvGraphicFramePr>
          <p:cNvPr id="3" name="Tableau 2"/>
          <p:cNvGraphicFramePr>
            <a:graphicFrameLocks noGrp="1"/>
          </p:cNvGraphicFramePr>
          <p:nvPr>
            <p:extLst>
              <p:ext uri="{D42A27DB-BD31-4B8C-83A1-F6EECF244321}">
                <p14:modId xmlns:p14="http://schemas.microsoft.com/office/powerpoint/2010/main" val="2323920122"/>
              </p:ext>
            </p:extLst>
          </p:nvPr>
        </p:nvGraphicFramePr>
        <p:xfrm>
          <a:off x="1454898" y="1629393"/>
          <a:ext cx="5712022" cy="4894973"/>
        </p:xfrm>
        <a:graphic>
          <a:graphicData uri="http://schemas.openxmlformats.org/drawingml/2006/table">
            <a:tbl>
              <a:tblPr firstRow="1" firstCol="1" bandRow="1">
                <a:tableStyleId>{5C22544A-7EE6-4342-B048-85BDC9FD1C3A}</a:tableStyleId>
              </a:tblPr>
              <a:tblGrid>
                <a:gridCol w="3396771"/>
                <a:gridCol w="2315251"/>
              </a:tblGrid>
              <a:tr h="794198">
                <a:tc>
                  <a:txBody>
                    <a:bodyPr/>
                    <a:lstStyle/>
                    <a:p>
                      <a:pPr algn="ctr">
                        <a:lnSpc>
                          <a:spcPct val="115000"/>
                        </a:lnSpc>
                        <a:spcAft>
                          <a:spcPts val="0"/>
                        </a:spcAft>
                      </a:pPr>
                      <a:r>
                        <a:rPr lang="fr-FR" sz="1000" dirty="0">
                          <a:effectLst/>
                        </a:rPr>
                        <a:t>Espèce et nom du Lysozyme</a:t>
                      </a:r>
                      <a:endParaRPr lang="fr-FR" sz="1000" dirty="0">
                        <a:effectLst/>
                        <a:latin typeface="Arial"/>
                        <a:ea typeface="Times New Roman"/>
                        <a:cs typeface="Times New Roman"/>
                      </a:endParaRPr>
                    </a:p>
                  </a:txBody>
                  <a:tcPr marL="44450" marR="44450" marT="0" marB="0" anchor="ctr"/>
                </a:tc>
                <a:tc>
                  <a:txBody>
                    <a:bodyPr/>
                    <a:lstStyle/>
                    <a:p>
                      <a:pPr algn="ctr">
                        <a:lnSpc>
                          <a:spcPct val="115000"/>
                        </a:lnSpc>
                        <a:spcAft>
                          <a:spcPts val="0"/>
                        </a:spcAft>
                      </a:pPr>
                      <a:r>
                        <a:rPr lang="fr-FR" sz="1200">
                          <a:effectLst/>
                        </a:rPr>
                        <a:t>Acides aminés impliqués dans la catalyse</a:t>
                      </a:r>
                      <a:endParaRPr lang="fr-FR" sz="1000">
                        <a:effectLst/>
                        <a:latin typeface="Arial"/>
                        <a:ea typeface="Times New Roman"/>
                        <a:cs typeface="Times New Roman"/>
                      </a:endParaRPr>
                    </a:p>
                  </a:txBody>
                  <a:tcPr marL="44450" marR="44450" marT="0" marB="0" anchor="ctr"/>
                </a:tc>
              </a:tr>
              <a:tr h="555439">
                <a:tc>
                  <a:txBody>
                    <a:bodyPr/>
                    <a:lstStyle/>
                    <a:p>
                      <a:pPr>
                        <a:lnSpc>
                          <a:spcPct val="115000"/>
                        </a:lnSpc>
                        <a:spcAft>
                          <a:spcPts val="0"/>
                        </a:spcAft>
                      </a:pPr>
                      <a:r>
                        <a:rPr lang="en-US" sz="1000">
                          <a:effectLst/>
                        </a:rPr>
                        <a:t>Gallus gallus (Poule)</a:t>
                      </a:r>
                      <a:endParaRPr lang="fr-FR" sz="1000">
                        <a:effectLst/>
                      </a:endParaRP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pPr>
                      <a:r>
                        <a:rPr lang="fr-FR" sz="1100" b="1" dirty="0">
                          <a:effectLst/>
                        </a:rPr>
                        <a:t>Glu </a:t>
                      </a:r>
                      <a:r>
                        <a:rPr lang="fr-FR" sz="1100" b="1" dirty="0" smtClean="0">
                          <a:effectLst/>
                        </a:rPr>
                        <a:t>35 - </a:t>
                      </a:r>
                      <a:r>
                        <a:rPr lang="fr-FR" sz="1100" b="1" dirty="0" err="1" smtClean="0">
                          <a:effectLst/>
                        </a:rPr>
                        <a:t>Asp</a:t>
                      </a:r>
                      <a:r>
                        <a:rPr lang="fr-FR" sz="1100" b="1" dirty="0" smtClean="0">
                          <a:effectLst/>
                        </a:rPr>
                        <a:t> </a:t>
                      </a:r>
                      <a:r>
                        <a:rPr lang="fr-FR" sz="1100" b="1" dirty="0">
                          <a:effectLst/>
                        </a:rPr>
                        <a:t>52</a:t>
                      </a:r>
                      <a:endParaRPr lang="fr-FR" sz="1100" b="1" dirty="0">
                        <a:effectLst/>
                        <a:latin typeface="Calibri"/>
                      </a:endParaRPr>
                    </a:p>
                  </a:txBody>
                  <a:tcPr marL="44450" marR="44450" marT="0" marB="0" anchor="ctr"/>
                </a:tc>
              </a:tr>
              <a:tr h="555439">
                <a:tc>
                  <a:txBody>
                    <a:bodyPr/>
                    <a:lstStyle/>
                    <a:p>
                      <a:pPr>
                        <a:lnSpc>
                          <a:spcPct val="115000"/>
                        </a:lnSpc>
                        <a:spcAft>
                          <a:spcPts val="0"/>
                        </a:spcAft>
                      </a:pPr>
                      <a:r>
                        <a:rPr lang="fr-FR" sz="1000">
                          <a:effectLst/>
                        </a:rPr>
                        <a:t>Homo sapiens (Homme)</a:t>
                      </a: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pPr>
                      <a:r>
                        <a:rPr lang="en-US" sz="1100" b="1" dirty="0" err="1">
                          <a:effectLst/>
                        </a:rPr>
                        <a:t>Glu</a:t>
                      </a:r>
                      <a:r>
                        <a:rPr lang="en-US" sz="1100" b="1" dirty="0">
                          <a:effectLst/>
                        </a:rPr>
                        <a:t> </a:t>
                      </a:r>
                      <a:r>
                        <a:rPr lang="en-US" sz="1100" b="1" dirty="0" smtClean="0">
                          <a:effectLst/>
                        </a:rPr>
                        <a:t>35 - Asp </a:t>
                      </a:r>
                      <a:r>
                        <a:rPr lang="en-US" sz="1100" b="1" dirty="0">
                          <a:effectLst/>
                        </a:rPr>
                        <a:t>53</a:t>
                      </a:r>
                      <a:endParaRPr lang="fr-FR" sz="1100" b="1" dirty="0">
                        <a:effectLst/>
                        <a:latin typeface="Calibri"/>
                      </a:endParaRPr>
                    </a:p>
                  </a:txBody>
                  <a:tcPr marL="44450" marR="44450" marT="0" marB="0" anchor="ctr"/>
                </a:tc>
              </a:tr>
              <a:tr h="555439">
                <a:tc>
                  <a:txBody>
                    <a:bodyPr/>
                    <a:lstStyle/>
                    <a:p>
                      <a:pPr>
                        <a:lnSpc>
                          <a:spcPct val="115000"/>
                        </a:lnSpc>
                        <a:spcAft>
                          <a:spcPts val="0"/>
                        </a:spcAft>
                      </a:pPr>
                      <a:r>
                        <a:rPr lang="fr-FR" sz="1000">
                          <a:effectLst/>
                        </a:rPr>
                        <a:t>Anser anser anser (Goose = Oie)</a:t>
                      </a:r>
                    </a:p>
                    <a:p>
                      <a:pPr>
                        <a:lnSpc>
                          <a:spcPct val="115000"/>
                        </a:lnSpc>
                        <a:spcAft>
                          <a:spcPts val="0"/>
                        </a:spcAft>
                      </a:pPr>
                      <a:r>
                        <a:rPr lang="en-US" sz="1000">
                          <a:effectLst/>
                        </a:rPr>
                        <a:t>Lysozyme de type g</a:t>
                      </a:r>
                      <a:endParaRPr lang="fr-FR" sz="1000">
                        <a:effectLst/>
                        <a:latin typeface="Arial"/>
                        <a:ea typeface="Times New Roman"/>
                        <a:cs typeface="Times New Roman"/>
                      </a:endParaRPr>
                    </a:p>
                  </a:txBody>
                  <a:tcPr marL="44450" marR="44450" marT="0" marB="0" anchor="ctr"/>
                </a:tc>
                <a:tc>
                  <a:txBody>
                    <a:bodyPr/>
                    <a:lstStyle/>
                    <a:p>
                      <a:pPr algn="ctr">
                        <a:lnSpc>
                          <a:spcPct val="115000"/>
                        </a:lnSpc>
                      </a:pPr>
                      <a:r>
                        <a:rPr lang="en-US" sz="1100" b="1" dirty="0" err="1">
                          <a:effectLst/>
                        </a:rPr>
                        <a:t>Glu</a:t>
                      </a:r>
                      <a:r>
                        <a:rPr lang="en-US" sz="1100" b="1" dirty="0">
                          <a:effectLst/>
                        </a:rPr>
                        <a:t> </a:t>
                      </a:r>
                      <a:r>
                        <a:rPr lang="en-US" sz="1100" b="1" dirty="0" smtClean="0">
                          <a:effectLst/>
                        </a:rPr>
                        <a:t>73</a:t>
                      </a:r>
                      <a:r>
                        <a:rPr lang="en-US" sz="1100" b="1" baseline="0" dirty="0" smtClean="0">
                          <a:effectLst/>
                        </a:rPr>
                        <a:t> - </a:t>
                      </a:r>
                      <a:r>
                        <a:rPr lang="en-US" sz="1100" b="1" dirty="0" smtClean="0">
                          <a:effectLst/>
                        </a:rPr>
                        <a:t>Asp </a:t>
                      </a:r>
                      <a:r>
                        <a:rPr lang="en-US" sz="1100" b="1" dirty="0">
                          <a:effectLst/>
                        </a:rPr>
                        <a:t>86</a:t>
                      </a:r>
                      <a:endParaRPr lang="fr-FR" sz="1100" b="1" dirty="0">
                        <a:effectLst/>
                        <a:latin typeface="Calibri"/>
                      </a:endParaRPr>
                    </a:p>
                  </a:txBody>
                  <a:tcPr marL="44450" marR="44450" marT="0" marB="0" anchor="ctr"/>
                </a:tc>
              </a:tr>
              <a:tr h="555439">
                <a:tc>
                  <a:txBody>
                    <a:bodyPr/>
                    <a:lstStyle/>
                    <a:p>
                      <a:pPr>
                        <a:lnSpc>
                          <a:spcPct val="115000"/>
                        </a:lnSpc>
                        <a:spcAft>
                          <a:spcPts val="0"/>
                        </a:spcAft>
                      </a:pPr>
                      <a:r>
                        <a:rPr lang="fr-FR" sz="1000">
                          <a:effectLst/>
                        </a:rPr>
                        <a:t>Bombyx mori (Papillon)</a:t>
                      </a: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pPr>
                      <a:r>
                        <a:rPr lang="en-US" sz="1100" b="1" dirty="0" err="1">
                          <a:effectLst/>
                        </a:rPr>
                        <a:t>Glu</a:t>
                      </a:r>
                      <a:r>
                        <a:rPr lang="en-US" sz="1100" b="1" dirty="0">
                          <a:effectLst/>
                        </a:rPr>
                        <a:t> </a:t>
                      </a:r>
                      <a:r>
                        <a:rPr lang="en-US" sz="1100" b="1" dirty="0" smtClean="0">
                          <a:effectLst/>
                        </a:rPr>
                        <a:t>32 - Asp </a:t>
                      </a:r>
                      <a:r>
                        <a:rPr lang="en-US" sz="1100" b="1" dirty="0">
                          <a:effectLst/>
                        </a:rPr>
                        <a:t>49</a:t>
                      </a:r>
                      <a:endParaRPr lang="fr-FR" sz="1100" b="1" dirty="0">
                        <a:effectLst/>
                        <a:latin typeface="Calibri"/>
                      </a:endParaRPr>
                    </a:p>
                  </a:txBody>
                  <a:tcPr marL="44450" marR="44450" marT="0" marB="0" anchor="ctr"/>
                </a:tc>
              </a:tr>
              <a:tr h="661790">
                <a:tc>
                  <a:txBody>
                    <a:bodyPr/>
                    <a:lstStyle/>
                    <a:p>
                      <a:pPr>
                        <a:lnSpc>
                          <a:spcPct val="115000"/>
                        </a:lnSpc>
                        <a:spcAft>
                          <a:spcPts val="0"/>
                        </a:spcAft>
                      </a:pPr>
                      <a:r>
                        <a:rPr lang="fr-FR" sz="1000">
                          <a:effectLst/>
                        </a:rPr>
                        <a:t>Ruditapes philippinarum (Tapes japonica)</a:t>
                      </a:r>
                    </a:p>
                    <a:p>
                      <a:pPr>
                        <a:lnSpc>
                          <a:spcPct val="115000"/>
                        </a:lnSpc>
                        <a:spcAft>
                          <a:spcPts val="0"/>
                        </a:spcAft>
                      </a:pPr>
                      <a:r>
                        <a:rPr lang="en-US" sz="1000">
                          <a:effectLst/>
                        </a:rPr>
                        <a:t>Lysozyme de type i</a:t>
                      </a:r>
                      <a:endParaRPr lang="fr-FR" sz="1000">
                        <a:effectLst/>
                        <a:latin typeface="Arial"/>
                        <a:ea typeface="Times New Roman"/>
                        <a:cs typeface="Times New Roman"/>
                      </a:endParaRPr>
                    </a:p>
                  </a:txBody>
                  <a:tcPr marL="44450" marR="44450" marT="0" marB="0" anchor="ctr"/>
                </a:tc>
                <a:tc>
                  <a:txBody>
                    <a:bodyPr/>
                    <a:lstStyle/>
                    <a:p>
                      <a:pPr algn="ctr">
                        <a:lnSpc>
                          <a:spcPct val="115000"/>
                        </a:lnSpc>
                      </a:pPr>
                      <a:r>
                        <a:rPr lang="fr-FR" sz="1100" b="1" dirty="0">
                          <a:effectLst/>
                        </a:rPr>
                        <a:t>Glu </a:t>
                      </a:r>
                      <a:r>
                        <a:rPr lang="fr-FR" sz="1100" b="1" dirty="0" smtClean="0">
                          <a:effectLst/>
                        </a:rPr>
                        <a:t>18 - </a:t>
                      </a:r>
                      <a:r>
                        <a:rPr lang="fr-FR" sz="1100" b="1" dirty="0" err="1" smtClean="0">
                          <a:effectLst/>
                        </a:rPr>
                        <a:t>Asp</a:t>
                      </a:r>
                      <a:r>
                        <a:rPr lang="fr-FR" sz="1100" b="1" dirty="0" smtClean="0">
                          <a:effectLst/>
                        </a:rPr>
                        <a:t> </a:t>
                      </a:r>
                      <a:r>
                        <a:rPr lang="fr-FR" sz="1100" b="1" dirty="0">
                          <a:effectLst/>
                        </a:rPr>
                        <a:t>30</a:t>
                      </a:r>
                      <a:endParaRPr lang="fr-FR" sz="1100" b="1" dirty="0">
                        <a:effectLst/>
                        <a:latin typeface="Calibri"/>
                      </a:endParaRPr>
                    </a:p>
                  </a:txBody>
                  <a:tcPr marL="44450" marR="44450" marT="0" marB="0" anchor="ctr"/>
                </a:tc>
              </a:tr>
              <a:tr h="555439">
                <a:tc>
                  <a:txBody>
                    <a:bodyPr/>
                    <a:lstStyle/>
                    <a:p>
                      <a:pPr>
                        <a:lnSpc>
                          <a:spcPct val="115000"/>
                        </a:lnSpc>
                        <a:spcAft>
                          <a:spcPts val="0"/>
                        </a:spcAft>
                      </a:pPr>
                      <a:r>
                        <a:rPr lang="fr-FR" sz="1000">
                          <a:effectLst/>
                        </a:rPr>
                        <a:t>Hordeum vulgare (Orge)</a:t>
                      </a: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ct val="115000"/>
                        </a:lnSpc>
                      </a:pPr>
                      <a:r>
                        <a:rPr lang="en-US" sz="1100" b="1" dirty="0" err="1">
                          <a:effectLst/>
                        </a:rPr>
                        <a:t>Glu</a:t>
                      </a:r>
                      <a:r>
                        <a:rPr lang="en-US" sz="1100" b="1" dirty="0">
                          <a:effectLst/>
                        </a:rPr>
                        <a:t> </a:t>
                      </a:r>
                      <a:r>
                        <a:rPr lang="en-US" sz="1100" b="1" dirty="0" smtClean="0">
                          <a:effectLst/>
                        </a:rPr>
                        <a:t>67 - </a:t>
                      </a:r>
                      <a:r>
                        <a:rPr lang="en-US" sz="1100" b="1" dirty="0" err="1" smtClean="0">
                          <a:effectLst/>
                        </a:rPr>
                        <a:t>Asn</a:t>
                      </a:r>
                      <a:r>
                        <a:rPr lang="en-US" sz="1100" b="1" dirty="0" smtClean="0">
                          <a:effectLst/>
                        </a:rPr>
                        <a:t> </a:t>
                      </a:r>
                      <a:r>
                        <a:rPr lang="en-US" sz="1100" b="1" dirty="0">
                          <a:effectLst/>
                        </a:rPr>
                        <a:t>124</a:t>
                      </a:r>
                      <a:endParaRPr lang="fr-FR" sz="1100" b="1" dirty="0">
                        <a:effectLst/>
                        <a:latin typeface="Calibri"/>
                      </a:endParaRPr>
                    </a:p>
                  </a:txBody>
                  <a:tcPr marL="44450" marR="44450" marT="0" marB="0" anchor="ctr"/>
                </a:tc>
              </a:tr>
              <a:tr h="661790">
                <a:tc>
                  <a:txBody>
                    <a:bodyPr/>
                    <a:lstStyle/>
                    <a:p>
                      <a:pPr>
                        <a:lnSpc>
                          <a:spcPct val="115000"/>
                        </a:lnSpc>
                        <a:spcAft>
                          <a:spcPts val="0"/>
                        </a:spcAft>
                      </a:pPr>
                      <a:r>
                        <a:rPr lang="fr-FR" sz="1000">
                          <a:effectLst/>
                        </a:rPr>
                        <a:t>Mytilus galoprovincialis (Moule méditerranéenne)</a:t>
                      </a:r>
                    </a:p>
                    <a:p>
                      <a:pPr>
                        <a:lnSpc>
                          <a:spcPct val="115000"/>
                        </a:lnSpc>
                        <a:spcAft>
                          <a:spcPts val="0"/>
                        </a:spcAft>
                      </a:pPr>
                      <a:r>
                        <a:rPr lang="en-US" sz="1000">
                          <a:effectLst/>
                        </a:rPr>
                        <a:t>Lysozyme de type C</a:t>
                      </a:r>
                      <a:endParaRPr lang="fr-FR" sz="1000">
                        <a:effectLst/>
                        <a:latin typeface="Arial"/>
                        <a:ea typeface="Times New Roman"/>
                        <a:cs typeface="Times New Roman"/>
                      </a:endParaRPr>
                    </a:p>
                  </a:txBody>
                  <a:tcPr marL="44450" marR="44450" marT="0" marB="0" anchor="ctr"/>
                </a:tc>
                <a:tc>
                  <a:txBody>
                    <a:bodyPr/>
                    <a:lstStyle/>
                    <a:p>
                      <a:pPr algn="ctr">
                        <a:lnSpc>
                          <a:spcPts val="1265"/>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b="1" kern="1200" dirty="0">
                          <a:solidFill>
                            <a:schemeClr val="dk1"/>
                          </a:solidFill>
                          <a:effectLst/>
                          <a:latin typeface="+mn-lt"/>
                          <a:ea typeface="+mn-ea"/>
                          <a:cs typeface="+mn-cs"/>
                        </a:rPr>
                        <a:t>Glu </a:t>
                      </a:r>
                      <a:r>
                        <a:rPr lang="fr-FR" sz="1100" b="1" kern="1200" dirty="0" smtClean="0">
                          <a:solidFill>
                            <a:schemeClr val="dk1"/>
                          </a:solidFill>
                          <a:effectLst/>
                          <a:latin typeface="+mn-lt"/>
                          <a:ea typeface="+mn-ea"/>
                          <a:cs typeface="+mn-cs"/>
                        </a:rPr>
                        <a:t>56 - </a:t>
                      </a:r>
                      <a:r>
                        <a:rPr lang="fr-FR" sz="1100" b="1" kern="1200" dirty="0" err="1" smtClean="0">
                          <a:solidFill>
                            <a:schemeClr val="dk1"/>
                          </a:solidFill>
                          <a:effectLst/>
                          <a:latin typeface="+mn-lt"/>
                          <a:ea typeface="+mn-ea"/>
                          <a:cs typeface="+mn-cs"/>
                        </a:rPr>
                        <a:t>Asp</a:t>
                      </a:r>
                      <a:r>
                        <a:rPr lang="fr-FR" sz="1100" b="1" kern="1200" dirty="0" smtClean="0">
                          <a:solidFill>
                            <a:schemeClr val="dk1"/>
                          </a:solidFill>
                          <a:effectLst/>
                          <a:latin typeface="+mn-lt"/>
                          <a:ea typeface="+mn-ea"/>
                          <a:cs typeface="+mn-cs"/>
                        </a:rPr>
                        <a:t> </a:t>
                      </a:r>
                      <a:r>
                        <a:rPr lang="fr-FR" sz="1100" b="1" kern="1200" dirty="0">
                          <a:solidFill>
                            <a:schemeClr val="dk1"/>
                          </a:solidFill>
                          <a:effectLst/>
                          <a:latin typeface="+mn-lt"/>
                          <a:ea typeface="+mn-ea"/>
                          <a:cs typeface="+mn-cs"/>
                        </a:rPr>
                        <a:t>72</a:t>
                      </a:r>
                    </a:p>
                  </a:txBody>
                  <a:tcPr marL="44450" marR="44450" marT="0" marB="0" anchor="ctr"/>
                </a:tc>
              </a:tr>
            </a:tbl>
          </a:graphicData>
        </a:graphic>
      </p:graphicFrame>
    </p:spTree>
    <p:extLst>
      <p:ext uri="{BB962C8B-B14F-4D97-AF65-F5344CB8AC3E}">
        <p14:creationId xmlns:p14="http://schemas.microsoft.com/office/powerpoint/2010/main" val="3107404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4800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000" b="1" dirty="0" smtClean="0">
                <a:solidFill>
                  <a:schemeClr val="dk1"/>
                </a:solidFill>
                <a:latin typeface="+mn-lt"/>
                <a:ea typeface="+mn-ea"/>
                <a:cs typeface="+mn-cs"/>
              </a:rPr>
              <a:t>Chez les végétaux … les </a:t>
            </a:r>
            <a:r>
              <a:rPr lang="fr-FR" sz="2000" b="1" dirty="0" err="1" smtClean="0">
                <a:solidFill>
                  <a:schemeClr val="dk1"/>
                </a:solidFill>
                <a:latin typeface="+mn-lt"/>
                <a:ea typeface="+mn-ea"/>
                <a:cs typeface="+mn-cs"/>
              </a:rPr>
              <a:t>endochitinases</a:t>
            </a:r>
            <a:r>
              <a:rPr lang="fr-FR" sz="2000" b="1" dirty="0" smtClean="0">
                <a:solidFill>
                  <a:schemeClr val="dk1"/>
                </a:solidFill>
                <a:latin typeface="+mn-lt"/>
                <a:ea typeface="+mn-ea"/>
                <a:cs typeface="+mn-cs"/>
              </a:rPr>
              <a:t> </a:t>
            </a:r>
            <a:r>
              <a:rPr lang="fr-FR" sz="2000" b="1" dirty="0">
                <a:solidFill>
                  <a:schemeClr val="dk1"/>
                </a:solidFill>
                <a:latin typeface="+mn-lt"/>
                <a:ea typeface="+mn-ea"/>
                <a:cs typeface="+mn-cs"/>
              </a:rPr>
              <a:t>végétales</a:t>
            </a: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862" y="3002564"/>
            <a:ext cx="3619938" cy="385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95" y="1186172"/>
            <a:ext cx="5593492" cy="307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2995" y="4405351"/>
            <a:ext cx="4572000" cy="1569660"/>
          </a:xfrm>
          <a:prstGeom prst="rect">
            <a:avLst/>
          </a:prstGeom>
        </p:spPr>
        <p:txBody>
          <a:bodyPr>
            <a:spAutoFit/>
          </a:bodyPr>
          <a:lstStyle/>
          <a:p>
            <a:pPr algn="just"/>
            <a:r>
              <a:rPr lang="fr-FR" sz="1600" b="1" dirty="0">
                <a:solidFill>
                  <a:schemeClr val="accent6"/>
                </a:solidFill>
              </a:rPr>
              <a:t>Alignement </a:t>
            </a:r>
            <a:r>
              <a:rPr lang="fr-FR" sz="1600" b="1" dirty="0" smtClean="0">
                <a:solidFill>
                  <a:schemeClr val="accent6"/>
                </a:solidFill>
              </a:rPr>
              <a:t>multiple</a:t>
            </a:r>
            <a:r>
              <a:rPr lang="fr-FR" sz="1600" dirty="0" smtClean="0"/>
              <a:t> </a:t>
            </a:r>
            <a:r>
              <a:rPr lang="fr-FR" sz="1600" dirty="0"/>
              <a:t>des séquences </a:t>
            </a:r>
            <a:r>
              <a:rPr lang="fr-FR" sz="1600" dirty="0" smtClean="0"/>
              <a:t>primaires des lysozymes humain, d’oie (type g), du phage T4 </a:t>
            </a:r>
            <a:r>
              <a:rPr lang="fr-FR" sz="1600" dirty="0"/>
              <a:t>et </a:t>
            </a:r>
            <a:r>
              <a:rPr lang="fr-FR" sz="1600" dirty="0" smtClean="0"/>
              <a:t>d’orge </a:t>
            </a:r>
            <a:r>
              <a:rPr lang="fr-FR" sz="1600" dirty="0"/>
              <a:t>: les * correspondent aux résidus </a:t>
            </a:r>
            <a:r>
              <a:rPr lang="fr-FR" sz="1600" dirty="0" smtClean="0"/>
              <a:t>conservés au sein des </a:t>
            </a:r>
            <a:r>
              <a:rPr lang="fr-FR" sz="1600" dirty="0" err="1" smtClean="0"/>
              <a:t>endochitinases</a:t>
            </a:r>
            <a:r>
              <a:rPr lang="fr-FR" sz="1600" dirty="0" smtClean="0"/>
              <a:t> végétales, </a:t>
            </a:r>
            <a:r>
              <a:rPr lang="fr-FR" sz="1600" dirty="0"/>
              <a:t>les </a:t>
            </a:r>
            <a:r>
              <a:rPr lang="fr-FR" sz="1600" dirty="0" smtClean="0"/>
              <a:t>zones surlignées </a:t>
            </a:r>
            <a:r>
              <a:rPr lang="fr-FR" sz="1600" dirty="0"/>
              <a:t>aux régions présentant des structures </a:t>
            </a:r>
            <a:r>
              <a:rPr lang="fr-FR" sz="1600" dirty="0" smtClean="0"/>
              <a:t>secondaires.</a:t>
            </a:r>
            <a:endParaRPr lang="fr-FR" sz="1600" dirty="0"/>
          </a:p>
        </p:txBody>
      </p:sp>
    </p:spTree>
    <p:extLst>
      <p:ext uri="{BB962C8B-B14F-4D97-AF65-F5344CB8AC3E}">
        <p14:creationId xmlns:p14="http://schemas.microsoft.com/office/powerpoint/2010/main" val="1680611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000" b="1" dirty="0">
                <a:solidFill>
                  <a:schemeClr val="dk1"/>
                </a:solidFill>
                <a:latin typeface="+mn-lt"/>
                <a:ea typeface="+mn-ea"/>
                <a:cs typeface="+mn-cs"/>
              </a:rPr>
              <a:t>En terme d’homologies</a:t>
            </a:r>
            <a:br>
              <a:rPr lang="fr-FR" sz="2000" b="1" dirty="0">
                <a:solidFill>
                  <a:schemeClr val="dk1"/>
                </a:solidFill>
                <a:latin typeface="+mn-lt"/>
                <a:ea typeface="+mn-ea"/>
                <a:cs typeface="+mn-cs"/>
              </a:rPr>
            </a:br>
            <a:r>
              <a:rPr lang="fr-FR" sz="2000" b="1" dirty="0">
                <a:solidFill>
                  <a:schemeClr val="dk1"/>
                </a:solidFill>
                <a:latin typeface="+mn-lt"/>
                <a:ea typeface="+mn-ea"/>
                <a:cs typeface="+mn-cs"/>
              </a:rPr>
              <a:t>C</a:t>
            </a:r>
            <a:r>
              <a:rPr lang="fr-FR" sz="2000" b="1" dirty="0">
                <a:solidFill>
                  <a:schemeClr val="dk1"/>
                </a:solidFill>
                <a:latin typeface="+mn-lt"/>
                <a:ea typeface="+mn-ea"/>
                <a:cs typeface="+mn-cs"/>
              </a:rPr>
              <a:t>omparaison </a:t>
            </a:r>
            <a:r>
              <a:rPr lang="fr-FR" sz="2000" b="1" dirty="0">
                <a:solidFill>
                  <a:schemeClr val="dk1"/>
                </a:solidFill>
                <a:latin typeface="+mn-lt"/>
                <a:ea typeface="+mn-ea"/>
                <a:cs typeface="+mn-cs"/>
              </a:rPr>
              <a:t>de séquences </a:t>
            </a:r>
            <a:r>
              <a:rPr lang="fr-FR" sz="2000" b="1" dirty="0">
                <a:solidFill>
                  <a:schemeClr val="dk1"/>
                </a:solidFill>
                <a:latin typeface="+mn-lt"/>
                <a:ea typeface="+mn-ea"/>
                <a:cs typeface="+mn-cs"/>
              </a:rPr>
              <a:t>de lysozymes de type C par </a:t>
            </a:r>
            <a:r>
              <a:rPr lang="fr-FR" sz="2000" b="1" dirty="0">
                <a:solidFill>
                  <a:schemeClr val="dk1"/>
                </a:solidFill>
                <a:latin typeface="+mn-lt"/>
                <a:ea typeface="+mn-ea"/>
                <a:cs typeface="+mn-cs"/>
              </a:rPr>
              <a:t>alignements multiples avec </a:t>
            </a:r>
            <a:r>
              <a:rPr lang="fr-FR" sz="2000" b="1" dirty="0">
                <a:solidFill>
                  <a:schemeClr val="dk1"/>
                </a:solidFill>
                <a:latin typeface="+mn-lt"/>
                <a:ea typeface="+mn-ea"/>
                <a:cs typeface="+mn-cs"/>
              </a:rPr>
              <a:t>discontinuité dans Anagène </a:t>
            </a:r>
          </a:p>
        </p:txBody>
      </p:sp>
      <p:graphicFrame>
        <p:nvGraphicFramePr>
          <p:cNvPr id="3" name="Tableau 2"/>
          <p:cNvGraphicFramePr>
            <a:graphicFrameLocks noGrp="1"/>
          </p:cNvGraphicFramePr>
          <p:nvPr>
            <p:extLst>
              <p:ext uri="{D42A27DB-BD31-4B8C-83A1-F6EECF244321}">
                <p14:modId xmlns:p14="http://schemas.microsoft.com/office/powerpoint/2010/main" val="1892064095"/>
              </p:ext>
            </p:extLst>
          </p:nvPr>
        </p:nvGraphicFramePr>
        <p:xfrm>
          <a:off x="807782" y="1577179"/>
          <a:ext cx="7528435" cy="3200766"/>
        </p:xfrm>
        <a:graphic>
          <a:graphicData uri="http://schemas.openxmlformats.org/drawingml/2006/table">
            <a:tbl>
              <a:tblPr firstRow="1" firstCol="1" bandRow="1">
                <a:tableStyleId>{5C22544A-7EE6-4342-B048-85BDC9FD1C3A}</a:tableStyleId>
              </a:tblPr>
              <a:tblGrid>
                <a:gridCol w="2222183"/>
                <a:gridCol w="996569"/>
                <a:gridCol w="1067435"/>
                <a:gridCol w="1055497"/>
                <a:gridCol w="1181735"/>
                <a:gridCol w="1005016"/>
              </a:tblGrid>
              <a:tr h="548703">
                <a:tc>
                  <a:txBody>
                    <a:bodyPr/>
                    <a:lstStyle/>
                    <a:p>
                      <a:pPr algn="ctr">
                        <a:spcAft>
                          <a:spcPts val="0"/>
                        </a:spcAft>
                      </a:pPr>
                      <a:r>
                        <a:rPr lang="fr-FR" sz="1800" dirty="0">
                          <a:effectLst/>
                        </a:rPr>
                        <a:t>% d’identité</a:t>
                      </a:r>
                      <a:endParaRPr lang="fr-FR" sz="1800" dirty="0">
                        <a:effectLst/>
                        <a:latin typeface="Arial"/>
                        <a:ea typeface="Times New Roman"/>
                        <a:cs typeface="Times New Roman"/>
                      </a:endParaRPr>
                    </a:p>
                  </a:txBody>
                  <a:tcPr marL="68580" marR="68580" marT="0" marB="0" anchor="ctr"/>
                </a:tc>
                <a:tc>
                  <a:txBody>
                    <a:bodyPr/>
                    <a:lstStyle/>
                    <a:p>
                      <a:pPr>
                        <a:spcAft>
                          <a:spcPts val="0"/>
                        </a:spcAft>
                      </a:pPr>
                      <a:r>
                        <a:rPr lang="en-US" sz="1200" dirty="0">
                          <a:effectLst/>
                        </a:rPr>
                        <a:t>Gallus </a:t>
                      </a:r>
                      <a:r>
                        <a:rPr lang="en-US" sz="1200" dirty="0" err="1">
                          <a:effectLst/>
                        </a:rPr>
                        <a:t>gallus</a:t>
                      </a:r>
                      <a:r>
                        <a:rPr lang="en-US" sz="1200" dirty="0">
                          <a:effectLst/>
                        </a:rPr>
                        <a:t> </a:t>
                      </a:r>
                      <a:endParaRPr lang="en-US" sz="1200" dirty="0" smtClean="0">
                        <a:effectLst/>
                      </a:endParaRPr>
                    </a:p>
                    <a:p>
                      <a:pPr>
                        <a:spcAft>
                          <a:spcPts val="0"/>
                        </a:spcAft>
                      </a:pPr>
                      <a:r>
                        <a:rPr lang="en-US" sz="1200" dirty="0" smtClean="0">
                          <a:effectLst/>
                        </a:rPr>
                        <a:t>(</a:t>
                      </a:r>
                      <a:r>
                        <a:rPr lang="en-US" sz="1200" dirty="0" err="1">
                          <a:effectLst/>
                        </a:rPr>
                        <a:t>Poule</a:t>
                      </a:r>
                      <a:r>
                        <a:rPr lang="en-US" sz="1200" dirty="0">
                          <a:effectLst/>
                        </a:rPr>
                        <a:t>)</a:t>
                      </a:r>
                      <a:endParaRPr lang="fr-FR" sz="1200" dirty="0">
                        <a:effectLst/>
                        <a:latin typeface="Arial"/>
                        <a:ea typeface="Times New Roman"/>
                        <a:cs typeface="Times New Roman"/>
                      </a:endParaRPr>
                    </a:p>
                  </a:txBody>
                  <a:tcPr marL="68580" marR="68580" marT="0" marB="0"/>
                </a:tc>
                <a:tc>
                  <a:txBody>
                    <a:bodyPr/>
                    <a:lstStyle/>
                    <a:p>
                      <a:pPr>
                        <a:spcAft>
                          <a:spcPts val="0"/>
                        </a:spcAft>
                      </a:pPr>
                      <a:r>
                        <a:rPr lang="fr-FR" sz="1200" dirty="0">
                          <a:effectLst/>
                        </a:rPr>
                        <a:t>Homo </a:t>
                      </a:r>
                      <a:r>
                        <a:rPr lang="fr-FR" sz="1200" dirty="0" smtClean="0">
                          <a:effectLst/>
                        </a:rPr>
                        <a:t>sapiens</a:t>
                      </a:r>
                    </a:p>
                    <a:p>
                      <a:pPr>
                        <a:spcAft>
                          <a:spcPts val="0"/>
                        </a:spcAft>
                      </a:pPr>
                      <a:r>
                        <a:rPr lang="fr-FR" sz="1200" dirty="0" smtClean="0">
                          <a:effectLst/>
                        </a:rPr>
                        <a:t>(</a:t>
                      </a:r>
                      <a:r>
                        <a:rPr lang="fr-FR" sz="1200" dirty="0">
                          <a:effectLst/>
                        </a:rPr>
                        <a:t>Homme)</a:t>
                      </a:r>
                      <a:endParaRPr lang="fr-FR" sz="1200" dirty="0">
                        <a:effectLst/>
                        <a:latin typeface="Arial"/>
                        <a:ea typeface="Times New Roman"/>
                        <a:cs typeface="Times New Roman"/>
                      </a:endParaRPr>
                    </a:p>
                  </a:txBody>
                  <a:tcPr marL="68580" marR="68580" marT="0" marB="0"/>
                </a:tc>
                <a:tc>
                  <a:txBody>
                    <a:bodyPr/>
                    <a:lstStyle/>
                    <a:p>
                      <a:pPr>
                        <a:spcAft>
                          <a:spcPts val="0"/>
                        </a:spcAft>
                      </a:pPr>
                      <a:r>
                        <a:rPr lang="fr-FR" sz="1200" dirty="0">
                          <a:effectLst/>
                        </a:rPr>
                        <a:t>Bombyx </a:t>
                      </a:r>
                      <a:r>
                        <a:rPr lang="fr-FR" sz="1200" dirty="0" err="1">
                          <a:effectLst/>
                        </a:rPr>
                        <a:t>mori</a:t>
                      </a:r>
                      <a:r>
                        <a:rPr lang="fr-FR" sz="1200" dirty="0">
                          <a:effectLst/>
                        </a:rPr>
                        <a:t> </a:t>
                      </a:r>
                      <a:endParaRPr lang="fr-FR" sz="1200" dirty="0" smtClean="0">
                        <a:effectLst/>
                      </a:endParaRPr>
                    </a:p>
                    <a:p>
                      <a:pPr>
                        <a:spcAft>
                          <a:spcPts val="0"/>
                        </a:spcAft>
                      </a:pPr>
                      <a:r>
                        <a:rPr lang="fr-FR" sz="1200" dirty="0" smtClean="0">
                          <a:effectLst/>
                        </a:rPr>
                        <a:t>(</a:t>
                      </a:r>
                      <a:r>
                        <a:rPr lang="fr-FR" sz="1200" dirty="0">
                          <a:effectLst/>
                        </a:rPr>
                        <a:t>Papillon)</a:t>
                      </a:r>
                      <a:endParaRPr lang="fr-FR" sz="1200" dirty="0">
                        <a:effectLst/>
                        <a:latin typeface="Arial"/>
                        <a:ea typeface="Times New Roman"/>
                        <a:cs typeface="Times New Roman"/>
                      </a:endParaRPr>
                    </a:p>
                  </a:txBody>
                  <a:tcPr marL="68580" marR="68580" marT="0" marB="0"/>
                </a:tc>
                <a:tc>
                  <a:txBody>
                    <a:bodyPr/>
                    <a:lstStyle/>
                    <a:p>
                      <a:pPr>
                        <a:spcAft>
                          <a:spcPts val="0"/>
                        </a:spcAft>
                      </a:pPr>
                      <a:r>
                        <a:rPr lang="fr-FR" sz="1200" dirty="0" err="1">
                          <a:effectLst/>
                        </a:rPr>
                        <a:t>Mytilus</a:t>
                      </a:r>
                      <a:r>
                        <a:rPr lang="fr-FR" sz="1200" dirty="0">
                          <a:effectLst/>
                        </a:rPr>
                        <a:t> </a:t>
                      </a:r>
                      <a:r>
                        <a:rPr lang="fr-FR" sz="1200" dirty="0" err="1" smtClean="0">
                          <a:effectLst/>
                        </a:rPr>
                        <a:t>galloprovincialis</a:t>
                      </a:r>
                      <a:r>
                        <a:rPr lang="fr-FR" sz="1200" dirty="0" smtClean="0">
                          <a:effectLst/>
                        </a:rPr>
                        <a:t> </a:t>
                      </a:r>
                    </a:p>
                    <a:p>
                      <a:pPr>
                        <a:spcAft>
                          <a:spcPts val="0"/>
                        </a:spcAft>
                      </a:pPr>
                      <a:r>
                        <a:rPr lang="fr-FR" sz="1200" dirty="0" smtClean="0">
                          <a:effectLst/>
                        </a:rPr>
                        <a:t>(</a:t>
                      </a:r>
                      <a:r>
                        <a:rPr lang="fr-FR" sz="1200" dirty="0">
                          <a:effectLst/>
                        </a:rPr>
                        <a:t>Moule)</a:t>
                      </a:r>
                      <a:endParaRPr lang="fr-FR" sz="1200" dirty="0">
                        <a:effectLst/>
                        <a:latin typeface="Arial"/>
                        <a:ea typeface="Times New Roman"/>
                        <a:cs typeface="Times New Roman"/>
                      </a:endParaRPr>
                    </a:p>
                  </a:txBody>
                  <a:tcPr marL="68580" marR="68580" marT="0" marB="0"/>
                </a:tc>
                <a:tc>
                  <a:txBody>
                    <a:bodyPr/>
                    <a:lstStyle/>
                    <a:p>
                      <a:pPr>
                        <a:spcAft>
                          <a:spcPts val="0"/>
                        </a:spcAft>
                      </a:pPr>
                      <a:r>
                        <a:rPr lang="fr-FR" sz="1200" dirty="0" err="1">
                          <a:effectLst/>
                        </a:rPr>
                        <a:t>Hordeum</a:t>
                      </a:r>
                      <a:r>
                        <a:rPr lang="fr-FR" sz="1200" dirty="0">
                          <a:effectLst/>
                        </a:rPr>
                        <a:t> </a:t>
                      </a:r>
                      <a:r>
                        <a:rPr lang="fr-FR" sz="1200" dirty="0" err="1">
                          <a:effectLst/>
                        </a:rPr>
                        <a:t>vulgare</a:t>
                      </a:r>
                      <a:r>
                        <a:rPr lang="fr-FR" sz="1200" dirty="0">
                          <a:effectLst/>
                        </a:rPr>
                        <a:t> (Orge)</a:t>
                      </a:r>
                      <a:endParaRPr lang="fr-FR" sz="1200" dirty="0">
                        <a:effectLst/>
                        <a:latin typeface="Arial"/>
                        <a:ea typeface="Times New Roman"/>
                        <a:cs typeface="Times New Roman"/>
                      </a:endParaRPr>
                    </a:p>
                  </a:txBody>
                  <a:tcPr marL="68580" marR="68580" marT="0" marB="0"/>
                </a:tc>
              </a:tr>
              <a:tr h="525840">
                <a:tc>
                  <a:txBody>
                    <a:bodyPr/>
                    <a:lstStyle/>
                    <a:p>
                      <a:pPr>
                        <a:spcAft>
                          <a:spcPts val="0"/>
                        </a:spcAft>
                      </a:pPr>
                      <a:r>
                        <a:rPr lang="en-US" sz="1200" dirty="0">
                          <a:effectLst/>
                        </a:rPr>
                        <a:t>Gallus </a:t>
                      </a:r>
                      <a:r>
                        <a:rPr lang="en-US" sz="1200" dirty="0" err="1">
                          <a:effectLst/>
                        </a:rPr>
                        <a:t>gallus</a:t>
                      </a:r>
                      <a:r>
                        <a:rPr lang="en-US" sz="1200" dirty="0">
                          <a:effectLst/>
                        </a:rPr>
                        <a:t> (</a:t>
                      </a:r>
                      <a:r>
                        <a:rPr lang="en-US" sz="1200" dirty="0" err="1">
                          <a:effectLst/>
                        </a:rPr>
                        <a:t>Poule</a:t>
                      </a:r>
                      <a:r>
                        <a:rPr lang="en-US" sz="1200" dirty="0">
                          <a:effectLst/>
                        </a:rPr>
                        <a:t>)</a:t>
                      </a:r>
                      <a:endParaRPr lang="fr-FR" sz="1200" dirty="0">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100</a:t>
                      </a:r>
                      <a:endParaRPr lang="fr-FR" sz="1400" b="1" dirty="0">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 </a:t>
                      </a:r>
                      <a:endParaRPr lang="fr-FR" sz="1400" b="1" dirty="0">
                        <a:effectLst/>
                        <a:latin typeface="Arial"/>
                        <a:ea typeface="Times New Roman"/>
                        <a:cs typeface="Times New Roman"/>
                      </a:endParaRPr>
                    </a:p>
                  </a:txBody>
                  <a:tcPr marL="68580" marR="68580" marT="0" marB="0"/>
                </a:tc>
              </a:tr>
              <a:tr h="525840">
                <a:tc>
                  <a:txBody>
                    <a:bodyPr/>
                    <a:lstStyle/>
                    <a:p>
                      <a:pPr>
                        <a:spcAft>
                          <a:spcPts val="0"/>
                        </a:spcAft>
                      </a:pPr>
                      <a:r>
                        <a:rPr lang="fr-FR" sz="1200" dirty="0">
                          <a:effectLst/>
                        </a:rPr>
                        <a:t>Homo sapiens (Homme)</a:t>
                      </a:r>
                      <a:endParaRPr lang="fr-FR" sz="1200" dirty="0">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60</a:t>
                      </a:r>
                      <a:endParaRPr lang="fr-FR" sz="1400" b="1" dirty="0">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100</a:t>
                      </a:r>
                      <a:endParaRPr lang="fr-FR" sz="1400" b="1" dirty="0">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r>
              <a:tr h="525840">
                <a:tc>
                  <a:txBody>
                    <a:bodyPr/>
                    <a:lstStyle/>
                    <a:p>
                      <a:pPr>
                        <a:spcAft>
                          <a:spcPts val="0"/>
                        </a:spcAft>
                      </a:pPr>
                      <a:r>
                        <a:rPr lang="fr-FR" sz="1200" dirty="0">
                          <a:effectLst/>
                        </a:rPr>
                        <a:t>Bombyx </a:t>
                      </a:r>
                      <a:r>
                        <a:rPr lang="fr-FR" sz="1200" dirty="0" err="1">
                          <a:effectLst/>
                        </a:rPr>
                        <a:t>mori</a:t>
                      </a:r>
                      <a:r>
                        <a:rPr lang="fr-FR" sz="1200" dirty="0">
                          <a:effectLst/>
                        </a:rPr>
                        <a:t> (Papillon)</a:t>
                      </a:r>
                      <a:endParaRPr lang="fr-FR" sz="1200" dirty="0">
                        <a:effectLst/>
                        <a:latin typeface="Arial"/>
                        <a:ea typeface="Times New Roman"/>
                        <a:cs typeface="Times New Roman"/>
                      </a:endParaRPr>
                    </a:p>
                  </a:txBody>
                  <a:tcPr marL="68580" marR="68580" marT="0" marB="0"/>
                </a:tc>
                <a:tc>
                  <a:txBody>
                    <a:bodyPr/>
                    <a:lstStyle/>
                    <a:p>
                      <a:pPr algn="ctr">
                        <a:spcAft>
                          <a:spcPts val="0"/>
                        </a:spcAft>
                      </a:pPr>
                      <a:r>
                        <a:rPr lang="fr-FR" sz="1400" b="1">
                          <a:effectLst/>
                        </a:rPr>
                        <a:t>44.5</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42</a:t>
                      </a:r>
                      <a:endParaRPr lang="fr-FR" sz="1400" b="1" dirty="0">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100</a:t>
                      </a:r>
                      <a:endParaRPr lang="fr-FR" sz="1400" b="1" dirty="0">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r>
              <a:tr h="548703">
                <a:tc>
                  <a:txBody>
                    <a:bodyPr/>
                    <a:lstStyle/>
                    <a:p>
                      <a:pPr>
                        <a:spcAft>
                          <a:spcPts val="0"/>
                        </a:spcAft>
                      </a:pPr>
                      <a:r>
                        <a:rPr lang="fr-FR" sz="1200" dirty="0" err="1">
                          <a:effectLst/>
                        </a:rPr>
                        <a:t>Mytilus</a:t>
                      </a:r>
                      <a:r>
                        <a:rPr lang="fr-FR" sz="1200" dirty="0">
                          <a:effectLst/>
                        </a:rPr>
                        <a:t> </a:t>
                      </a:r>
                      <a:r>
                        <a:rPr lang="fr-FR" sz="1200" dirty="0" err="1" smtClean="0">
                          <a:effectLst/>
                        </a:rPr>
                        <a:t>galloprovincialis</a:t>
                      </a:r>
                      <a:r>
                        <a:rPr lang="fr-FR" sz="1200" dirty="0" smtClean="0">
                          <a:effectLst/>
                        </a:rPr>
                        <a:t> </a:t>
                      </a:r>
                      <a:r>
                        <a:rPr lang="fr-FR" sz="1200" dirty="0">
                          <a:effectLst/>
                        </a:rPr>
                        <a:t>(Moule)</a:t>
                      </a:r>
                      <a:endParaRPr lang="fr-FR" sz="1200" dirty="0">
                        <a:effectLst/>
                        <a:latin typeface="Arial"/>
                        <a:ea typeface="Times New Roman"/>
                        <a:cs typeface="Times New Roman"/>
                      </a:endParaRPr>
                    </a:p>
                  </a:txBody>
                  <a:tcPr marL="68580" marR="68580" marT="0" marB="0"/>
                </a:tc>
                <a:tc>
                  <a:txBody>
                    <a:bodyPr/>
                    <a:lstStyle/>
                    <a:p>
                      <a:pPr algn="ctr">
                        <a:spcAft>
                          <a:spcPts val="0"/>
                        </a:spcAft>
                      </a:pPr>
                      <a:r>
                        <a:rPr lang="fr-FR" sz="1400" b="1">
                          <a:effectLst/>
                        </a:rPr>
                        <a:t>25.3</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a:effectLst/>
                        </a:rPr>
                        <a:t>24</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32.5</a:t>
                      </a:r>
                      <a:endParaRPr lang="fr-FR" sz="1400" b="1" dirty="0">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100</a:t>
                      </a:r>
                      <a:endParaRPr lang="fr-FR" sz="1400" b="1" dirty="0">
                        <a:effectLst/>
                        <a:latin typeface="Arial"/>
                        <a:ea typeface="Times New Roman"/>
                        <a:cs typeface="Times New Roman"/>
                      </a:endParaRPr>
                    </a:p>
                  </a:txBody>
                  <a:tcPr marL="68580" marR="68580" marT="0" marB="0"/>
                </a:tc>
                <a:tc>
                  <a:txBody>
                    <a:bodyPr/>
                    <a:lstStyle/>
                    <a:p>
                      <a:pPr algn="ctr">
                        <a:spcAft>
                          <a:spcPts val="0"/>
                        </a:spcAft>
                      </a:pPr>
                      <a:r>
                        <a:rPr lang="fr-FR" sz="1400" b="1">
                          <a:effectLst/>
                        </a:rPr>
                        <a:t> </a:t>
                      </a:r>
                      <a:endParaRPr lang="fr-FR" sz="1400" b="1">
                        <a:effectLst/>
                        <a:latin typeface="Arial"/>
                        <a:ea typeface="Times New Roman"/>
                        <a:cs typeface="Times New Roman"/>
                      </a:endParaRPr>
                    </a:p>
                  </a:txBody>
                  <a:tcPr marL="68580" marR="68580" marT="0" marB="0"/>
                </a:tc>
              </a:tr>
              <a:tr h="525840">
                <a:tc>
                  <a:txBody>
                    <a:bodyPr/>
                    <a:lstStyle/>
                    <a:p>
                      <a:pPr>
                        <a:spcAft>
                          <a:spcPts val="0"/>
                        </a:spcAft>
                      </a:pPr>
                      <a:r>
                        <a:rPr lang="fr-FR" sz="1200" dirty="0" err="1">
                          <a:effectLst/>
                        </a:rPr>
                        <a:t>Hordeum</a:t>
                      </a:r>
                      <a:r>
                        <a:rPr lang="fr-FR" sz="1200" dirty="0">
                          <a:effectLst/>
                        </a:rPr>
                        <a:t> </a:t>
                      </a:r>
                      <a:r>
                        <a:rPr lang="fr-FR" sz="1200" dirty="0" err="1">
                          <a:effectLst/>
                        </a:rPr>
                        <a:t>vulgare</a:t>
                      </a:r>
                      <a:r>
                        <a:rPr lang="fr-FR" sz="1200" dirty="0">
                          <a:effectLst/>
                        </a:rPr>
                        <a:t> (Orge)</a:t>
                      </a:r>
                      <a:endParaRPr lang="fr-FR" sz="1200" dirty="0">
                        <a:effectLst/>
                        <a:latin typeface="Arial"/>
                        <a:ea typeface="Times New Roman"/>
                        <a:cs typeface="Times New Roman"/>
                      </a:endParaRPr>
                    </a:p>
                  </a:txBody>
                  <a:tcPr marL="68580" marR="68580" marT="0" marB="0"/>
                </a:tc>
                <a:tc>
                  <a:txBody>
                    <a:bodyPr/>
                    <a:lstStyle/>
                    <a:p>
                      <a:pPr algn="ctr">
                        <a:spcAft>
                          <a:spcPts val="0"/>
                        </a:spcAft>
                      </a:pPr>
                      <a:r>
                        <a:rPr lang="fr-FR" sz="1400" b="1">
                          <a:effectLst/>
                        </a:rPr>
                        <a:t>6.6</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a:effectLst/>
                        </a:rPr>
                        <a:t>8.6</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a:effectLst/>
                        </a:rPr>
                        <a:t>9.5</a:t>
                      </a:r>
                      <a:endParaRPr lang="fr-FR" sz="1400" b="1">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13.5</a:t>
                      </a:r>
                      <a:endParaRPr lang="fr-FR" sz="1400" b="1" dirty="0">
                        <a:effectLst/>
                        <a:latin typeface="Arial"/>
                        <a:ea typeface="Times New Roman"/>
                        <a:cs typeface="Times New Roman"/>
                      </a:endParaRPr>
                    </a:p>
                  </a:txBody>
                  <a:tcPr marL="68580" marR="68580" marT="0" marB="0"/>
                </a:tc>
                <a:tc>
                  <a:txBody>
                    <a:bodyPr/>
                    <a:lstStyle/>
                    <a:p>
                      <a:pPr algn="ctr">
                        <a:spcAft>
                          <a:spcPts val="0"/>
                        </a:spcAft>
                      </a:pPr>
                      <a:r>
                        <a:rPr lang="fr-FR" sz="1400" b="1" dirty="0">
                          <a:effectLst/>
                        </a:rPr>
                        <a:t>100</a:t>
                      </a:r>
                      <a:endParaRPr lang="fr-FR" sz="1400" b="1" dirty="0">
                        <a:effectLst/>
                        <a:latin typeface="Arial"/>
                        <a:ea typeface="Times New Roman"/>
                        <a:cs typeface="Times New Roman"/>
                      </a:endParaRPr>
                    </a:p>
                  </a:txBody>
                  <a:tcPr marL="68580" marR="68580" marT="0" marB="0"/>
                </a:tc>
              </a:tr>
            </a:tbl>
          </a:graphicData>
        </a:graphic>
      </p:graphicFrame>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39821367"/>
              </p:ext>
            </p:extLst>
          </p:nvPr>
        </p:nvGraphicFramePr>
        <p:xfrm>
          <a:off x="1803143" y="4777945"/>
          <a:ext cx="5784850" cy="527050"/>
        </p:xfrm>
        <a:graphic>
          <a:graphicData uri="http://schemas.openxmlformats.org/presentationml/2006/ole">
            <mc:AlternateContent xmlns:mc="http://schemas.openxmlformats.org/markup-compatibility/2006">
              <mc:Choice xmlns:v="urn:schemas-microsoft-com:vml" Requires="v">
                <p:oleObj spid="_x0000_s46093" name="Image bitmap" r:id="rId3" imgW="3561905" imgH="323981" progId="Paint.Picture">
                  <p:embed/>
                </p:oleObj>
              </mc:Choice>
              <mc:Fallback>
                <p:oleObj name="Image bitmap" r:id="rId3" imgW="3561905" imgH="323981"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143" y="4777945"/>
                        <a:ext cx="578485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733166" y="5445039"/>
            <a:ext cx="7784757" cy="1200329"/>
          </a:xfrm>
          <a:prstGeom prst="rect">
            <a:avLst/>
          </a:prstGeom>
          <a:noFill/>
        </p:spPr>
        <p:txBody>
          <a:bodyPr wrap="square" rtlCol="0">
            <a:spAutoFit/>
          </a:bodyPr>
          <a:lstStyle/>
          <a:p>
            <a:pPr algn="just"/>
            <a:r>
              <a:rPr lang="fr-FR" dirty="0"/>
              <a:t>La </a:t>
            </a:r>
            <a:r>
              <a:rPr lang="fr-FR" b="1" dirty="0">
                <a:solidFill>
                  <a:schemeClr val="accent6"/>
                </a:solidFill>
              </a:rPr>
              <a:t>similitude</a:t>
            </a:r>
            <a:r>
              <a:rPr lang="fr-FR" dirty="0"/>
              <a:t> est une quantité qui mesure le </a:t>
            </a:r>
            <a:r>
              <a:rPr lang="fr-FR" b="1" dirty="0">
                <a:solidFill>
                  <a:schemeClr val="accent6"/>
                </a:solidFill>
              </a:rPr>
              <a:t>pourcentage d'identité </a:t>
            </a:r>
            <a:r>
              <a:rPr lang="fr-FR" dirty="0"/>
              <a:t>entre deux séquences. L'homologie </a:t>
            </a:r>
            <a:r>
              <a:rPr lang="fr-FR" dirty="0" smtClean="0"/>
              <a:t>quant à </a:t>
            </a:r>
            <a:r>
              <a:rPr lang="fr-FR" dirty="0"/>
              <a:t>elle est une propriété qui a une connotation évolutive. Deux séquences sont dites homologues si elles possèdent un ancêtre commun. </a:t>
            </a:r>
            <a:endParaRPr lang="fr-FR" dirty="0"/>
          </a:p>
        </p:txBody>
      </p:sp>
    </p:spTree>
    <p:extLst>
      <p:ext uri="{BB962C8B-B14F-4D97-AF65-F5344CB8AC3E}">
        <p14:creationId xmlns:p14="http://schemas.microsoft.com/office/powerpoint/2010/main" val="423362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0086" y="477795"/>
            <a:ext cx="8262552" cy="5909310"/>
          </a:xfrm>
          <a:prstGeom prst="rect">
            <a:avLst/>
          </a:prstGeom>
          <a:noFill/>
        </p:spPr>
        <p:txBody>
          <a:bodyPr wrap="square" rtlCol="0">
            <a:spAutoFit/>
          </a:bodyPr>
          <a:lstStyle/>
          <a:p>
            <a:pPr algn="just"/>
            <a:r>
              <a:rPr lang="fr-FR" dirty="0"/>
              <a:t>Partant d</a:t>
            </a:r>
            <a:r>
              <a:rPr lang="en-US" dirty="0"/>
              <a:t>’</a:t>
            </a:r>
            <a:r>
              <a:rPr lang="fr-FR" dirty="0"/>
              <a:t>une séquence d</a:t>
            </a:r>
            <a:r>
              <a:rPr lang="en-US" dirty="0"/>
              <a:t>’</a:t>
            </a:r>
            <a:r>
              <a:rPr lang="fr-FR" dirty="0" smtClean="0"/>
              <a:t>intérêt, il </a:t>
            </a:r>
            <a:r>
              <a:rPr lang="fr-FR" dirty="0"/>
              <a:t>est possible d</a:t>
            </a:r>
            <a:r>
              <a:rPr lang="en-US" dirty="0"/>
              <a:t>’</a:t>
            </a:r>
            <a:r>
              <a:rPr lang="fr-FR" dirty="0"/>
              <a:t>identifier un ensemble de séquences homologues par des comparaisons par paires avec les séquences des bases de données. </a:t>
            </a:r>
            <a:endParaRPr lang="fr-FR" dirty="0" smtClean="0"/>
          </a:p>
          <a:p>
            <a:pPr algn="just"/>
            <a:endParaRPr lang="fr-FR" dirty="0"/>
          </a:p>
          <a:p>
            <a:pPr algn="just"/>
            <a:r>
              <a:rPr lang="fr-FR" dirty="0" smtClean="0"/>
              <a:t>L</a:t>
            </a:r>
            <a:r>
              <a:rPr lang="en-US" b="1" dirty="0">
                <a:solidFill>
                  <a:schemeClr val="accent6"/>
                </a:solidFill>
              </a:rPr>
              <a:t>’</a:t>
            </a:r>
            <a:r>
              <a:rPr lang="fr-FR" b="1" dirty="0">
                <a:solidFill>
                  <a:schemeClr val="accent6"/>
                </a:solidFill>
              </a:rPr>
              <a:t>alignement multiple de ces séquences homologues </a:t>
            </a:r>
            <a:r>
              <a:rPr lang="fr-FR" dirty="0"/>
              <a:t>a ensuite pour objectif d</a:t>
            </a:r>
            <a:r>
              <a:rPr lang="en-US" dirty="0"/>
              <a:t>’</a:t>
            </a:r>
            <a:r>
              <a:rPr lang="fr-FR" dirty="0"/>
              <a:t>agencer en colonne les acides aminés qui possèdent la même histoire évolutive. L</a:t>
            </a:r>
            <a:r>
              <a:rPr lang="en-US" dirty="0"/>
              <a:t>’</a:t>
            </a:r>
            <a:r>
              <a:rPr lang="fr-FR" dirty="0" smtClean="0"/>
              <a:t>obtention de </a:t>
            </a:r>
            <a:r>
              <a:rPr lang="fr-FR" dirty="0"/>
              <a:t>ces alignements multiples constitue une étape essentielle de l</a:t>
            </a:r>
            <a:r>
              <a:rPr lang="en-US" dirty="0"/>
              <a:t>’</a:t>
            </a:r>
            <a:r>
              <a:rPr lang="fr-FR" dirty="0"/>
              <a:t>analyse bio-informatique car elle permet de mettre en évidence les positions importantes pour la structure et/ou la fonction</a:t>
            </a:r>
            <a:r>
              <a:rPr lang="fr-FR" dirty="0" smtClean="0"/>
              <a:t>.</a:t>
            </a:r>
          </a:p>
          <a:p>
            <a:pPr algn="just"/>
            <a:endParaRPr lang="fr-FR" dirty="0" smtClean="0"/>
          </a:p>
          <a:p>
            <a:pPr algn="just"/>
            <a:r>
              <a:rPr lang="fr-FR" b="1" dirty="0" smtClean="0">
                <a:solidFill>
                  <a:schemeClr val="accent6"/>
                </a:solidFill>
              </a:rPr>
              <a:t>L'homologie </a:t>
            </a:r>
            <a:r>
              <a:rPr lang="fr-FR" b="1" dirty="0">
                <a:solidFill>
                  <a:schemeClr val="accent6"/>
                </a:solidFill>
              </a:rPr>
              <a:t>peut être déduite de la similitude</a:t>
            </a:r>
            <a:r>
              <a:rPr lang="fr-FR" dirty="0"/>
              <a:t>. On considère qu'une similitude significative (avec un </a:t>
            </a:r>
            <a:r>
              <a:rPr lang="fr-FR" b="1" dirty="0">
                <a:solidFill>
                  <a:schemeClr val="accent6"/>
                </a:solidFill>
              </a:rPr>
              <a:t>pourcentage d</a:t>
            </a:r>
            <a:r>
              <a:rPr lang="en-US" b="1" dirty="0">
                <a:solidFill>
                  <a:schemeClr val="accent6"/>
                </a:solidFill>
              </a:rPr>
              <a:t>’</a:t>
            </a:r>
            <a:r>
              <a:rPr lang="fr-FR" b="1" dirty="0">
                <a:solidFill>
                  <a:schemeClr val="accent6"/>
                </a:solidFill>
              </a:rPr>
              <a:t>identité supérieur a 40 %</a:t>
            </a:r>
            <a:r>
              <a:rPr lang="fr-FR" dirty="0"/>
              <a:t>)</a:t>
            </a:r>
            <a:r>
              <a:rPr lang="fr-FR" b="1" dirty="0">
                <a:solidFill>
                  <a:schemeClr val="accent6"/>
                </a:solidFill>
              </a:rPr>
              <a:t> </a:t>
            </a:r>
            <a:r>
              <a:rPr lang="fr-FR" dirty="0"/>
              <a:t>est signe </a:t>
            </a:r>
            <a:r>
              <a:rPr lang="fr-FR" dirty="0" smtClean="0"/>
              <a:t>d'homologie,  </a:t>
            </a:r>
            <a:r>
              <a:rPr lang="fr-FR" dirty="0"/>
              <a:t>sauf si les séquences présentent une faible complexité. </a:t>
            </a:r>
            <a:r>
              <a:rPr lang="fr-FR" u="sng" dirty="0"/>
              <a:t>L'inverse n'est par contre pas vrai.</a:t>
            </a:r>
            <a:r>
              <a:rPr lang="fr-FR" dirty="0"/>
              <a:t> Une absence totale de similarité ne signifie pas absence d</a:t>
            </a:r>
            <a:r>
              <a:rPr lang="en-US" dirty="0"/>
              <a:t>’</a:t>
            </a:r>
            <a:r>
              <a:rPr lang="fr-FR" dirty="0"/>
              <a:t>homologie. </a:t>
            </a:r>
            <a:endParaRPr lang="fr-FR" dirty="0" smtClean="0"/>
          </a:p>
          <a:p>
            <a:pPr algn="just"/>
            <a:endParaRPr lang="fr-FR" dirty="0"/>
          </a:p>
          <a:p>
            <a:pPr algn="just"/>
            <a:r>
              <a:rPr lang="fr-FR" dirty="0" smtClean="0"/>
              <a:t>L</a:t>
            </a:r>
            <a:r>
              <a:rPr lang="en-US" dirty="0"/>
              <a:t>’</a:t>
            </a:r>
            <a:r>
              <a:rPr lang="fr-FR" dirty="0"/>
              <a:t>augmentation importante du nombre de structures 3D connues a fait clairement apparaitre que dans de nombreux cas, deux séquences présentant des identités de séquence de l</a:t>
            </a:r>
            <a:r>
              <a:rPr lang="en-US" dirty="0"/>
              <a:t>’</a:t>
            </a:r>
            <a:r>
              <a:rPr lang="fr-FR" dirty="0"/>
              <a:t>ordre de 20% a 40% </a:t>
            </a:r>
            <a:r>
              <a:rPr lang="fr-FR" dirty="0" smtClean="0"/>
              <a:t>(</a:t>
            </a:r>
            <a:r>
              <a:rPr lang="fr-FR" dirty="0" err="1" smtClean="0"/>
              <a:t>cf</a:t>
            </a:r>
            <a:r>
              <a:rPr lang="fr-FR" dirty="0" smtClean="0"/>
              <a:t> le cas de certains lysozymes) adoptent </a:t>
            </a:r>
            <a:r>
              <a:rPr lang="fr-FR" dirty="0"/>
              <a:t>des repliements proches et peuvent posséder des fonctions </a:t>
            </a:r>
            <a:r>
              <a:rPr lang="fr-FR" dirty="0" smtClean="0"/>
              <a:t>voisines. </a:t>
            </a:r>
            <a:r>
              <a:rPr lang="fr-FR" dirty="0"/>
              <a:t>On parle alors d</a:t>
            </a:r>
            <a:r>
              <a:rPr lang="en-US" dirty="0"/>
              <a:t>’</a:t>
            </a:r>
            <a:r>
              <a:rPr lang="fr-FR" b="1" dirty="0">
                <a:solidFill>
                  <a:schemeClr val="accent6"/>
                </a:solidFill>
              </a:rPr>
              <a:t>homologie</a:t>
            </a:r>
            <a:r>
              <a:rPr lang="fr-FR" dirty="0"/>
              <a:t> définie sur une base non plus génétique mais </a:t>
            </a:r>
            <a:r>
              <a:rPr lang="fr-FR" b="1" dirty="0">
                <a:solidFill>
                  <a:schemeClr val="accent6"/>
                </a:solidFill>
              </a:rPr>
              <a:t>structurale</a:t>
            </a:r>
            <a:r>
              <a:rPr lang="fr-FR" dirty="0"/>
              <a:t>. Cette homologie structurale est </a:t>
            </a:r>
            <a:r>
              <a:rPr lang="fr-FR" dirty="0" smtClean="0"/>
              <a:t>souvent </a:t>
            </a:r>
            <a:r>
              <a:rPr lang="fr-FR" dirty="0"/>
              <a:t>liée à une </a:t>
            </a:r>
            <a:r>
              <a:rPr lang="fr-FR" b="1" dirty="0">
                <a:solidFill>
                  <a:schemeClr val="accent6"/>
                </a:solidFill>
              </a:rPr>
              <a:t>homologie fonctionnelle</a:t>
            </a:r>
            <a:r>
              <a:rPr lang="fr-FR" dirty="0" smtClean="0"/>
              <a:t>.</a:t>
            </a:r>
            <a:endParaRPr lang="fr-FR" dirty="0"/>
          </a:p>
        </p:txBody>
      </p:sp>
    </p:spTree>
    <p:extLst>
      <p:ext uri="{BB962C8B-B14F-4D97-AF65-F5344CB8AC3E}">
        <p14:creationId xmlns:p14="http://schemas.microsoft.com/office/powerpoint/2010/main" val="247326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FR" sz="2000" b="1" dirty="0" smtClean="0">
                <a:solidFill>
                  <a:schemeClr val="dk1"/>
                </a:solidFill>
                <a:latin typeface="+mn-lt"/>
                <a:ea typeface="+mn-ea"/>
                <a:cs typeface="+mn-cs"/>
              </a:rPr>
              <a:t>Bibliographie</a:t>
            </a:r>
            <a:endParaRPr lang="fr-FR" sz="2000" b="1" dirty="0">
              <a:solidFill>
                <a:schemeClr val="dk1"/>
              </a:solidFill>
              <a:latin typeface="+mn-lt"/>
              <a:ea typeface="+mn-ea"/>
              <a:cs typeface="+mn-cs"/>
            </a:endParaRPr>
          </a:p>
        </p:txBody>
      </p:sp>
      <p:sp>
        <p:nvSpPr>
          <p:cNvPr id="4" name="Espace réservé du contenu 3"/>
          <p:cNvSpPr>
            <a:spLocks noGrp="1"/>
          </p:cNvSpPr>
          <p:nvPr>
            <p:ph idx="1"/>
          </p:nvPr>
        </p:nvSpPr>
        <p:spPr/>
        <p:txBody>
          <a:bodyPr>
            <a:normAutofit fontScale="92500" lnSpcReduction="20000"/>
          </a:bodyPr>
          <a:lstStyle/>
          <a:p>
            <a:pPr lvl="0">
              <a:spcBef>
                <a:spcPts val="1200"/>
              </a:spcBef>
              <a:spcAft>
                <a:spcPts val="1200"/>
              </a:spcAft>
            </a:pPr>
            <a:r>
              <a:rPr lang="fr-FR" sz="2300" dirty="0">
                <a:hlinkClick r:id="rId2"/>
              </a:rPr>
              <a:t>Callewaert </a:t>
            </a:r>
            <a:r>
              <a:rPr lang="fr-FR" sz="2300" dirty="0" smtClean="0">
                <a:hlinkClick r:id="rId2"/>
              </a:rPr>
              <a:t>L</a:t>
            </a:r>
            <a:r>
              <a:rPr lang="fr-FR" sz="2300" dirty="0" smtClean="0"/>
              <a:t>,</a:t>
            </a:r>
            <a:r>
              <a:rPr lang="fr-FR" sz="2300" dirty="0"/>
              <a:t> </a:t>
            </a:r>
            <a:r>
              <a:rPr lang="fr-FR" sz="2300" dirty="0">
                <a:hlinkClick r:id="rId3"/>
              </a:rPr>
              <a:t>Michiels CW</a:t>
            </a:r>
            <a:r>
              <a:rPr lang="fr-FR" sz="2300" dirty="0"/>
              <a:t>. </a:t>
            </a:r>
            <a:r>
              <a:rPr lang="fr-FR" sz="2300" b="1" dirty="0"/>
              <a:t>« Lysozymes in the animal </a:t>
            </a:r>
            <a:r>
              <a:rPr lang="fr-FR" sz="2300" b="1" dirty="0" err="1"/>
              <a:t>kingdom</a:t>
            </a:r>
            <a:r>
              <a:rPr lang="fr-FR" sz="2300" b="1" dirty="0"/>
              <a:t> </a:t>
            </a:r>
            <a:r>
              <a:rPr lang="fr-FR" sz="2300" b="1" i="1" dirty="0" smtClean="0"/>
              <a:t>»</a:t>
            </a:r>
            <a:r>
              <a:rPr lang="fr-FR" sz="2300" i="1" dirty="0" smtClean="0"/>
              <a:t>. </a:t>
            </a:r>
            <a:r>
              <a:rPr lang="fr-FR" sz="2300" i="1" dirty="0" smtClean="0">
                <a:hlinkClick r:id="rId4" tooltip="Journal of biosciences."/>
              </a:rPr>
              <a:t>J </a:t>
            </a:r>
            <a:r>
              <a:rPr lang="fr-FR" sz="2300" i="1" dirty="0" err="1">
                <a:hlinkClick r:id="rId4" tooltip="Journal of biosciences."/>
              </a:rPr>
              <a:t>Biosci</a:t>
            </a:r>
            <a:r>
              <a:rPr lang="fr-FR" sz="2300" i="1" dirty="0">
                <a:hlinkClick r:id="rId4" tooltip="Journal of biosciences."/>
              </a:rPr>
              <a:t>.</a:t>
            </a:r>
            <a:r>
              <a:rPr lang="fr-FR" sz="2300" dirty="0"/>
              <a:t> 2010 Mar;35(1):127-60.</a:t>
            </a:r>
          </a:p>
          <a:p>
            <a:pPr lvl="0">
              <a:spcBef>
                <a:spcPts val="1200"/>
              </a:spcBef>
              <a:spcAft>
                <a:spcPts val="1200"/>
              </a:spcAft>
            </a:pPr>
            <a:r>
              <a:rPr lang="fr-FR" sz="2300" dirty="0">
                <a:hlinkClick r:id="rId5"/>
              </a:rPr>
              <a:t>Wang Q</a:t>
            </a:r>
            <a:r>
              <a:rPr lang="fr-FR" sz="2300" dirty="0"/>
              <a:t>. et al. </a:t>
            </a:r>
            <a:r>
              <a:rPr lang="fr-FR" sz="2300" b="1" dirty="0"/>
              <a:t>« A </a:t>
            </a:r>
            <a:r>
              <a:rPr lang="fr-FR" sz="2300" b="1" dirty="0" err="1"/>
              <a:t>novel</a:t>
            </a:r>
            <a:r>
              <a:rPr lang="fr-FR" sz="2300" b="1" dirty="0"/>
              <a:t> </a:t>
            </a:r>
            <a:r>
              <a:rPr lang="fr-FR" sz="2300" b="1" dirty="0" err="1" smtClean="0"/>
              <a:t>C-type</a:t>
            </a:r>
            <a:r>
              <a:rPr lang="fr-FR" sz="2300" b="1" dirty="0"/>
              <a:t> lysozyme </a:t>
            </a:r>
            <a:r>
              <a:rPr lang="fr-FR" sz="2300" b="1" dirty="0" err="1"/>
              <a:t>from</a:t>
            </a:r>
            <a:r>
              <a:rPr lang="fr-FR" sz="2300" b="1" dirty="0"/>
              <a:t> </a:t>
            </a:r>
            <a:r>
              <a:rPr lang="fr-FR" sz="2300" b="1" dirty="0" err="1"/>
              <a:t>Mytilus</a:t>
            </a:r>
            <a:r>
              <a:rPr lang="fr-FR" sz="2300" b="1" dirty="0"/>
              <a:t> </a:t>
            </a:r>
            <a:r>
              <a:rPr lang="fr-FR" sz="2300" b="1" dirty="0" err="1"/>
              <a:t>galloprovincialis</a:t>
            </a:r>
            <a:r>
              <a:rPr lang="fr-FR" sz="2300" b="1" dirty="0"/>
              <a:t>: insight </a:t>
            </a:r>
            <a:r>
              <a:rPr lang="fr-FR" sz="2300" b="1" dirty="0" err="1"/>
              <a:t>into</a:t>
            </a:r>
            <a:r>
              <a:rPr lang="fr-FR" sz="2300" b="1" dirty="0"/>
              <a:t> </a:t>
            </a:r>
            <a:r>
              <a:rPr lang="fr-FR" sz="2300" b="1" dirty="0" err="1"/>
              <a:t>innate</a:t>
            </a:r>
            <a:r>
              <a:rPr lang="fr-FR" sz="2300" b="1" dirty="0"/>
              <a:t> </a:t>
            </a:r>
            <a:r>
              <a:rPr lang="fr-FR" sz="2300" b="1" dirty="0" err="1"/>
              <a:t>immunity</a:t>
            </a:r>
            <a:r>
              <a:rPr lang="fr-FR" sz="2300" b="1" dirty="0"/>
              <a:t> and </a:t>
            </a:r>
            <a:r>
              <a:rPr lang="fr-FR" sz="2300" b="1" dirty="0" err="1"/>
              <a:t>molecular</a:t>
            </a:r>
            <a:r>
              <a:rPr lang="fr-FR" sz="2300" b="1" dirty="0"/>
              <a:t> </a:t>
            </a:r>
            <a:r>
              <a:rPr lang="fr-FR" sz="2300" b="1" dirty="0" err="1"/>
              <a:t>evolution</a:t>
            </a:r>
            <a:r>
              <a:rPr lang="fr-FR" sz="2300" b="1" dirty="0"/>
              <a:t> of </a:t>
            </a:r>
            <a:r>
              <a:rPr lang="fr-FR" sz="2300" b="1" dirty="0" err="1"/>
              <a:t>invertebrate</a:t>
            </a:r>
            <a:r>
              <a:rPr lang="fr-FR" sz="2300" b="1" dirty="0"/>
              <a:t> </a:t>
            </a:r>
            <a:r>
              <a:rPr lang="fr-FR" sz="2300" b="1" dirty="0" err="1"/>
              <a:t>C-type</a:t>
            </a:r>
            <a:r>
              <a:rPr lang="fr-FR" sz="2300" b="1" dirty="0"/>
              <a:t> lysozymes »</a:t>
            </a:r>
            <a:r>
              <a:rPr lang="fr-FR" sz="2300" dirty="0"/>
              <a:t>. </a:t>
            </a:r>
            <a:r>
              <a:rPr lang="fr-FR" sz="2300" i="1" dirty="0" err="1">
                <a:hlinkClick r:id="rId6" tooltip="PloS one."/>
              </a:rPr>
              <a:t>PLoS</a:t>
            </a:r>
            <a:r>
              <a:rPr lang="fr-FR" sz="2300" i="1" dirty="0">
                <a:hlinkClick r:id="rId6" tooltip="PloS one."/>
              </a:rPr>
              <a:t> One.</a:t>
            </a:r>
            <a:r>
              <a:rPr lang="fr-FR" sz="2300" dirty="0"/>
              <a:t> 2013 Jun 20;8(6).</a:t>
            </a:r>
          </a:p>
          <a:p>
            <a:pPr lvl="0">
              <a:spcBef>
                <a:spcPts val="1200"/>
              </a:spcBef>
              <a:spcAft>
                <a:spcPts val="1200"/>
              </a:spcAft>
            </a:pPr>
            <a:r>
              <a:rPr lang="fr-FR" sz="2300" dirty="0" err="1">
                <a:hlinkClick r:id="rId7"/>
              </a:rPr>
              <a:t>Matsuura</a:t>
            </a:r>
            <a:r>
              <a:rPr lang="fr-FR" sz="2300" dirty="0">
                <a:hlinkClick r:id="rId7"/>
              </a:rPr>
              <a:t> A</a:t>
            </a:r>
            <a:r>
              <a:rPr lang="fr-FR" sz="2300" dirty="0"/>
              <a:t>. et al. « </a:t>
            </a:r>
            <a:r>
              <a:rPr lang="fr-FR" sz="2300" b="1" dirty="0"/>
              <a:t>Structural </a:t>
            </a:r>
            <a:r>
              <a:rPr lang="fr-FR" sz="2300" b="1" dirty="0" err="1"/>
              <a:t>analysis</a:t>
            </a:r>
            <a:r>
              <a:rPr lang="fr-FR" sz="2300" b="1" dirty="0"/>
              <a:t> of an </a:t>
            </a:r>
            <a:r>
              <a:rPr lang="fr-FR" sz="2300" b="1" dirty="0" err="1"/>
              <a:t>insect</a:t>
            </a:r>
            <a:r>
              <a:rPr lang="fr-FR" sz="2300" b="1" dirty="0"/>
              <a:t> lysozyme </a:t>
            </a:r>
            <a:r>
              <a:rPr lang="fr-FR" sz="2300" b="1" dirty="0" err="1"/>
              <a:t>exhibiting</a:t>
            </a:r>
            <a:r>
              <a:rPr lang="fr-FR" sz="2300" b="1" dirty="0"/>
              <a:t> </a:t>
            </a:r>
            <a:r>
              <a:rPr lang="fr-FR" sz="2300" b="1" dirty="0" err="1"/>
              <a:t>catalytic</a:t>
            </a:r>
            <a:r>
              <a:rPr lang="fr-FR" sz="2300" b="1" dirty="0"/>
              <a:t> </a:t>
            </a:r>
            <a:r>
              <a:rPr lang="fr-FR" sz="2300" b="1" dirty="0" err="1"/>
              <a:t>efficiency</a:t>
            </a:r>
            <a:r>
              <a:rPr lang="fr-FR" sz="2300" b="1" dirty="0"/>
              <a:t> at </a:t>
            </a:r>
            <a:r>
              <a:rPr lang="fr-FR" sz="2300" b="1" dirty="0" err="1"/>
              <a:t>low</a:t>
            </a:r>
            <a:r>
              <a:rPr lang="fr-FR" sz="2300" b="1" dirty="0"/>
              <a:t> </a:t>
            </a:r>
            <a:r>
              <a:rPr lang="fr-FR" sz="2300" b="1" dirty="0" err="1"/>
              <a:t>temperatures</a:t>
            </a:r>
            <a:r>
              <a:rPr lang="fr-FR" sz="2300" b="1" dirty="0"/>
              <a:t> </a:t>
            </a:r>
            <a:r>
              <a:rPr lang="fr-FR" sz="2300" dirty="0"/>
              <a:t>» </a:t>
            </a:r>
            <a:r>
              <a:rPr lang="fr-FR" sz="2300" i="1" dirty="0" err="1">
                <a:hlinkClick r:id="rId8" tooltip="Biochemistry."/>
              </a:rPr>
              <a:t>Biochemistry</a:t>
            </a:r>
            <a:r>
              <a:rPr lang="fr-FR" sz="2300" i="1" dirty="0">
                <a:hlinkClick r:id="rId8" tooltip="Biochemistry."/>
              </a:rPr>
              <a:t>.</a:t>
            </a:r>
            <a:r>
              <a:rPr lang="fr-FR" sz="2300" dirty="0"/>
              <a:t> 2002 </a:t>
            </a:r>
            <a:r>
              <a:rPr lang="fr-FR" sz="2300" dirty="0" err="1"/>
              <a:t>Oct</a:t>
            </a:r>
            <a:r>
              <a:rPr lang="fr-FR" sz="2300" dirty="0"/>
              <a:t> 8;41(40).</a:t>
            </a:r>
          </a:p>
          <a:p>
            <a:pPr fontAlgn="base">
              <a:spcBef>
                <a:spcPts val="1200"/>
              </a:spcBef>
              <a:spcAft>
                <a:spcPts val="1200"/>
              </a:spcAft>
            </a:pPr>
            <a:r>
              <a:rPr lang="en-US" sz="2300" dirty="0" err="1" smtClean="0">
                <a:hlinkClick r:id="rId9"/>
              </a:rPr>
              <a:t>Liisa</a:t>
            </a:r>
            <a:r>
              <a:rPr lang="en-US" sz="2300" dirty="0" smtClean="0">
                <a:hlinkClick r:id="rId9"/>
              </a:rPr>
              <a:t> </a:t>
            </a:r>
            <a:r>
              <a:rPr lang="en-US" sz="2300" dirty="0">
                <a:hlinkClick r:id="rId9"/>
              </a:rPr>
              <a:t>Holm</a:t>
            </a:r>
            <a:r>
              <a:rPr lang="en-US" sz="2300" dirty="0"/>
              <a:t>, </a:t>
            </a:r>
            <a:r>
              <a:rPr lang="en-US" sz="2300" dirty="0">
                <a:hlinkClick r:id="rId9"/>
              </a:rPr>
              <a:t>Chris </a:t>
            </a:r>
            <a:r>
              <a:rPr lang="en-US" sz="2300" dirty="0" smtClean="0">
                <a:hlinkClick r:id="rId9"/>
              </a:rPr>
              <a:t>Sander</a:t>
            </a:r>
            <a:r>
              <a:rPr lang="en-US" sz="2300" dirty="0" smtClean="0"/>
              <a:t> “</a:t>
            </a:r>
            <a:r>
              <a:rPr lang="en-US" sz="2300" b="1" dirty="0" smtClean="0"/>
              <a:t>Structural </a:t>
            </a:r>
            <a:r>
              <a:rPr lang="en-US" sz="2300" b="1" dirty="0"/>
              <a:t>similarity of plant </a:t>
            </a:r>
            <a:r>
              <a:rPr lang="en-US" sz="2300" b="1" dirty="0" err="1"/>
              <a:t>chitinase</a:t>
            </a:r>
            <a:r>
              <a:rPr lang="en-US" sz="2300" b="1" dirty="0"/>
              <a:t> and lysozymes from animals and phage: An evolutionary </a:t>
            </a:r>
            <a:r>
              <a:rPr lang="en-US" sz="2300" b="1" dirty="0" err="1" smtClean="0"/>
              <a:t>connection”</a:t>
            </a:r>
            <a:r>
              <a:rPr lang="en-US" sz="2300" i="1" dirty="0" err="1" smtClean="0">
                <a:hlinkClick r:id="rId10" tooltip="Go to table of contents for this volume/issue"/>
              </a:rPr>
              <a:t>Febs</a:t>
            </a:r>
            <a:r>
              <a:rPr lang="en-US" sz="2300" i="1" dirty="0" smtClean="0">
                <a:hlinkClick r:id="rId10" tooltip="Go to table of contents for this volume/issue"/>
              </a:rPr>
              <a:t> letters. </a:t>
            </a:r>
            <a:r>
              <a:rPr lang="en-US" sz="2300" dirty="0" smtClean="0"/>
              <a:t>1994 Feb 28; 340 (1-2):129–132.</a:t>
            </a:r>
          </a:p>
          <a:p>
            <a:pPr fontAlgn="base"/>
            <a:endParaRPr lang="en-US" dirty="0"/>
          </a:p>
          <a:p>
            <a:pPr fontAlgn="base"/>
            <a:endParaRPr lang="fr-FR" dirty="0"/>
          </a:p>
          <a:p>
            <a:endParaRPr lang="fr-FR" dirty="0"/>
          </a:p>
        </p:txBody>
      </p:sp>
    </p:spTree>
    <p:extLst>
      <p:ext uri="{BB962C8B-B14F-4D97-AF65-F5344CB8AC3E}">
        <p14:creationId xmlns:p14="http://schemas.microsoft.com/office/powerpoint/2010/main" val="79258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4278051990"/>
              </p:ext>
            </p:extLst>
          </p:nvPr>
        </p:nvGraphicFramePr>
        <p:xfrm>
          <a:off x="547205" y="1470454"/>
          <a:ext cx="8049590" cy="4757352"/>
        </p:xfrm>
        <a:graphic>
          <a:graphicData uri="http://schemas.openxmlformats.org/presentationml/2006/ole">
            <mc:AlternateContent xmlns:mc="http://schemas.openxmlformats.org/markup-compatibility/2006">
              <mc:Choice xmlns:v="urn:schemas-microsoft-com:vml" Requires="v">
                <p:oleObj spid="_x0000_s23579" name="Document" r:id="rId4" imgW="6000829" imgH="3551994" progId="Word.Document.12">
                  <p:embed/>
                </p:oleObj>
              </mc:Choice>
              <mc:Fallback>
                <p:oleObj name="Document" r:id="rId4" imgW="6000829" imgH="3551994" progId="Word.Document.12">
                  <p:embed/>
                  <p:pic>
                    <p:nvPicPr>
                      <p:cNvPr id="0" name=""/>
                      <p:cNvPicPr/>
                      <p:nvPr/>
                    </p:nvPicPr>
                    <p:blipFill>
                      <a:blip r:embed="rId5"/>
                      <a:stretch>
                        <a:fillRect/>
                      </a:stretch>
                    </p:blipFill>
                    <p:spPr>
                      <a:xfrm>
                        <a:off x="547205" y="1470454"/>
                        <a:ext cx="8049590" cy="4757352"/>
                      </a:xfrm>
                      <a:prstGeom prst="rect">
                        <a:avLst/>
                      </a:prstGeom>
                    </p:spPr>
                  </p:pic>
                </p:oleObj>
              </mc:Fallback>
            </mc:AlternateContent>
          </a:graphicData>
        </a:graphic>
      </p:graphicFrame>
      <p:sp>
        <p:nvSpPr>
          <p:cNvPr id="4" name="ZoneTexte 3"/>
          <p:cNvSpPr txBox="1"/>
          <p:nvPr/>
        </p:nvSpPr>
        <p:spPr>
          <a:xfrm>
            <a:off x="3621901" y="568237"/>
            <a:ext cx="1900199" cy="46166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a:spcBef>
                <a:spcPct val="0"/>
              </a:spcBef>
              <a:buNone/>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a:t>
            </a:r>
            <a:r>
              <a:rPr lang="fr-FR" dirty="0"/>
              <a:t> « intrus » </a:t>
            </a:r>
          </a:p>
        </p:txBody>
      </p:sp>
    </p:spTree>
    <p:extLst>
      <p:ext uri="{BB962C8B-B14F-4D97-AF65-F5344CB8AC3E}">
        <p14:creationId xmlns:p14="http://schemas.microsoft.com/office/powerpoint/2010/main" val="3158658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02508"/>
            <a:ext cx="8229600" cy="650789"/>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BE" altLang="fr-FR" sz="2400" dirty="0">
                <a:solidFill>
                  <a:schemeClr val="dk1"/>
                </a:solidFill>
                <a:latin typeface="+mn-lt"/>
                <a:ea typeface="+mn-ea"/>
                <a:cs typeface="+mn-cs"/>
              </a:rPr>
              <a:t>Les défenses « de barrière »</a:t>
            </a:r>
          </a:p>
        </p:txBody>
      </p:sp>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250" y="2458995"/>
            <a:ext cx="57245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2066249" y="1509406"/>
            <a:ext cx="5606909" cy="4718399"/>
          </a:xfrm>
          <a:prstGeom prst="ellipse">
            <a:avLst/>
          </a:prstGeom>
          <a:noFill/>
          <a:ln w="127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effectLst>
                <a:innerShdw blurRad="63500" dist="50800" dir="18900000">
                  <a:prstClr val="black">
                    <a:alpha val="50000"/>
                  </a:prstClr>
                </a:innerShdw>
              </a:effectLst>
            </a:endParaRPr>
          </a:p>
        </p:txBody>
      </p:sp>
      <p:sp>
        <p:nvSpPr>
          <p:cNvPr id="2" name="ZoneTexte 1"/>
          <p:cNvSpPr txBox="1"/>
          <p:nvPr/>
        </p:nvSpPr>
        <p:spPr>
          <a:xfrm>
            <a:off x="5364752" y="1671589"/>
            <a:ext cx="345453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BE" altLang="fr-FR" dirty="0"/>
              <a:t>La peau et le sébum </a:t>
            </a:r>
            <a:endParaRPr lang="fr-BE" altLang="fr-FR" dirty="0" smtClean="0"/>
          </a:p>
          <a:p>
            <a:r>
              <a:rPr lang="fr-BE" altLang="fr-FR" dirty="0" smtClean="0"/>
              <a:t>(</a:t>
            </a:r>
            <a:r>
              <a:rPr lang="fr-BE" altLang="fr-FR" dirty="0"/>
              <a:t>rôle antibactérien des acides gras</a:t>
            </a:r>
            <a:r>
              <a:rPr lang="fr-BE" altLang="fr-FR" dirty="0" smtClean="0"/>
              <a:t>)</a:t>
            </a:r>
            <a:endParaRPr lang="fr-FR" dirty="0"/>
          </a:p>
        </p:txBody>
      </p:sp>
      <p:sp>
        <p:nvSpPr>
          <p:cNvPr id="3" name="ZoneTexte 2"/>
          <p:cNvSpPr txBox="1"/>
          <p:nvPr/>
        </p:nvSpPr>
        <p:spPr>
          <a:xfrm>
            <a:off x="214183" y="1812664"/>
            <a:ext cx="3910109" cy="369332"/>
          </a:xfrm>
          <a:custGeom>
            <a:avLst/>
            <a:gdLst>
              <a:gd name="connsiteX0" fmla="*/ 0 w 3910109"/>
              <a:gd name="connsiteY0" fmla="*/ 0 h 646331"/>
              <a:gd name="connsiteX1" fmla="*/ 3910109 w 3910109"/>
              <a:gd name="connsiteY1" fmla="*/ 0 h 646331"/>
              <a:gd name="connsiteX2" fmla="*/ 3910109 w 3910109"/>
              <a:gd name="connsiteY2" fmla="*/ 646331 h 646331"/>
              <a:gd name="connsiteX3" fmla="*/ 0 w 3910109"/>
              <a:gd name="connsiteY3" fmla="*/ 646331 h 646331"/>
              <a:gd name="connsiteX4" fmla="*/ 0 w 3910109"/>
              <a:gd name="connsiteY4" fmla="*/ 0 h 646331"/>
              <a:gd name="connsiteX0" fmla="*/ 0 w 3910109"/>
              <a:gd name="connsiteY0" fmla="*/ 0 h 662807"/>
              <a:gd name="connsiteX1" fmla="*/ 3910109 w 3910109"/>
              <a:gd name="connsiteY1" fmla="*/ 0 h 662807"/>
              <a:gd name="connsiteX2" fmla="*/ 3910109 w 3910109"/>
              <a:gd name="connsiteY2" fmla="*/ 662807 h 662807"/>
              <a:gd name="connsiteX3" fmla="*/ 0 w 3910109"/>
              <a:gd name="connsiteY3" fmla="*/ 646331 h 662807"/>
              <a:gd name="connsiteX4" fmla="*/ 0 w 3910109"/>
              <a:gd name="connsiteY4" fmla="*/ 0 h 66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109" h="662807">
                <a:moveTo>
                  <a:pt x="0" y="0"/>
                </a:moveTo>
                <a:lnTo>
                  <a:pt x="3910109" y="0"/>
                </a:lnTo>
                <a:lnTo>
                  <a:pt x="3910109" y="662807"/>
                </a:lnTo>
                <a:lnTo>
                  <a:pt x="0" y="646331"/>
                </a:lnTo>
                <a:lnTo>
                  <a:pt x="0" y="0"/>
                </a:lnTo>
                <a:close/>
              </a:path>
            </a:pathLst>
          </a:cu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BE" altLang="fr-FR" dirty="0"/>
              <a:t>Le mucus et « l’escalator muco-ciliaire </a:t>
            </a:r>
            <a:r>
              <a:rPr lang="fr-BE" altLang="fr-FR" dirty="0" smtClean="0"/>
              <a:t>»</a:t>
            </a:r>
            <a:endParaRPr lang="fr-FR" dirty="0"/>
          </a:p>
        </p:txBody>
      </p:sp>
      <p:sp>
        <p:nvSpPr>
          <p:cNvPr id="4" name="ZoneTexte 3"/>
          <p:cNvSpPr txBox="1"/>
          <p:nvPr/>
        </p:nvSpPr>
        <p:spPr>
          <a:xfrm>
            <a:off x="205946" y="3395843"/>
            <a:ext cx="248887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altLang="fr-FR" dirty="0"/>
              <a:t>Les flores commensales (intestin, vagin, etc</a:t>
            </a:r>
            <a:r>
              <a:rPr lang="fr-BE" altLang="fr-FR" dirty="0" smtClean="0"/>
              <a:t>.)</a:t>
            </a:r>
          </a:p>
          <a:p>
            <a:pPr marL="285750" lvl="1" indent="-285750">
              <a:buFont typeface="Arial" panose="020B0604020202020204" pitchFamily="34" charset="0"/>
              <a:buChar char="•"/>
            </a:pPr>
            <a:r>
              <a:rPr lang="fr-BE" altLang="fr-FR" dirty="0" smtClean="0"/>
              <a:t>Colicine et diverses bactériocines…</a:t>
            </a:r>
            <a:endParaRPr lang="fr-FR" dirty="0"/>
          </a:p>
        </p:txBody>
      </p:sp>
      <p:sp>
        <p:nvSpPr>
          <p:cNvPr id="5" name="ZoneTexte 4"/>
          <p:cNvSpPr txBox="1"/>
          <p:nvPr/>
        </p:nvSpPr>
        <p:spPr>
          <a:xfrm>
            <a:off x="6742456" y="4134507"/>
            <a:ext cx="186140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BE" altLang="fr-FR" dirty="0"/>
              <a:t>Les milieux </a:t>
            </a:r>
            <a:r>
              <a:rPr lang="fr-BE" altLang="fr-FR" dirty="0" smtClean="0"/>
              <a:t>acides</a:t>
            </a:r>
            <a:endParaRPr lang="fr-FR" dirty="0"/>
          </a:p>
        </p:txBody>
      </p:sp>
      <p:sp>
        <p:nvSpPr>
          <p:cNvPr id="6" name="ZoneTexte 5"/>
          <p:cNvSpPr txBox="1"/>
          <p:nvPr/>
        </p:nvSpPr>
        <p:spPr>
          <a:xfrm>
            <a:off x="2520779" y="5631592"/>
            <a:ext cx="469724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BE" altLang="fr-FR" b="1" dirty="0">
                <a:solidFill>
                  <a:srgbClr val="FF0000"/>
                </a:solidFill>
              </a:rPr>
              <a:t>Les protéines et peptides antimicrobiens (PAM</a:t>
            </a:r>
            <a:r>
              <a:rPr lang="fr-BE" altLang="fr-FR" b="1" dirty="0" smtClean="0">
                <a:solidFill>
                  <a:srgbClr val="FF0000"/>
                </a:solidFill>
              </a:rPr>
              <a:t>)</a:t>
            </a:r>
            <a:endParaRPr lang="fr-FR" b="1" dirty="0"/>
          </a:p>
        </p:txBody>
      </p:sp>
    </p:spTree>
    <p:extLst>
      <p:ext uri="{BB962C8B-B14F-4D97-AF65-F5344CB8AC3E}">
        <p14:creationId xmlns:p14="http://schemas.microsoft.com/office/powerpoint/2010/main" val="21231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976184"/>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en-US" altLang="fr-FR" sz="2400" dirty="0">
                <a:solidFill>
                  <a:schemeClr val="dk1"/>
                </a:solidFill>
                <a:latin typeface="+mn-lt"/>
                <a:ea typeface="+mn-ea"/>
                <a:cs typeface="+mn-cs"/>
              </a:rPr>
              <a:t>Les </a:t>
            </a:r>
            <a:r>
              <a:rPr lang="en-US" altLang="fr-FR" sz="2400" dirty="0" err="1">
                <a:solidFill>
                  <a:schemeClr val="dk1"/>
                </a:solidFill>
                <a:latin typeface="+mn-lt"/>
                <a:ea typeface="+mn-ea"/>
                <a:cs typeface="+mn-cs"/>
              </a:rPr>
              <a:t>Protéines</a:t>
            </a:r>
            <a:r>
              <a:rPr lang="en-US" altLang="fr-FR" sz="2400" dirty="0">
                <a:solidFill>
                  <a:schemeClr val="dk1"/>
                </a:solidFill>
                <a:latin typeface="+mn-lt"/>
                <a:ea typeface="+mn-ea"/>
                <a:cs typeface="+mn-cs"/>
              </a:rPr>
              <a:t> et peptides </a:t>
            </a:r>
            <a:r>
              <a:rPr lang="en-US" altLang="fr-FR" sz="2400" dirty="0" err="1">
                <a:solidFill>
                  <a:schemeClr val="dk1"/>
                </a:solidFill>
                <a:latin typeface="+mn-lt"/>
                <a:ea typeface="+mn-ea"/>
                <a:cs typeface="+mn-cs"/>
              </a:rPr>
              <a:t>AntiMicrobiens</a:t>
            </a:r>
            <a:r>
              <a:rPr lang="en-US" altLang="fr-FR" sz="2400" dirty="0">
                <a:solidFill>
                  <a:schemeClr val="dk1"/>
                </a:solidFill>
                <a:latin typeface="+mn-lt"/>
                <a:ea typeface="+mn-ea"/>
                <a:cs typeface="+mn-cs"/>
              </a:rPr>
              <a:t> chez </a:t>
            </a:r>
            <a:r>
              <a:rPr lang="en-US" altLang="fr-FR" sz="2400" dirty="0" err="1">
                <a:solidFill>
                  <a:schemeClr val="dk1"/>
                </a:solidFill>
                <a:latin typeface="+mn-lt"/>
                <a:ea typeface="+mn-ea"/>
                <a:cs typeface="+mn-cs"/>
              </a:rPr>
              <a:t>l’Homme</a:t>
            </a:r>
            <a:r>
              <a:rPr lang="en-US" altLang="fr-FR" sz="2400" dirty="0">
                <a:solidFill>
                  <a:schemeClr val="dk1"/>
                </a:solidFill>
                <a:latin typeface="+mn-lt"/>
                <a:ea typeface="+mn-ea"/>
                <a:cs typeface="+mn-cs"/>
              </a:rPr>
              <a:t> (PAM)</a:t>
            </a:r>
            <a:endParaRPr lang="fr-BE" altLang="fr-FR" sz="2400" dirty="0">
              <a:solidFill>
                <a:schemeClr val="dk1"/>
              </a:solidFill>
              <a:latin typeface="+mn-lt"/>
              <a:ea typeface="+mn-ea"/>
              <a:cs typeface="+mn-cs"/>
            </a:endParaRPr>
          </a:p>
        </p:txBody>
      </p:sp>
      <p:sp>
        <p:nvSpPr>
          <p:cNvPr id="22531" name="Rectangle 3"/>
          <p:cNvSpPr>
            <a:spLocks noGrp="1" noChangeArrowheads="1"/>
          </p:cNvSpPr>
          <p:nvPr>
            <p:ph type="body" idx="1"/>
          </p:nvPr>
        </p:nvSpPr>
        <p:spPr>
          <a:xfrm>
            <a:off x="457200" y="1911178"/>
            <a:ext cx="8229600" cy="4214985"/>
          </a:xfrm>
        </p:spPr>
        <p:txBody>
          <a:bodyPr>
            <a:normAutofit fontScale="70000" lnSpcReduction="20000"/>
          </a:bodyPr>
          <a:lstStyle/>
          <a:p>
            <a:pPr eaLnBrk="1" hangingPunct="1">
              <a:lnSpc>
                <a:spcPct val="90000"/>
              </a:lnSpc>
              <a:spcBef>
                <a:spcPts val="600"/>
              </a:spcBef>
              <a:spcAft>
                <a:spcPts val="600"/>
              </a:spcAft>
            </a:pPr>
            <a:r>
              <a:rPr lang="fr-BE" altLang="fr-FR" sz="2800" dirty="0" smtClean="0"/>
              <a:t>Enzymes : </a:t>
            </a:r>
            <a:r>
              <a:rPr lang="fr-BE" altLang="fr-FR" sz="2800" b="1" dirty="0" smtClean="0">
                <a:solidFill>
                  <a:schemeClr val="accent6">
                    <a:lumMod val="75000"/>
                  </a:schemeClr>
                </a:solidFill>
              </a:rPr>
              <a:t>ex. lysozyme </a:t>
            </a:r>
            <a:r>
              <a:rPr lang="fr-BE" altLang="fr-FR" sz="2800" dirty="0" smtClean="0"/>
              <a:t>(250-500 </a:t>
            </a:r>
            <a:r>
              <a:rPr lang="fr-BE" altLang="fr-FR" sz="2800" dirty="0" smtClean="0">
                <a:latin typeface="Symbol" pitchFamily="18" charset="2"/>
              </a:rPr>
              <a:t>m</a:t>
            </a:r>
            <a:r>
              <a:rPr lang="fr-BE" altLang="fr-FR" sz="2800" dirty="0" smtClean="0"/>
              <a:t>g/mL </a:t>
            </a:r>
            <a:r>
              <a:rPr lang="fr-BE" altLang="fr-FR" sz="2800" dirty="0" smtClean="0"/>
              <a:t>dans les sécrétions nasales, salive, larmes)</a:t>
            </a:r>
          </a:p>
          <a:p>
            <a:pPr eaLnBrk="1" hangingPunct="1">
              <a:lnSpc>
                <a:spcPct val="90000"/>
              </a:lnSpc>
              <a:spcBef>
                <a:spcPts val="600"/>
              </a:spcBef>
              <a:spcAft>
                <a:spcPts val="600"/>
              </a:spcAft>
            </a:pPr>
            <a:r>
              <a:rPr lang="fr-BE" altLang="fr-FR" sz="2800" dirty="0" smtClean="0"/>
              <a:t>Lactoferrine (chélation du fer)</a:t>
            </a:r>
          </a:p>
          <a:p>
            <a:pPr eaLnBrk="1" hangingPunct="1">
              <a:lnSpc>
                <a:spcPct val="90000"/>
              </a:lnSpc>
              <a:spcBef>
                <a:spcPts val="600"/>
              </a:spcBef>
              <a:spcAft>
                <a:spcPts val="600"/>
              </a:spcAft>
            </a:pPr>
            <a:r>
              <a:rPr lang="fr-BE" altLang="fr-FR" sz="2800" dirty="0" err="1" smtClean="0"/>
              <a:t>Défensines</a:t>
            </a:r>
            <a:r>
              <a:rPr lang="fr-BE" altLang="fr-FR" sz="2800" dirty="0" smtClean="0"/>
              <a:t> (feuillets </a:t>
            </a:r>
            <a:r>
              <a:rPr lang="fr-BE" altLang="fr-FR" sz="2800" dirty="0" smtClean="0">
                <a:latin typeface="Symbol" pitchFamily="18" charset="2"/>
              </a:rPr>
              <a:t>b</a:t>
            </a:r>
            <a:r>
              <a:rPr lang="fr-BE" altLang="fr-FR" sz="2800" dirty="0" smtClean="0"/>
              <a:t>)</a:t>
            </a:r>
          </a:p>
          <a:p>
            <a:pPr lvl="1" eaLnBrk="1" hangingPunct="1">
              <a:lnSpc>
                <a:spcPct val="90000"/>
              </a:lnSpc>
              <a:spcBef>
                <a:spcPts val="600"/>
              </a:spcBef>
              <a:spcAft>
                <a:spcPts val="600"/>
              </a:spcAft>
              <a:buFont typeface="Wingdings" pitchFamily="2" charset="2"/>
              <a:buChar char="§"/>
            </a:pPr>
            <a:r>
              <a:rPr lang="fr-BE" altLang="fr-FR" sz="2400" dirty="0" smtClean="0">
                <a:latin typeface="Symbol" pitchFamily="18" charset="2"/>
              </a:rPr>
              <a:t>b</a:t>
            </a:r>
            <a:r>
              <a:rPr lang="fr-BE" altLang="fr-FR" sz="2400" dirty="0" smtClean="0"/>
              <a:t> </a:t>
            </a:r>
            <a:r>
              <a:rPr lang="fr-BE" altLang="fr-FR" sz="2400" dirty="0" err="1" smtClean="0"/>
              <a:t>défensines</a:t>
            </a:r>
            <a:r>
              <a:rPr lang="fr-BE" altLang="fr-FR" sz="2400" dirty="0" smtClean="0"/>
              <a:t>  (HBD-1 et HBD-2)</a:t>
            </a:r>
          </a:p>
          <a:p>
            <a:pPr lvl="2">
              <a:lnSpc>
                <a:spcPct val="90000"/>
              </a:lnSpc>
              <a:spcBef>
                <a:spcPts val="600"/>
              </a:spcBef>
              <a:spcAft>
                <a:spcPts val="600"/>
              </a:spcAft>
            </a:pPr>
            <a:r>
              <a:rPr lang="fr-BE" altLang="fr-FR" sz="2000" dirty="0" smtClean="0"/>
              <a:t>Peau et tractus respiratoire</a:t>
            </a:r>
          </a:p>
          <a:p>
            <a:pPr lvl="1" eaLnBrk="1" hangingPunct="1">
              <a:lnSpc>
                <a:spcPct val="90000"/>
              </a:lnSpc>
              <a:spcBef>
                <a:spcPts val="600"/>
              </a:spcBef>
              <a:spcAft>
                <a:spcPts val="600"/>
              </a:spcAft>
              <a:buFont typeface="Wingdings" pitchFamily="2" charset="2"/>
              <a:buChar char="§"/>
            </a:pPr>
            <a:r>
              <a:rPr lang="fr-BE" altLang="fr-FR" sz="2400" dirty="0" smtClean="0">
                <a:latin typeface="Symbol" pitchFamily="18" charset="2"/>
              </a:rPr>
              <a:t>a</a:t>
            </a:r>
            <a:r>
              <a:rPr lang="fr-BE" altLang="fr-FR" sz="2400" dirty="0" smtClean="0"/>
              <a:t> </a:t>
            </a:r>
            <a:r>
              <a:rPr lang="fr-BE" altLang="fr-FR" sz="2400" dirty="0" err="1" smtClean="0"/>
              <a:t>défensines</a:t>
            </a:r>
            <a:r>
              <a:rPr lang="fr-BE" altLang="fr-FR" sz="2400" dirty="0" smtClean="0"/>
              <a:t> (=</a:t>
            </a:r>
            <a:r>
              <a:rPr lang="fr-BE" altLang="fr-FR" sz="2400" dirty="0" err="1" smtClean="0"/>
              <a:t>cryptidines</a:t>
            </a:r>
            <a:r>
              <a:rPr lang="fr-BE" altLang="fr-FR" sz="2400" dirty="0" smtClean="0"/>
              <a:t>)</a:t>
            </a:r>
          </a:p>
          <a:p>
            <a:pPr lvl="2">
              <a:lnSpc>
                <a:spcPct val="90000"/>
              </a:lnSpc>
              <a:spcBef>
                <a:spcPts val="600"/>
              </a:spcBef>
              <a:spcAft>
                <a:spcPts val="600"/>
              </a:spcAft>
            </a:pPr>
            <a:r>
              <a:rPr lang="fr-BE" altLang="fr-FR" sz="2000" dirty="0" smtClean="0"/>
              <a:t>Cellules de </a:t>
            </a:r>
            <a:r>
              <a:rPr lang="fr-BE" altLang="fr-FR" sz="2000" dirty="0" err="1" smtClean="0"/>
              <a:t>Paneth</a:t>
            </a:r>
            <a:r>
              <a:rPr lang="fr-BE" altLang="fr-FR" sz="2000" dirty="0" smtClean="0"/>
              <a:t> de l’intestin</a:t>
            </a:r>
          </a:p>
          <a:p>
            <a:pPr eaLnBrk="1" hangingPunct="1">
              <a:lnSpc>
                <a:spcPct val="90000"/>
              </a:lnSpc>
              <a:spcBef>
                <a:spcPts val="600"/>
              </a:spcBef>
              <a:spcAft>
                <a:spcPts val="600"/>
              </a:spcAft>
            </a:pPr>
            <a:r>
              <a:rPr lang="fr-BE" altLang="fr-FR" sz="2800" dirty="0" err="1" smtClean="0"/>
              <a:t>Cathélicidines</a:t>
            </a:r>
            <a:r>
              <a:rPr lang="fr-BE" altLang="fr-FR" sz="2800" dirty="0" smtClean="0"/>
              <a:t> (hélices </a:t>
            </a:r>
            <a:r>
              <a:rPr lang="fr-BE" altLang="fr-FR" sz="2800" dirty="0" smtClean="0">
                <a:latin typeface="Symbol" pitchFamily="18" charset="2"/>
              </a:rPr>
              <a:t>a</a:t>
            </a:r>
            <a:r>
              <a:rPr lang="fr-BE" altLang="fr-FR" sz="2800" dirty="0" smtClean="0"/>
              <a:t>)</a:t>
            </a:r>
          </a:p>
          <a:p>
            <a:pPr eaLnBrk="1" hangingPunct="1">
              <a:lnSpc>
                <a:spcPct val="90000"/>
              </a:lnSpc>
              <a:spcBef>
                <a:spcPts val="600"/>
              </a:spcBef>
              <a:spcAft>
                <a:spcPts val="600"/>
              </a:spcAft>
            </a:pPr>
            <a:r>
              <a:rPr lang="fr-BE" altLang="fr-FR" sz="2800" dirty="0" smtClean="0"/>
              <a:t>Protéines A et D du surfactant (</a:t>
            </a:r>
            <a:r>
              <a:rPr lang="fr-BE" altLang="fr-FR" sz="2800" i="1" dirty="0" smtClean="0"/>
              <a:t>opsonines</a:t>
            </a:r>
            <a:r>
              <a:rPr lang="fr-BE" altLang="fr-FR" sz="2800" dirty="0" smtClean="0"/>
              <a:t> primitives)</a:t>
            </a:r>
          </a:p>
          <a:p>
            <a:pPr marL="0" indent="0">
              <a:lnSpc>
                <a:spcPct val="90000"/>
              </a:lnSpc>
              <a:spcBef>
                <a:spcPts val="600"/>
              </a:spcBef>
              <a:spcAft>
                <a:spcPts val="600"/>
              </a:spcAft>
              <a:buNone/>
            </a:pPr>
            <a:endParaRPr lang="fr-BE" altLang="fr-FR" sz="2800" dirty="0" smtClean="0"/>
          </a:p>
          <a:p>
            <a:pPr marL="0" indent="0">
              <a:lnSpc>
                <a:spcPct val="90000"/>
              </a:lnSpc>
              <a:buNone/>
            </a:pPr>
            <a:r>
              <a:rPr lang="fr-BE" altLang="fr-FR" sz="4000" b="1" dirty="0" smtClean="0">
                <a:solidFill>
                  <a:schemeClr val="accent6">
                    <a:lumMod val="75000"/>
                  </a:schemeClr>
                </a:solidFill>
              </a:rPr>
              <a:t>→ Rôle </a:t>
            </a:r>
            <a:r>
              <a:rPr lang="fr-BE" altLang="fr-FR" sz="4000" b="1" dirty="0">
                <a:solidFill>
                  <a:schemeClr val="accent6">
                    <a:lumMod val="75000"/>
                  </a:schemeClr>
                </a:solidFill>
              </a:rPr>
              <a:t>essentiel dans les défenses de première </a:t>
            </a:r>
            <a:r>
              <a:rPr lang="fr-BE" altLang="fr-FR" sz="4000" b="1" dirty="0" smtClean="0">
                <a:solidFill>
                  <a:schemeClr val="accent6">
                    <a:lumMod val="75000"/>
                  </a:schemeClr>
                </a:solidFill>
              </a:rPr>
              <a:t>ligne</a:t>
            </a:r>
            <a:endParaRPr lang="fr-BE" altLang="fr-FR" sz="4000" dirty="0" smtClean="0">
              <a:solidFill>
                <a:schemeClr val="accent6">
                  <a:lumMod val="75000"/>
                </a:schemeClr>
              </a:solidFill>
            </a:endParaRPr>
          </a:p>
        </p:txBody>
      </p:sp>
    </p:spTree>
    <p:extLst>
      <p:ext uri="{BB962C8B-B14F-4D97-AF65-F5344CB8AC3E}">
        <p14:creationId xmlns:p14="http://schemas.microsoft.com/office/powerpoint/2010/main" val="204946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157" y="274638"/>
            <a:ext cx="6911546" cy="804519"/>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fr-BE" altLang="fr-FR" sz="2400" dirty="0">
                <a:solidFill>
                  <a:schemeClr val="dk1"/>
                </a:solidFill>
                <a:latin typeface="+mn-lt"/>
                <a:ea typeface="+mn-ea"/>
                <a:cs typeface="+mn-cs"/>
              </a:rPr>
              <a:t>Les Protéines et peptides </a:t>
            </a:r>
            <a:r>
              <a:rPr lang="fr-BE" altLang="fr-FR" sz="2400" dirty="0" err="1">
                <a:solidFill>
                  <a:schemeClr val="dk1"/>
                </a:solidFill>
                <a:latin typeface="+mn-lt"/>
                <a:ea typeface="+mn-ea"/>
                <a:cs typeface="+mn-cs"/>
              </a:rPr>
              <a:t>AntiMicrobiens</a:t>
            </a:r>
            <a:r>
              <a:rPr lang="fr-BE" altLang="fr-FR" sz="2400" dirty="0">
                <a:solidFill>
                  <a:schemeClr val="dk1"/>
                </a:solidFill>
                <a:latin typeface="+mn-lt"/>
                <a:ea typeface="+mn-ea"/>
                <a:cs typeface="+mn-cs"/>
              </a:rPr>
              <a:t> : PAM</a:t>
            </a:r>
          </a:p>
        </p:txBody>
      </p:sp>
      <p:sp>
        <p:nvSpPr>
          <p:cNvPr id="20483" name="Rectangle 3"/>
          <p:cNvSpPr>
            <a:spLocks noGrp="1" noChangeArrowheads="1"/>
          </p:cNvSpPr>
          <p:nvPr>
            <p:ph type="body" idx="1"/>
          </p:nvPr>
        </p:nvSpPr>
        <p:spPr/>
        <p:txBody>
          <a:bodyPr/>
          <a:lstStyle/>
          <a:p>
            <a:pPr eaLnBrk="1" hangingPunct="1"/>
            <a:r>
              <a:rPr lang="fr-BE" altLang="fr-FR" sz="2800" dirty="0" smtClean="0"/>
              <a:t>Produits par de multiples types cellulaires</a:t>
            </a:r>
          </a:p>
          <a:p>
            <a:pPr lvl="1" eaLnBrk="1" hangingPunct="1"/>
            <a:r>
              <a:rPr lang="fr-BE" altLang="fr-FR" sz="2400" dirty="0" smtClean="0"/>
              <a:t>Glandes sous-muqueuses</a:t>
            </a:r>
          </a:p>
          <a:p>
            <a:pPr lvl="1" eaLnBrk="1" hangingPunct="1"/>
            <a:r>
              <a:rPr lang="fr-BE" altLang="fr-FR" sz="2400" dirty="0" smtClean="0"/>
              <a:t>Cellules épithéliales</a:t>
            </a:r>
          </a:p>
          <a:p>
            <a:pPr lvl="1" eaLnBrk="1" hangingPunct="1"/>
            <a:r>
              <a:rPr lang="fr-BE" altLang="fr-FR" sz="2400" dirty="0" smtClean="0"/>
              <a:t>Cellules « spécialisées » de l’immunité naturelle</a:t>
            </a:r>
          </a:p>
          <a:p>
            <a:pPr lvl="2" eaLnBrk="1" hangingPunct="1"/>
            <a:r>
              <a:rPr lang="fr-BE" altLang="fr-FR" sz="2000" b="1" dirty="0" smtClean="0">
                <a:solidFill>
                  <a:schemeClr val="accent6">
                    <a:lumMod val="75000"/>
                  </a:schemeClr>
                </a:solidFill>
              </a:rPr>
              <a:t>Polynucléaires neutrophiles</a:t>
            </a:r>
          </a:p>
          <a:p>
            <a:pPr lvl="2" eaLnBrk="1" hangingPunct="1"/>
            <a:r>
              <a:rPr lang="fr-BE" altLang="fr-FR" sz="2000" b="1" dirty="0" smtClean="0">
                <a:solidFill>
                  <a:schemeClr val="accent6">
                    <a:lumMod val="75000"/>
                  </a:schemeClr>
                </a:solidFill>
              </a:rPr>
              <a:t>Macrophages</a:t>
            </a:r>
          </a:p>
          <a:p>
            <a:pPr eaLnBrk="1" hangingPunct="1"/>
            <a:r>
              <a:rPr lang="fr-BE" altLang="fr-FR" sz="2800" dirty="0" smtClean="0"/>
              <a:t>Selon les cas, </a:t>
            </a:r>
            <a:r>
              <a:rPr lang="fr-BE" altLang="fr-FR" sz="2800" dirty="0" smtClean="0"/>
              <a:t>action </a:t>
            </a:r>
            <a:r>
              <a:rPr lang="fr-BE" altLang="fr-FR" sz="2800" dirty="0" smtClean="0"/>
              <a:t>extracellulaire, intracellulaire </a:t>
            </a:r>
            <a:r>
              <a:rPr lang="fr-BE" altLang="fr-FR" sz="2800" dirty="0" smtClean="0"/>
              <a:t>(sur des microorganismes phagocytés</a:t>
            </a:r>
            <a:r>
              <a:rPr lang="fr-BE" altLang="fr-FR" sz="2800" dirty="0" smtClean="0"/>
              <a:t>) ou les </a:t>
            </a:r>
            <a:r>
              <a:rPr lang="fr-BE" altLang="fr-FR" sz="2800" dirty="0" smtClean="0"/>
              <a:t>deux</a:t>
            </a:r>
            <a:endParaRPr lang="fr-BE" altLang="fr-FR" sz="2800" dirty="0" smtClean="0"/>
          </a:p>
        </p:txBody>
      </p:sp>
    </p:spTree>
    <p:extLst>
      <p:ext uri="{BB962C8B-B14F-4D97-AF65-F5344CB8AC3E}">
        <p14:creationId xmlns:p14="http://schemas.microsoft.com/office/powerpoint/2010/main" val="786039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622" y="274638"/>
            <a:ext cx="7599405" cy="1143000"/>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fr-FR" sz="2000" b="1" dirty="0">
                <a:solidFill>
                  <a:schemeClr val="accent3">
                    <a:lumMod val="75000"/>
                  </a:schemeClr>
                </a:solidFill>
              </a:rPr>
              <a:t>Par exemple, s’agissant  de la production de </a:t>
            </a:r>
            <a:r>
              <a:rPr lang="fr-BE" altLang="fr-FR" sz="2000" b="1" dirty="0">
                <a:solidFill>
                  <a:schemeClr val="accent3">
                    <a:lumMod val="75000"/>
                  </a:schemeClr>
                </a:solidFill>
              </a:rPr>
              <a:t>Protéines et peptides </a:t>
            </a:r>
            <a:r>
              <a:rPr lang="fr-BE" altLang="fr-FR" sz="2000" b="1" dirty="0" err="1">
                <a:solidFill>
                  <a:schemeClr val="accent3">
                    <a:lumMod val="75000"/>
                  </a:schemeClr>
                </a:solidFill>
              </a:rPr>
              <a:t>AntiMicrobiens</a:t>
            </a:r>
            <a:r>
              <a:rPr lang="fr-BE" altLang="fr-FR" sz="2000" b="1" dirty="0">
                <a:solidFill>
                  <a:schemeClr val="accent3">
                    <a:lumMod val="75000"/>
                  </a:schemeClr>
                </a:solidFill>
              </a:rPr>
              <a:t> </a:t>
            </a:r>
            <a:r>
              <a:rPr lang="fr-FR" sz="2000" b="1" dirty="0">
                <a:solidFill>
                  <a:schemeClr val="accent3">
                    <a:lumMod val="75000"/>
                  </a:schemeClr>
                </a:solidFill>
              </a:rPr>
              <a:t>par </a:t>
            </a:r>
            <a:r>
              <a:rPr lang="fr-FR" sz="2000" b="1" dirty="0" smtClean="0">
                <a:solidFill>
                  <a:schemeClr val="accent3">
                    <a:lumMod val="75000"/>
                  </a:schemeClr>
                </a:solidFill>
              </a:rPr>
              <a:t>les phagocytes (polynucléaires neutrophiles, macrophages) …</a:t>
            </a:r>
            <a:endParaRPr lang="fr-FR" sz="2000" b="1" dirty="0">
              <a:solidFill>
                <a:schemeClr val="accent3">
                  <a:lumMod val="75000"/>
                </a:schemeClr>
              </a:solidFill>
            </a:endParaRPr>
          </a:p>
        </p:txBody>
      </p:sp>
      <p:pic>
        <p:nvPicPr>
          <p:cNvPr id="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8912" t="16483" r="15302" b="12621"/>
          <a:stretch>
            <a:fillRect/>
          </a:stretch>
        </p:blipFill>
        <p:spPr bwMode="auto">
          <a:xfrm>
            <a:off x="528271" y="1549442"/>
            <a:ext cx="7454194" cy="470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3"/>
          <p:cNvSpPr/>
          <p:nvPr/>
        </p:nvSpPr>
        <p:spPr>
          <a:xfrm>
            <a:off x="3822357" y="3402227"/>
            <a:ext cx="4234248" cy="832022"/>
          </a:xfrm>
          <a:prstGeom prst="roundRect">
            <a:avLst/>
          </a:prstGeom>
          <a:noFill/>
          <a:ln>
            <a:solidFill>
              <a:srgbClr val="00B0F0"/>
            </a:solidFill>
          </a:ln>
          <a:effectLst>
            <a:glow rad="101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4225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94270"/>
            <a:ext cx="8229600" cy="683741"/>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r>
              <a:rPr lang="fr-BE" altLang="fr-FR" sz="2000" b="1">
                <a:solidFill>
                  <a:schemeClr val="accent3">
                    <a:lumMod val="75000"/>
                  </a:schemeClr>
                </a:solidFill>
                <a:latin typeface="+mn-lt"/>
                <a:ea typeface="+mn-ea"/>
                <a:cs typeface="+mn-cs"/>
              </a:rPr>
              <a:t>Exemples de PAMP (signatures)</a:t>
            </a:r>
          </a:p>
        </p:txBody>
      </p:sp>
      <p:sp>
        <p:nvSpPr>
          <p:cNvPr id="26627" name="Rectangle 3"/>
          <p:cNvSpPr>
            <a:spLocks noGrp="1" noChangeArrowheads="1"/>
          </p:cNvSpPr>
          <p:nvPr>
            <p:ph type="body" idx="1"/>
          </p:nvPr>
        </p:nvSpPr>
        <p:spPr>
          <a:xfrm>
            <a:off x="457200" y="1600200"/>
            <a:ext cx="8406714" cy="4525963"/>
          </a:xfrm>
        </p:spPr>
        <p:txBody>
          <a:bodyPr>
            <a:normAutofit/>
          </a:bodyPr>
          <a:lstStyle/>
          <a:p>
            <a:pPr eaLnBrk="1" hangingPunct="1"/>
            <a:r>
              <a:rPr lang="fr-BE" altLang="fr-FR" sz="2800" dirty="0" err="1" smtClean="0"/>
              <a:t>Flagelline</a:t>
            </a:r>
            <a:r>
              <a:rPr lang="fr-BE" altLang="fr-FR" sz="2800" dirty="0" smtClean="0"/>
              <a:t> des flagelles bactériens</a:t>
            </a:r>
          </a:p>
          <a:p>
            <a:pPr eaLnBrk="1" hangingPunct="1"/>
            <a:r>
              <a:rPr lang="fr-BE" altLang="fr-FR" sz="2800" dirty="0" smtClean="0">
                <a:solidFill>
                  <a:schemeClr val="accent6">
                    <a:lumMod val="75000"/>
                  </a:schemeClr>
                </a:solidFill>
              </a:rPr>
              <a:t>Peptidoglycane </a:t>
            </a:r>
            <a:r>
              <a:rPr lang="fr-BE" altLang="fr-FR" sz="2800" dirty="0" smtClean="0">
                <a:solidFill>
                  <a:schemeClr val="accent6">
                    <a:lumMod val="75000"/>
                  </a:schemeClr>
                </a:solidFill>
              </a:rPr>
              <a:t>des bactéries à G+</a:t>
            </a:r>
          </a:p>
          <a:p>
            <a:pPr eaLnBrk="1" hangingPunct="1"/>
            <a:r>
              <a:rPr lang="fr-BE" altLang="fr-FR" sz="2800" dirty="0" err="1" smtClean="0"/>
              <a:t>Lipopolysaccharide</a:t>
            </a:r>
            <a:r>
              <a:rPr lang="fr-BE" altLang="fr-FR" sz="2800" dirty="0" smtClean="0"/>
              <a:t> (endotoxine) des bactéries à G-</a:t>
            </a:r>
          </a:p>
          <a:p>
            <a:pPr eaLnBrk="1" hangingPunct="1"/>
            <a:r>
              <a:rPr lang="fr-BE" altLang="fr-FR" sz="2800" dirty="0" smtClean="0"/>
              <a:t>ARN </a:t>
            </a:r>
            <a:r>
              <a:rPr lang="fr-BE" altLang="fr-FR" sz="2800" dirty="0" smtClean="0"/>
              <a:t>double brin</a:t>
            </a:r>
          </a:p>
          <a:p>
            <a:pPr eaLnBrk="1" hangingPunct="1"/>
            <a:r>
              <a:rPr lang="fr-BE" altLang="fr-FR" sz="2800" dirty="0" smtClean="0"/>
              <a:t>ADN </a:t>
            </a:r>
            <a:r>
              <a:rPr lang="fr-BE" altLang="fr-FR" sz="2800" dirty="0" smtClean="0"/>
              <a:t>non </a:t>
            </a:r>
            <a:r>
              <a:rPr lang="fr-BE" altLang="fr-FR" sz="2800" dirty="0" err="1" smtClean="0"/>
              <a:t>méthylé</a:t>
            </a:r>
            <a:endParaRPr lang="fr-BE" altLang="fr-FR" sz="2800" dirty="0" smtClean="0"/>
          </a:p>
        </p:txBody>
      </p:sp>
    </p:spTree>
    <p:extLst>
      <p:ext uri="{BB962C8B-B14F-4D97-AF65-F5344CB8AC3E}">
        <p14:creationId xmlns:p14="http://schemas.microsoft.com/office/powerpoint/2010/main" val="498505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2097</Words>
  <Application>Microsoft Office PowerPoint</Application>
  <PresentationFormat>Affichage à l'écran (4:3)</PresentationFormat>
  <Paragraphs>437</Paragraphs>
  <Slides>34</Slides>
  <Notes>10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34</vt:i4>
      </vt:variant>
    </vt:vector>
  </HeadingPairs>
  <TitlesOfParts>
    <vt:vector size="37" baseType="lpstr">
      <vt:lpstr>Thème Office</vt:lpstr>
      <vt:lpstr>Microsoft Word Document</vt:lpstr>
      <vt:lpstr>Image Paintbrush</vt:lpstr>
      <vt:lpstr>Les médiateurs solubles de l’immunité innée</vt:lpstr>
      <vt:lpstr>Immunité innée</vt:lpstr>
      <vt:lpstr>Les « barrières »</vt:lpstr>
      <vt:lpstr>Présentation PowerPoint</vt:lpstr>
      <vt:lpstr>Les défenses « de barrière »</vt:lpstr>
      <vt:lpstr>Les Protéines et peptides AntiMicrobiens chez l’Homme (PAM)</vt:lpstr>
      <vt:lpstr>Les Protéines et peptides AntiMicrobiens : PAM</vt:lpstr>
      <vt:lpstr>Par exemple, s’agissant  de la production de Protéines et peptides AntiMicrobiens par les phagocytes (polynucléaires neutrophiles, macrophages) …</vt:lpstr>
      <vt:lpstr>Exemples de PAMP (signatures)</vt:lpstr>
      <vt:lpstr>Présentation PowerPoint</vt:lpstr>
      <vt:lpstr>Zoom sur les médiateurs de l’inflammation</vt:lpstr>
      <vt:lpstr>Présentation PowerPoint</vt:lpstr>
      <vt:lpstr>Des souris déficientes en lysozyme M présentent des lésions beaucoup plus sévères après une injection sous cutanée de M. luteus</vt:lpstr>
      <vt:lpstr>Choix du sujet d’étude : le lysozyme</vt:lpstr>
      <vt:lpstr>Le lysozyme d’œuf de poule  </vt:lpstr>
      <vt:lpstr>Mécanisme d’action du lysozyme</vt:lpstr>
      <vt:lpstr>Structure du peptidoglycane</vt:lpstr>
      <vt:lpstr>Conséquences </vt:lpstr>
      <vt:lpstr> Mise en évidence de l’activité du lysozyme sur une souche sensible – Dosage </vt:lpstr>
      <vt:lpstr>Protocole : Approche cinétique et quantitative </vt:lpstr>
      <vt:lpstr> Exemple de résultats obtenus avec le lysozyme humain sur une suspension de  Micrococcus lysodeikticus </vt:lpstr>
      <vt:lpstr>Traitement des résultats</vt:lpstr>
      <vt:lpstr>Pistes d’exploitations pédagogiques</vt:lpstr>
      <vt:lpstr>Lysozyme et évolution</vt:lpstr>
      <vt:lpstr>Comparaisons de séquences primaires et de structures :  logiciels Rastop et Anagène</vt:lpstr>
      <vt:lpstr>Distribution des différents types de lysozymes décrits dans le règne animal </vt:lpstr>
      <vt:lpstr>Comparaison de structures 3D de 3 lysozymes de type C (homme, poule, papillon)</vt:lpstr>
      <vt:lpstr>Présentation PowerPoint</vt:lpstr>
      <vt:lpstr>conclusions</vt:lpstr>
      <vt:lpstr>Acides aminés impliqués dans la catalyse (issu de la bibliographie)</vt:lpstr>
      <vt:lpstr>Chez les végétaux … les endochitinases végétales</vt:lpstr>
      <vt:lpstr>En terme d’homologies Comparaison de séquences de lysozymes de type C par alignements multiples avec discontinuité dans Anagène </vt:lpstr>
      <vt:lpstr>Présentation PowerPoint</vt:lpstr>
      <vt:lpstr>Bibliographie</vt:lpstr>
    </vt:vector>
  </TitlesOfParts>
  <Company>ENS de Lyon-Institut français de l'Éducation, dpt. Médiation des savoirs-équipe ACCES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CM</dc:creator>
  <cp:lastModifiedBy>christine MONTIXI</cp:lastModifiedBy>
  <cp:revision>64</cp:revision>
  <cp:lastPrinted>2014-03-16T19:15:37Z</cp:lastPrinted>
  <dcterms:created xsi:type="dcterms:W3CDTF">2014-02-19T19:07:12Z</dcterms:created>
  <dcterms:modified xsi:type="dcterms:W3CDTF">2014-03-16T21:23:30Z</dcterms:modified>
</cp:coreProperties>
</file>