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66" r:id="rId4"/>
    <p:sldId id="270" r:id="rId5"/>
    <p:sldId id="272" r:id="rId6"/>
    <p:sldId id="263" r:id="rId7"/>
    <p:sldId id="278" r:id="rId8"/>
    <p:sldId id="265" r:id="rId9"/>
    <p:sldId id="260" r:id="rId10"/>
    <p:sldId id="283" r:id="rId11"/>
    <p:sldId id="276" r:id="rId12"/>
    <p:sldId id="277" r:id="rId13"/>
    <p:sldId id="269" r:id="rId14"/>
    <p:sldId id="275" r:id="rId15"/>
    <p:sldId id="273" r:id="rId16"/>
    <p:sldId id="274" r:id="rId17"/>
    <p:sldId id="281" r:id="rId18"/>
    <p:sldId id="264" r:id="rId19"/>
    <p:sldId id="261" r:id="rId20"/>
    <p:sldId id="282" r:id="rId21"/>
    <p:sldId id="279" r:id="rId22"/>
    <p:sldId id="280"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7D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4" autoAdjust="0"/>
  </p:normalViewPr>
  <p:slideViewPr>
    <p:cSldViewPr showGuides="1">
      <p:cViewPr varScale="1">
        <p:scale>
          <a:sx n="77" d="100"/>
          <a:sy n="77" d="100"/>
        </p:scale>
        <p:origin x="-1531"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64C0E-C197-4BF4-B135-59A456DB1A05}" type="datetimeFigureOut">
              <a:rPr lang="fr-FR" smtClean="0"/>
              <a:pPr/>
              <a:t>27/05/2017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D7926-C7DF-437D-80AC-014898E9241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emede.org/paes/numerus-clausu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Des disparités selon les académies </a:t>
            </a:r>
          </a:p>
        </p:txBody>
      </p:sp>
      <p:sp>
        <p:nvSpPr>
          <p:cNvPr id="4" name="Espace réservé du numéro de diapositive 3"/>
          <p:cNvSpPr>
            <a:spLocks noGrp="1"/>
          </p:cNvSpPr>
          <p:nvPr>
            <p:ph type="sldNum" sz="quarter" idx="10"/>
          </p:nvPr>
        </p:nvSpPr>
        <p:spPr/>
        <p:txBody>
          <a:bodyPr/>
          <a:lstStyle/>
          <a:p>
            <a:fld id="{A6ED7926-C7DF-437D-80AC-014898E9241B}"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La Première Année Commune au Études de Santé (PACES / PAES) comporte 2 semestres et donc 2 périodes de concours :</a:t>
            </a:r>
          </a:p>
          <a:p>
            <a:r>
              <a:rPr lang="fr-FR" sz="1200" dirty="0" smtClean="0"/>
              <a:t>A la fin du premier semestre, qui ne comporte que des enseignements communs aux 4 disciplines, un premier concours classe les étudiants.</a:t>
            </a:r>
          </a:p>
          <a:p>
            <a:r>
              <a:rPr lang="fr-FR" sz="1200" dirty="0" smtClean="0"/>
              <a:t>Il n’existe en fait pas un classement, mais 4 classements : un par filière (classements établis suivant des pondérations différentes pour chaque épreuve, suivant que la discipline a plus d’importance dans l’une ou l’autre des filières).</a:t>
            </a:r>
          </a:p>
          <a:p>
            <a:r>
              <a:rPr lang="fr-FR" sz="1200" dirty="0" smtClean="0"/>
              <a:t>Suite à la publication de ces premiers résultats, l’étudiant décide ou non de valider son inscription pour chaque discipline. Il peut ainsi présenter uniquement le concours de pharmacie comme il peut très bien décider de présenter 2,3 ou 4 disciplines.</a:t>
            </a:r>
            <a:br>
              <a:rPr lang="fr-FR" sz="1200" dirty="0" smtClean="0"/>
            </a:br>
            <a:r>
              <a:rPr lang="fr-FR" sz="1200" dirty="0" smtClean="0"/>
              <a:t>Cependant, plus il décide d’en présenter, plus sa charge de travail au second semestre augmente car chaque discipline possède une UE spécifique à étudier. </a:t>
            </a:r>
            <a:br>
              <a:rPr lang="fr-FR" sz="1200" dirty="0" smtClean="0"/>
            </a:br>
            <a:r>
              <a:rPr lang="fr-FR" sz="1200" dirty="0" smtClean="0"/>
              <a:t>Il est prévu également qu’en fin de S1, l’étudiant puisse se réorienter vers d’autres filières.</a:t>
            </a:r>
          </a:p>
          <a:p>
            <a:r>
              <a:rPr lang="fr-FR" sz="1200" dirty="0" smtClean="0"/>
              <a:t>La suite du concours à la fin de second semestre, qui sera donc variable d’un étudiant à l’autre suivant les concours présentés, permet d’établir le classement final dans chaque discipline.</a:t>
            </a:r>
          </a:p>
          <a:p>
            <a:r>
              <a:rPr lang="fr-FR" sz="1200" dirty="0" smtClean="0"/>
              <a:t>Le </a:t>
            </a:r>
            <a:r>
              <a:rPr lang="fr-FR" sz="1200" dirty="0" smtClean="0">
                <a:hlinkClick r:id="rId3"/>
              </a:rPr>
              <a:t>numerus clausus</a:t>
            </a:r>
            <a:r>
              <a:rPr lang="fr-FR" sz="1200" dirty="0" smtClean="0"/>
              <a:t> annuel pour chaque discipline est appliqué aux classements finaux, la liste des reçus est alors connue.</a:t>
            </a:r>
            <a:endParaRPr lang="fr-FR" dirty="0"/>
          </a:p>
        </p:txBody>
      </p:sp>
      <p:sp>
        <p:nvSpPr>
          <p:cNvPr id="4" name="Espace réservé du numéro de diapositive 3"/>
          <p:cNvSpPr>
            <a:spLocks noGrp="1"/>
          </p:cNvSpPr>
          <p:nvPr>
            <p:ph type="sldNum" sz="quarter" idx="10"/>
          </p:nvPr>
        </p:nvSpPr>
        <p:spPr/>
        <p:txBody>
          <a:bodyPr/>
          <a:lstStyle/>
          <a:p>
            <a:fld id="{A6ED7926-C7DF-437D-80AC-014898E9241B}"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dirty="0" smtClean="0"/>
              <a:t>Le diplôme d'État d'infirmier est préparé en Institut de Formation en Soins Infirmiers (IFSI). Des épreuves de sélection sont organisées par chaque institut.</a:t>
            </a:r>
            <a:endParaRPr lang="fr-FR" dirty="0" smtClean="0"/>
          </a:p>
          <a:p>
            <a:r>
              <a:rPr lang="fr-FR" dirty="0" smtClean="0"/>
              <a:t>Les études se déroulent en 3 ans, soit 6 semestres de 20 semaines chacun, soit 4 200 heures.</a:t>
            </a:r>
          </a:p>
          <a:p>
            <a:r>
              <a:rPr lang="fr-FR" dirty="0" smtClean="0"/>
              <a:t>La formation se répartit entre enseignements théoriques et pratiques. </a:t>
            </a:r>
          </a:p>
          <a:p>
            <a:r>
              <a:rPr lang="fr-FR" dirty="0" smtClean="0"/>
              <a:t>L'enseignement </a:t>
            </a:r>
            <a:r>
              <a:rPr lang="fr-FR" i="1" dirty="0" smtClean="0"/>
              <a:t>théorique</a:t>
            </a:r>
            <a:r>
              <a:rPr lang="fr-FR" dirty="0" smtClean="0"/>
              <a:t> comprend 2 100 heures, réparties entre : </a:t>
            </a:r>
          </a:p>
          <a:p>
            <a:r>
              <a:rPr lang="fr-FR" dirty="0" smtClean="0"/>
              <a:t>les cours magistraux : 750 heures </a:t>
            </a:r>
          </a:p>
          <a:p>
            <a:r>
              <a:rPr lang="fr-FR" dirty="0" smtClean="0"/>
              <a:t>les travaux dirigés : 1 050 heures</a:t>
            </a:r>
          </a:p>
          <a:p>
            <a:r>
              <a:rPr lang="fr-FR" dirty="0" smtClean="0"/>
              <a:t>le travail personnel guidé : 300 heures.</a:t>
            </a:r>
          </a:p>
          <a:p>
            <a:r>
              <a:rPr lang="fr-FR" dirty="0" smtClean="0"/>
              <a:t>L'enseignement </a:t>
            </a:r>
            <a:r>
              <a:rPr lang="fr-FR" i="1" dirty="0" smtClean="0"/>
              <a:t>pratique</a:t>
            </a:r>
            <a:r>
              <a:rPr lang="fr-FR" dirty="0" smtClean="0"/>
              <a:t> comprend également 2 100 heures ; les stages se réalisent en établissements de santé publics ou privés et en secteur ambulatoire.</a:t>
            </a:r>
          </a:p>
          <a:p>
            <a:r>
              <a:rPr lang="fr-FR" dirty="0" smtClean="0"/>
              <a:t>La formation est désormais reconnue au grade de licence, dans le cursus licence master doctorat (LMD). Cette reconnaissance universitaire donne la possibilité aux infirmiers de poursuivre leur cursus vers un master puis éventuellement un doctorat.</a:t>
            </a:r>
          </a:p>
          <a:p>
            <a:r>
              <a:rPr lang="fr-FR" b="1" u="sng" dirty="0" smtClean="0"/>
              <a:t>À signaler </a:t>
            </a:r>
            <a:br>
              <a:rPr lang="fr-FR" b="1" u="sng" dirty="0" smtClean="0"/>
            </a:br>
            <a:endParaRPr lang="fr-FR" dirty="0" smtClean="0"/>
          </a:p>
          <a:p>
            <a:r>
              <a:rPr lang="fr-FR" b="1" dirty="0" smtClean="0"/>
              <a:t>Plusieurs spécialisations permettent à l'infirmier d'évoluer dans sa profession et de découvrir d'autres missions, notamment au sein des hôpitaux :</a:t>
            </a:r>
            <a:r>
              <a:rPr lang="fr-FR" dirty="0" smtClean="0"/>
              <a:t> infirmier-anesthésiste, infirmier de bloc opératoire, puéricultrice. </a:t>
            </a:r>
            <a:br>
              <a:rPr lang="fr-FR" dirty="0" smtClean="0"/>
            </a:br>
            <a:r>
              <a:rPr lang="fr-FR" dirty="0" smtClean="0"/>
              <a:t>Après quelques années de pratique et une formation de cadre de santé, il peut évoluer vers des fonctions d'encadrement de service ou de formateur en institut de formation. </a:t>
            </a:r>
            <a:br>
              <a:rPr lang="fr-FR" dirty="0" smtClean="0"/>
            </a:br>
            <a:r>
              <a:rPr lang="fr-FR" dirty="0" smtClean="0"/>
              <a:t>Après 2 ans passés en milieu hospitalier, l'infirmier peut également exercer dans le secteur libéral. </a:t>
            </a:r>
            <a:br>
              <a:rPr lang="fr-FR" dirty="0" smtClean="0"/>
            </a:br>
            <a:r>
              <a:rPr lang="fr-FR" dirty="0" smtClean="0"/>
              <a:t>Enfin, un infirmier peut être salarié dans des centres de santé, des entreprises, des écoles ou des associations humanitaires…</a:t>
            </a:r>
          </a:p>
          <a:p>
            <a:r>
              <a:rPr lang="fr-FR" dirty="0" smtClean="0"/>
              <a:t>Les candidats non admis à poursuivre des études médicales, </a:t>
            </a:r>
            <a:r>
              <a:rPr lang="fr-FR" dirty="0" err="1" smtClean="0"/>
              <a:t>odontologiques</a:t>
            </a:r>
            <a:r>
              <a:rPr lang="fr-FR" dirty="0" smtClean="0"/>
              <a:t>, pharmaceutiques ou de sage-femme et, ayant validé depuis moins d’1 an, les unités d'enseignement de la PACES, ainsi que les candidats inscrits à la PACES, sous réserve de la réussite des unités d'enseignement de la première année de la PACES, sont dispensés des épreuves écrites d'admissibilité. </a:t>
            </a:r>
            <a:br>
              <a:rPr lang="fr-FR" dirty="0" smtClean="0"/>
            </a:br>
            <a:r>
              <a:rPr lang="fr-FR" dirty="0" smtClean="0"/>
              <a:t>Ces candidats admis sont également dispensés de 4 unités d'enseignement du semestre 1. </a:t>
            </a:r>
            <a:endParaRPr lang="fr-FR" dirty="0"/>
          </a:p>
        </p:txBody>
      </p:sp>
      <p:sp>
        <p:nvSpPr>
          <p:cNvPr id="4" name="Espace réservé du numéro de diapositive 3"/>
          <p:cNvSpPr>
            <a:spLocks noGrp="1"/>
          </p:cNvSpPr>
          <p:nvPr>
            <p:ph type="sldNum" sz="quarter" idx="10"/>
          </p:nvPr>
        </p:nvSpPr>
        <p:spPr/>
        <p:txBody>
          <a:bodyPr/>
          <a:lstStyle/>
          <a:p>
            <a:fld id="{A6ED7926-C7DF-437D-80AC-014898E9241B}" type="slidenum">
              <a:rPr lang="fr-FR" smtClean="0"/>
              <a:pPr/>
              <a:t>21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dirty="0" smtClean="0"/>
              <a:t>Le diplôme de masseur-kinésithérapeute est préparé en Institut de Formation en </a:t>
            </a:r>
            <a:r>
              <a:rPr lang="fr-FR" b="1" dirty="0" err="1" smtClean="0"/>
              <a:t>masso</a:t>
            </a:r>
            <a:r>
              <a:rPr lang="fr-FR" b="1" dirty="0" smtClean="0"/>
              <a:t>-kinésithérapie (IFMK). </a:t>
            </a:r>
            <a:endParaRPr lang="fr-FR" dirty="0" smtClean="0"/>
          </a:p>
          <a:p>
            <a:r>
              <a:rPr lang="fr-FR" dirty="0" smtClean="0"/>
              <a:t/>
            </a:r>
            <a:br>
              <a:rPr lang="fr-FR" dirty="0" smtClean="0"/>
            </a:br>
            <a:r>
              <a:rPr lang="fr-FR" b="1" dirty="0" smtClean="0"/>
              <a:t>L’admission en institut de formation se fera à compter de la rentrée 2016 sur la base d’une première année universitaire validée</a:t>
            </a:r>
            <a:r>
              <a:rPr lang="fr-FR" dirty="0" smtClean="0"/>
              <a:t> (PACES, STAPS ou première année de licence dans le domaine sciences, technologies, santé) avec suppression du concours d’admission « Physique-chimie-biologie (PCB) » au plus tard pour la rentrée 2017.</a:t>
            </a:r>
          </a:p>
          <a:p>
            <a:r>
              <a:rPr lang="fr-FR" b="1" dirty="0" smtClean="0"/>
              <a:t>Le quota d’entrée dans les instituts de formation est défini annuellement.</a:t>
            </a:r>
            <a:r>
              <a:rPr lang="fr-FR" dirty="0" smtClean="0"/>
              <a:t> </a:t>
            </a:r>
          </a:p>
          <a:p>
            <a:r>
              <a:rPr lang="fr-FR" dirty="0" smtClean="0"/>
              <a:t>Le programme d’études conduisant au diplôme d’Etat de masseur-kinésithérapeute a été  redéfini en septembre 2015. </a:t>
            </a:r>
            <a:r>
              <a:rPr lang="fr-FR" b="1" dirty="0" smtClean="0"/>
              <a:t>La formation est désormais inscrite dans le processus Licence Master Doctorat.</a:t>
            </a:r>
            <a:endParaRPr lang="fr-FR" dirty="0" smtClean="0"/>
          </a:p>
          <a:p>
            <a:r>
              <a:rPr lang="fr-FR" dirty="0" smtClean="0"/>
              <a:t>Les évolutions intervenues dans l’organisation du cursus ont notamment porté de 3 à </a:t>
            </a:r>
            <a:r>
              <a:rPr lang="fr-FR" b="1" dirty="0" smtClean="0"/>
              <a:t>4 ans la durée des études</a:t>
            </a:r>
            <a:r>
              <a:rPr lang="fr-FR" dirty="0" smtClean="0"/>
              <a:t>. </a:t>
            </a:r>
            <a:r>
              <a:rPr lang="fr-FR" b="1" dirty="0" smtClean="0"/>
              <a:t>La formation est désormais structurée en en 2 cycles de 2 ans chacun :</a:t>
            </a:r>
            <a:endParaRPr lang="fr-FR" dirty="0" smtClean="0"/>
          </a:p>
          <a:p>
            <a:r>
              <a:rPr lang="fr-FR" b="1" dirty="0" smtClean="0"/>
              <a:t>1er cycle : 2 ans</a:t>
            </a:r>
          </a:p>
          <a:p>
            <a:r>
              <a:rPr lang="fr-FR" dirty="0" smtClean="0"/>
              <a:t>Le 1er cycle apporte les enseignements scientifiques, méthodologiques et professionnels fondamentaux nécessaires à la compréhension des problèmes de santé et des situations cliniques rencontrées en kinésithérapie. </a:t>
            </a:r>
          </a:p>
          <a:p>
            <a:r>
              <a:rPr lang="fr-FR" dirty="0" smtClean="0"/>
              <a:t> </a:t>
            </a:r>
          </a:p>
          <a:p>
            <a:r>
              <a:rPr lang="fr-FR" b="1" dirty="0" smtClean="0"/>
              <a:t>2nd cycle : 2 ans </a:t>
            </a:r>
          </a:p>
          <a:p>
            <a:r>
              <a:rPr lang="fr-FR" dirty="0" smtClean="0"/>
              <a:t>Ce cycle est axé sur le développement des compétences diagnostiques et d’intervention </a:t>
            </a:r>
            <a:r>
              <a:rPr lang="fr-FR" dirty="0" err="1" smtClean="0"/>
              <a:t>kinésithérapique</a:t>
            </a:r>
            <a:r>
              <a:rPr lang="fr-FR" dirty="0" smtClean="0"/>
              <a:t> dans tous les champs d’exercice de la profession.</a:t>
            </a:r>
          </a:p>
          <a:p>
            <a:r>
              <a:rPr lang="fr-FR" dirty="0" smtClean="0"/>
              <a:t> </a:t>
            </a:r>
          </a:p>
          <a:p>
            <a:r>
              <a:rPr lang="fr-FR" b="1" dirty="0" smtClean="0"/>
              <a:t>Cette formation, répartie sur 8 semestres comporte : </a:t>
            </a:r>
          </a:p>
          <a:p>
            <a:r>
              <a:rPr lang="fr-FR" b="1" dirty="0" smtClean="0"/>
              <a:t>une formation théorique et pratique de 1980 heures</a:t>
            </a:r>
            <a:r>
              <a:rPr lang="fr-FR" dirty="0" smtClean="0"/>
              <a:t>, sous la forme de cours magistraux (895 heures) et de travaux dirigés (1085 heures). </a:t>
            </a:r>
          </a:p>
          <a:p>
            <a:r>
              <a:rPr lang="fr-FR" b="1" dirty="0" smtClean="0"/>
              <a:t>une formation à la pratique </a:t>
            </a:r>
            <a:r>
              <a:rPr lang="fr-FR" dirty="0" err="1" smtClean="0"/>
              <a:t>masso</a:t>
            </a:r>
            <a:r>
              <a:rPr lang="fr-FR" dirty="0" smtClean="0"/>
              <a:t>-</a:t>
            </a:r>
            <a:r>
              <a:rPr lang="fr-FR" dirty="0" err="1" smtClean="0"/>
              <a:t>kinésithérapique</a:t>
            </a:r>
            <a:r>
              <a:rPr lang="fr-FR" dirty="0" smtClean="0"/>
              <a:t> d’une durée de 1470 heures.</a:t>
            </a:r>
          </a:p>
          <a:p>
            <a:r>
              <a:rPr lang="fr-FR" dirty="0" smtClean="0"/>
              <a:t/>
            </a:r>
            <a:br>
              <a:rPr lang="fr-FR" dirty="0" smtClean="0"/>
            </a:br>
            <a:r>
              <a:rPr lang="fr-FR" dirty="0" smtClean="0"/>
              <a:t>Le diplôme d’Etat est délivré après délibération par le jury régional d’attribution. </a:t>
            </a:r>
          </a:p>
          <a:p>
            <a:r>
              <a:rPr lang="fr-FR" dirty="0" smtClean="0"/>
              <a:t> </a:t>
            </a:r>
          </a:p>
          <a:p>
            <a:r>
              <a:rPr lang="fr-FR" b="1" dirty="0" smtClean="0"/>
              <a:t>Les dispenses</a:t>
            </a:r>
          </a:p>
          <a:p>
            <a:r>
              <a:rPr lang="fr-FR" dirty="0" smtClean="0"/>
              <a:t>Des dispenses du suivi et de la validation d’une partie des unités d’enseignement des cycles 1 et 2 peuvent être accordées par le directeur de l’institut, sur proposition de la commission d’attribution des crédits et avis du conseil pédagogique, et comparaison entre la formation qu’ils ont suivie et les unités d’enseignement composant le programme du diplôme d’Etat de masseur-kinésithérapeute pour :</a:t>
            </a:r>
          </a:p>
          <a:p>
            <a:r>
              <a:rPr lang="fr-FR" dirty="0" smtClean="0"/>
              <a:t>les titulaires de diplômes paramédicaux ;</a:t>
            </a:r>
          </a:p>
          <a:p>
            <a:r>
              <a:rPr lang="fr-FR" dirty="0" smtClean="0"/>
              <a:t>les titulaires de diplômes de formation générale en sciences médicales, maïeutiques, </a:t>
            </a:r>
            <a:r>
              <a:rPr lang="fr-FR" dirty="0" err="1" smtClean="0"/>
              <a:t>odontologiques</a:t>
            </a:r>
            <a:r>
              <a:rPr lang="fr-FR" dirty="0" smtClean="0"/>
              <a:t> et pharmaceutiques ;</a:t>
            </a:r>
          </a:p>
          <a:p>
            <a:r>
              <a:rPr lang="fr-FR" dirty="0" smtClean="0"/>
              <a:t>les titulaires d’une licence dans le domaine sciences, technologies, santé et les titulaires d’une licence en sciences mention « sciences et techniques des activités physiques et sportives » (STAPS) ; </a:t>
            </a:r>
          </a:p>
          <a:p>
            <a:r>
              <a:rPr lang="fr-FR" dirty="0" smtClean="0"/>
              <a:t>les titulaires d’un diplôme reconnu au grade de master.</a:t>
            </a:r>
          </a:p>
          <a:p>
            <a:r>
              <a:rPr lang="fr-FR" dirty="0" smtClean="0"/>
              <a:t>Les dispenses sont accordées dans la limite de 5% du nombre de places de l’institut.</a:t>
            </a:r>
          </a:p>
          <a:p>
            <a:r>
              <a:rPr lang="fr-FR" dirty="0" smtClean="0"/>
              <a:t>Des dispenses de scolarité peuvent être délivrées aux titulaires d’un diplôme extracommunautaire de masseur-kinésithérapeute après la réussite à des épreuves de sélection et dans la limite de 2% du nombre de places de l’institut.</a:t>
            </a:r>
          </a:p>
          <a:p>
            <a:endParaRPr lang="fr-FR" dirty="0"/>
          </a:p>
        </p:txBody>
      </p:sp>
      <p:sp>
        <p:nvSpPr>
          <p:cNvPr id="4" name="Espace réservé du numéro de diapositive 3"/>
          <p:cNvSpPr>
            <a:spLocks noGrp="1"/>
          </p:cNvSpPr>
          <p:nvPr>
            <p:ph type="sldNum" sz="quarter" idx="10"/>
          </p:nvPr>
        </p:nvSpPr>
        <p:spPr/>
        <p:txBody>
          <a:bodyPr/>
          <a:lstStyle/>
          <a:p>
            <a:fld id="{A6ED7926-C7DF-437D-80AC-014898E9241B}"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78156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72608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130829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173910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288053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265144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239583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270949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314407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300064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2CBA39-B9E7-459D-B6B8-02DF6333F649}" type="datetimeFigureOut">
              <a:rPr lang="fr-FR" smtClean="0"/>
              <a:pPr/>
              <a:t>27/05/2017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278318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CBA39-B9E7-459D-B6B8-02DF6333F649}" type="datetimeFigureOut">
              <a:rPr lang="fr-FR" smtClean="0"/>
              <a:pPr/>
              <a:t>27/05/2017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E1342-57FA-43BC-A70D-BCB05A403513}" type="slidenum">
              <a:rPr lang="fr-FR" smtClean="0"/>
              <a:pPr/>
              <a:t>‹N°›</a:t>
            </a:fld>
            <a:endParaRPr lang="fr-FR"/>
          </a:p>
        </p:txBody>
      </p:sp>
    </p:spTree>
    <p:extLst>
      <p:ext uri="{BB962C8B-B14F-4D97-AF65-F5344CB8AC3E}">
        <p14:creationId xmlns="" xmlns:p14="http://schemas.microsoft.com/office/powerpoint/2010/main" val="312930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egifrance.gouv.fr/affichTexte.do?cidTexte=JORFTEXT000031703864&amp;dateTexte=&amp;categorieLien=i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medecine.parisdescartes.fr/STOCK/pdf/FAC_livret-etudiant_2016-2017.pdf" TargetMode="External"/><Relationship Id="rId7" Type="http://schemas.openxmlformats.org/officeDocument/2006/relationships/image" Target="../media/image23.png"/><Relationship Id="rId2" Type="http://schemas.openxmlformats.org/officeDocument/2006/relationships/hyperlink" Target="http://www.onisep.fr/Choisir-mes-etudes/Apres-le-bac/Principaux-domaines-d-etudes/Les-etudes-medicales/Les-etudes-de-medecine"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remede.org/internat/cartes-enc/index.html" TargetMode="External"/><Relationship Id="rId4" Type="http://schemas.openxmlformats.org/officeDocument/2006/relationships/hyperlink" Target="http://www.paysdelaloire.paps.sante.fr/Cursus.19892.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714356"/>
            <a:ext cx="8715436" cy="1376702"/>
          </a:xfrm>
        </p:spPr>
        <p:txBody>
          <a:bodyPr>
            <a:normAutofit/>
          </a:bodyPr>
          <a:lstStyle/>
          <a:p>
            <a:r>
              <a:rPr lang="fr-FR" sz="4000" b="1" dirty="0" smtClean="0">
                <a:solidFill>
                  <a:srgbClr val="000099"/>
                </a:solidFill>
              </a:rPr>
              <a:t>Professions </a:t>
            </a:r>
            <a:r>
              <a:rPr lang="fr-FR" sz="4000" b="1" dirty="0" smtClean="0">
                <a:solidFill>
                  <a:srgbClr val="000099"/>
                </a:solidFill>
              </a:rPr>
              <a:t>de santé : quelles études?</a:t>
            </a:r>
            <a:endParaRPr lang="fr-FR" sz="4000" b="1" dirty="0">
              <a:solidFill>
                <a:srgbClr val="000099"/>
              </a:solidFill>
            </a:endParaRPr>
          </a:p>
        </p:txBody>
      </p:sp>
      <p:sp>
        <p:nvSpPr>
          <p:cNvPr id="3" name="Sous-titre 2"/>
          <p:cNvSpPr>
            <a:spLocks noGrp="1"/>
          </p:cNvSpPr>
          <p:nvPr>
            <p:ph type="subTitle" idx="1"/>
          </p:nvPr>
        </p:nvSpPr>
        <p:spPr>
          <a:xfrm>
            <a:off x="1371600" y="332656"/>
            <a:ext cx="6400800" cy="792088"/>
          </a:xfrm>
        </p:spPr>
        <p:txBody>
          <a:bodyPr>
            <a:normAutofit/>
          </a:bodyPr>
          <a:lstStyle/>
          <a:p>
            <a:r>
              <a:rPr lang="fr-FR" sz="3600" b="1" dirty="0" smtClean="0">
                <a:solidFill>
                  <a:srgbClr val="9966FF"/>
                </a:solidFill>
              </a:rPr>
              <a:t>ORIENTATION</a:t>
            </a:r>
            <a:endParaRPr lang="fr-FR" sz="3600" b="1" dirty="0">
              <a:solidFill>
                <a:srgbClr val="9966FF"/>
              </a:solidFill>
            </a:endParaRPr>
          </a:p>
        </p:txBody>
      </p:sp>
      <p:sp>
        <p:nvSpPr>
          <p:cNvPr id="7" name="ZoneTexte 6"/>
          <p:cNvSpPr txBox="1"/>
          <p:nvPr/>
        </p:nvSpPr>
        <p:spPr>
          <a:xfrm>
            <a:off x="6215074" y="6500834"/>
            <a:ext cx="2928958" cy="285728"/>
          </a:xfrm>
          <a:prstGeom prst="rect">
            <a:avLst/>
          </a:prstGeom>
          <a:noFill/>
        </p:spPr>
        <p:txBody>
          <a:bodyPr wrap="square" rtlCol="0">
            <a:spAutoFit/>
          </a:bodyPr>
          <a:lstStyle/>
          <a:p>
            <a:r>
              <a:rPr lang="fr-FR" sz="1200" b="1" dirty="0" smtClean="0"/>
              <a:t>Auteur  : BEAUDIN Sandrine – Février 2017</a:t>
            </a:r>
            <a:endParaRPr lang="fr-FR" sz="1000" dirty="0"/>
          </a:p>
        </p:txBody>
      </p:sp>
      <p:sp>
        <p:nvSpPr>
          <p:cNvPr id="8" name="ZoneTexte 7"/>
          <p:cNvSpPr txBox="1"/>
          <p:nvPr/>
        </p:nvSpPr>
        <p:spPr>
          <a:xfrm>
            <a:off x="1571604" y="6072206"/>
            <a:ext cx="6000792" cy="461665"/>
          </a:xfrm>
          <a:prstGeom prst="rect">
            <a:avLst/>
          </a:prstGeom>
          <a:noFill/>
        </p:spPr>
        <p:txBody>
          <a:bodyPr wrap="square" rtlCol="0">
            <a:spAutoFit/>
          </a:bodyPr>
          <a:lstStyle/>
          <a:p>
            <a:pPr algn="ctr"/>
            <a:r>
              <a:rPr lang="fr-FR" sz="1200" b="1" dirty="0" smtClean="0">
                <a:solidFill>
                  <a:srgbClr val="9966FF"/>
                </a:solidFill>
              </a:rPr>
              <a:t>Document mis à disposition selon les termes de la Licence </a:t>
            </a:r>
            <a:r>
              <a:rPr lang="fr-FR" sz="1200" b="1" dirty="0" err="1" smtClean="0">
                <a:solidFill>
                  <a:srgbClr val="9966FF"/>
                </a:solidFill>
              </a:rPr>
              <a:t>Creative</a:t>
            </a:r>
            <a:r>
              <a:rPr lang="fr-FR" sz="1200" b="1" dirty="0" smtClean="0">
                <a:solidFill>
                  <a:srgbClr val="9966FF"/>
                </a:solidFill>
              </a:rPr>
              <a:t> Commons Attribution –</a:t>
            </a:r>
          </a:p>
          <a:p>
            <a:pPr algn="ctr"/>
            <a:r>
              <a:rPr lang="fr-FR" sz="1200" b="1" dirty="0" smtClean="0">
                <a:solidFill>
                  <a:srgbClr val="9966FF"/>
                </a:solidFill>
              </a:rPr>
              <a:t>Pas d’Utilisation Commerciale - Partage dans les mêmes conditions 4.0 International </a:t>
            </a:r>
          </a:p>
        </p:txBody>
      </p:sp>
      <p:pic>
        <p:nvPicPr>
          <p:cNvPr id="9" name="Picture 2" descr="http://mediaserv.climatetmeteo.fr/users/ChristineMontixi/HPV/images/licence.png"/>
          <p:cNvPicPr>
            <a:picLocks noChangeAspect="1" noChangeArrowheads="1"/>
          </p:cNvPicPr>
          <p:nvPr/>
        </p:nvPicPr>
        <p:blipFill>
          <a:blip r:embed="rId2" cstate="print"/>
          <a:srcRect/>
          <a:stretch>
            <a:fillRect/>
          </a:stretch>
        </p:blipFill>
        <p:spPr bwMode="auto">
          <a:xfrm>
            <a:off x="4184194" y="6500834"/>
            <a:ext cx="816434" cy="285752"/>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3786182" y="1785926"/>
            <a:ext cx="2437929" cy="4090997"/>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3143240" y="4714884"/>
            <a:ext cx="1057268" cy="1169847"/>
          </a:xfrm>
          <a:prstGeom prst="rect">
            <a:avLst/>
          </a:prstGeom>
          <a:noFill/>
          <a:ln w="9525">
            <a:noFill/>
            <a:miter lim="800000"/>
            <a:headEnd/>
            <a:tailEnd/>
          </a:ln>
          <a:effectLst/>
        </p:spPr>
      </p:pic>
      <p:pic>
        <p:nvPicPr>
          <p:cNvPr id="4" name="Picture 2"/>
          <p:cNvPicPr>
            <a:picLocks noChangeAspect="1" noChangeArrowheads="1"/>
          </p:cNvPicPr>
          <p:nvPr/>
        </p:nvPicPr>
        <p:blipFill>
          <a:blip r:embed="rId5" cstate="print"/>
          <a:srcRect/>
          <a:stretch>
            <a:fillRect/>
          </a:stretch>
        </p:blipFill>
        <p:spPr bwMode="auto">
          <a:xfrm>
            <a:off x="5357818" y="4531518"/>
            <a:ext cx="928694" cy="1062801"/>
          </a:xfrm>
          <a:prstGeom prst="rect">
            <a:avLst/>
          </a:prstGeom>
          <a:noFill/>
          <a:ln w="9525">
            <a:noFill/>
            <a:miter lim="800000"/>
            <a:headEnd/>
            <a:tailEnd/>
          </a:ln>
          <a:effectLst/>
        </p:spPr>
      </p:pic>
      <p:pic>
        <p:nvPicPr>
          <p:cNvPr id="12" name="Picture 2"/>
          <p:cNvPicPr>
            <a:picLocks noChangeAspect="1" noChangeArrowheads="1"/>
          </p:cNvPicPr>
          <p:nvPr/>
        </p:nvPicPr>
        <p:blipFill>
          <a:blip r:embed="rId6" cstate="print"/>
          <a:srcRect/>
          <a:stretch>
            <a:fillRect/>
          </a:stretch>
        </p:blipFill>
        <p:spPr bwMode="auto">
          <a:xfrm>
            <a:off x="6286512" y="4357694"/>
            <a:ext cx="714380" cy="817539"/>
          </a:xfrm>
          <a:prstGeom prst="rect">
            <a:avLst/>
          </a:prstGeom>
          <a:noFill/>
          <a:ln w="9525">
            <a:noFill/>
            <a:miter lim="800000"/>
            <a:headEnd/>
            <a:tailEnd/>
          </a:ln>
          <a:effectLst/>
        </p:spPr>
      </p:pic>
      <p:pic>
        <p:nvPicPr>
          <p:cNvPr id="13" name="Picture 2"/>
          <p:cNvPicPr>
            <a:picLocks noChangeAspect="1" noChangeArrowheads="1"/>
          </p:cNvPicPr>
          <p:nvPr/>
        </p:nvPicPr>
        <p:blipFill>
          <a:blip r:embed="rId7" cstate="print"/>
          <a:srcRect/>
          <a:stretch>
            <a:fillRect/>
          </a:stretch>
        </p:blipFill>
        <p:spPr bwMode="auto">
          <a:xfrm>
            <a:off x="7072330" y="4214818"/>
            <a:ext cx="500066" cy="572277"/>
          </a:xfrm>
          <a:prstGeom prst="rect">
            <a:avLst/>
          </a:prstGeom>
          <a:noFill/>
          <a:ln w="9525">
            <a:noFill/>
            <a:miter lim="800000"/>
            <a:headEnd/>
            <a:tailEnd/>
          </a:ln>
          <a:effectLst/>
        </p:spPr>
      </p:pic>
      <p:pic>
        <p:nvPicPr>
          <p:cNvPr id="14" name="Picture 2"/>
          <p:cNvPicPr>
            <a:picLocks noChangeAspect="1" noChangeArrowheads="1"/>
          </p:cNvPicPr>
          <p:nvPr/>
        </p:nvPicPr>
        <p:blipFill>
          <a:blip r:embed="rId8" cstate="print"/>
          <a:srcRect/>
          <a:stretch>
            <a:fillRect/>
          </a:stretch>
        </p:blipFill>
        <p:spPr bwMode="auto">
          <a:xfrm>
            <a:off x="7715272" y="4071942"/>
            <a:ext cx="312795" cy="357963"/>
          </a:xfrm>
          <a:prstGeom prst="rect">
            <a:avLst/>
          </a:prstGeom>
          <a:noFill/>
          <a:ln w="9525">
            <a:noFill/>
            <a:miter lim="800000"/>
            <a:headEnd/>
            <a:tailEnd/>
          </a:ln>
          <a:effectLst/>
        </p:spPr>
      </p:pic>
    </p:spTree>
    <p:extLst>
      <p:ext uri="{BB962C8B-B14F-4D97-AF65-F5344CB8AC3E}">
        <p14:creationId xmlns="" xmlns:p14="http://schemas.microsoft.com/office/powerpoint/2010/main" val="279848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76426"/>
            <a:ext cx="8229600" cy="1143000"/>
          </a:xfrm>
        </p:spPr>
        <p:txBody>
          <a:bodyPr>
            <a:normAutofit/>
          </a:bodyPr>
          <a:lstStyle/>
          <a:p>
            <a:r>
              <a:rPr lang="fr-FR" sz="3000" b="1" dirty="0" smtClean="0">
                <a:solidFill>
                  <a:srgbClr val="000099"/>
                </a:solidFill>
              </a:rPr>
              <a:t>Des voies d'admission parallèles</a:t>
            </a:r>
            <a:r>
              <a:rPr lang="fr-FR" sz="3200" b="1" dirty="0" smtClean="0"/>
              <a:t/>
            </a:r>
            <a:br>
              <a:rPr lang="fr-FR" sz="3200" b="1" dirty="0" smtClean="0"/>
            </a:br>
            <a:endParaRPr lang="fr-FR" sz="3000" b="1" dirty="0">
              <a:solidFill>
                <a:srgbClr val="000099"/>
              </a:solidFill>
            </a:endParaRPr>
          </a:p>
        </p:txBody>
      </p:sp>
      <p:sp>
        <p:nvSpPr>
          <p:cNvPr id="6" name="ZoneTexte 5"/>
          <p:cNvSpPr txBox="1"/>
          <p:nvPr/>
        </p:nvSpPr>
        <p:spPr>
          <a:xfrm>
            <a:off x="171064" y="1219426"/>
            <a:ext cx="8801869" cy="400110"/>
          </a:xfrm>
          <a:prstGeom prst="rect">
            <a:avLst/>
          </a:prstGeom>
          <a:noFill/>
        </p:spPr>
        <p:txBody>
          <a:bodyPr wrap="square" rtlCol="0">
            <a:spAutoFit/>
          </a:bodyPr>
          <a:lstStyle/>
          <a:p>
            <a:pPr algn="ctr"/>
            <a:r>
              <a:rPr lang="fr-FR" sz="2000" b="1" dirty="0" smtClean="0">
                <a:solidFill>
                  <a:srgbClr val="9966FF"/>
                </a:solidFill>
              </a:rPr>
              <a:t>Uniquement sous certaines conditions (peu fréquent)</a:t>
            </a:r>
            <a:endParaRPr lang="fr-FR" sz="2000" b="1" dirty="0">
              <a:solidFill>
                <a:srgbClr val="9966FF"/>
              </a:solidFill>
            </a:endParaRPr>
          </a:p>
        </p:txBody>
      </p:sp>
      <p:sp>
        <p:nvSpPr>
          <p:cNvPr id="5" name="Rectangle 4"/>
          <p:cNvSpPr/>
          <p:nvPr/>
        </p:nvSpPr>
        <p:spPr>
          <a:xfrm>
            <a:off x="357158" y="6143644"/>
            <a:ext cx="8501122" cy="523220"/>
          </a:xfrm>
          <a:prstGeom prst="rect">
            <a:avLst/>
          </a:prstGeom>
        </p:spPr>
        <p:txBody>
          <a:bodyPr wrap="square">
            <a:spAutoFit/>
          </a:bodyPr>
          <a:lstStyle/>
          <a:p>
            <a:pPr>
              <a:buFont typeface="Wingdings"/>
              <a:buChar char="Ø"/>
            </a:pPr>
            <a:r>
              <a:rPr lang="fr-FR" sz="1400" dirty="0" smtClean="0">
                <a:sym typeface="Wingdings"/>
              </a:rPr>
              <a:t> S</a:t>
            </a:r>
            <a:r>
              <a:rPr lang="fr-FR" sz="1400" dirty="0" smtClean="0"/>
              <a:t>ource  :</a:t>
            </a:r>
          </a:p>
          <a:p>
            <a:r>
              <a:rPr lang="fr-FR" sz="1400" dirty="0" smtClean="0"/>
              <a:t>https://www.orientation-education.com/article/etudes-medecine</a:t>
            </a:r>
            <a:endParaRPr lang="fr-FR" sz="1400" dirty="0"/>
          </a:p>
        </p:txBody>
      </p:sp>
      <p:sp>
        <p:nvSpPr>
          <p:cNvPr id="7" name="Rectangle 6"/>
          <p:cNvSpPr/>
          <p:nvPr/>
        </p:nvSpPr>
        <p:spPr>
          <a:xfrm>
            <a:off x="357158" y="1928802"/>
            <a:ext cx="8215370" cy="3373359"/>
          </a:xfrm>
          <a:prstGeom prst="rect">
            <a:avLst/>
          </a:prstGeom>
        </p:spPr>
        <p:txBody>
          <a:bodyPr wrap="square">
            <a:spAutoFit/>
          </a:bodyPr>
          <a:lstStyle/>
          <a:p>
            <a:pPr algn="just">
              <a:lnSpc>
                <a:spcPct val="150000"/>
              </a:lnSpc>
            </a:pPr>
            <a:r>
              <a:rPr lang="fr-FR" dirty="0" smtClean="0"/>
              <a:t>La loi sur l'Enseignement supérieur et la recherche de 2013 prévoit la création de voies d'admission parallèles. Depuis la rentrée 2014, il est désormais possible de passer directement en deuxième année ou en troisième année de médecine sans se soumettre au concours couperet qui fait si peur aux étudiants de première année. Grâce à un décret du 20 février 2014, les étudiants peuvent, </a:t>
            </a:r>
            <a:r>
              <a:rPr lang="fr-FR" u="sng" dirty="0" smtClean="0"/>
              <a:t>dans certaines universités</a:t>
            </a:r>
            <a:r>
              <a:rPr lang="fr-FR" dirty="0" smtClean="0"/>
              <a:t>, accéder aux études médicales, </a:t>
            </a:r>
            <a:r>
              <a:rPr lang="fr-FR" dirty="0" err="1" smtClean="0"/>
              <a:t>odontologiques</a:t>
            </a:r>
            <a:r>
              <a:rPr lang="fr-FR" dirty="0" smtClean="0"/>
              <a:t>, pharmaceutiques ou maïeutiques après trois années de licence dans une autre filière. Une mesure visant à diversifier le profil des étudiants en médecine.</a:t>
            </a:r>
            <a:endParaRPr lang="fr-FR" dirty="0"/>
          </a:p>
        </p:txBody>
      </p:sp>
    </p:spTree>
    <p:extLst>
      <p:ext uri="{BB962C8B-B14F-4D97-AF65-F5344CB8AC3E}">
        <p14:creationId xmlns="" xmlns:p14="http://schemas.microsoft.com/office/powerpoint/2010/main" val="1655723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142984"/>
            <a:ext cx="8001056" cy="646331"/>
          </a:xfrm>
          <a:prstGeom prst="rect">
            <a:avLst/>
          </a:prstGeom>
        </p:spPr>
        <p:txBody>
          <a:bodyPr wrap="square">
            <a:spAutoFit/>
          </a:bodyPr>
          <a:lstStyle/>
          <a:p>
            <a:pPr algn="ctr"/>
            <a:r>
              <a:rPr lang="fr-FR" dirty="0" smtClean="0">
                <a:hlinkClick r:id="rId2"/>
              </a:rPr>
              <a:t>Arrêté du 22 décembre 2015 déterminant pour la période 2015-2019 le nombre d’internes en médecine à former par spécialité et par subdivision</a:t>
            </a:r>
            <a:endParaRPr lang="fr-FR" dirty="0"/>
          </a:p>
        </p:txBody>
      </p:sp>
      <p:sp>
        <p:nvSpPr>
          <p:cNvPr id="5" name="Rectangle 4"/>
          <p:cNvSpPr/>
          <p:nvPr/>
        </p:nvSpPr>
        <p:spPr>
          <a:xfrm>
            <a:off x="0" y="214290"/>
            <a:ext cx="9144000" cy="553998"/>
          </a:xfrm>
          <a:prstGeom prst="rect">
            <a:avLst/>
          </a:prstGeom>
        </p:spPr>
        <p:txBody>
          <a:bodyPr wrap="square">
            <a:spAutoFit/>
          </a:bodyPr>
          <a:lstStyle/>
          <a:p>
            <a:pPr algn="ctr"/>
            <a:r>
              <a:rPr lang="fr-FR" sz="3000" b="1" dirty="0" smtClean="0">
                <a:solidFill>
                  <a:srgbClr val="000099"/>
                </a:solidFill>
                <a:latin typeface="+mj-lt"/>
                <a:ea typeface="+mj-ea"/>
                <a:cs typeface="+mj-cs"/>
              </a:rPr>
              <a:t>Les différentes spécialités après les ECN </a:t>
            </a:r>
            <a:r>
              <a:rPr lang="fr-FR" sz="2400" b="1" dirty="0" smtClean="0">
                <a:solidFill>
                  <a:srgbClr val="000099"/>
                </a:solidFill>
                <a:latin typeface="+mj-lt"/>
                <a:ea typeface="+mj-ea"/>
                <a:cs typeface="+mj-cs"/>
              </a:rPr>
              <a:t>(en fin de BAC +6)</a:t>
            </a:r>
            <a:endParaRPr lang="fr-FR" sz="2400" b="1" dirty="0">
              <a:solidFill>
                <a:srgbClr val="000099"/>
              </a:solidFill>
              <a:latin typeface="+mj-lt"/>
              <a:ea typeface="+mj-ea"/>
              <a:cs typeface="+mj-cs"/>
            </a:endParaRPr>
          </a:p>
        </p:txBody>
      </p:sp>
      <p:sp>
        <p:nvSpPr>
          <p:cNvPr id="7" name="Rectangle 6"/>
          <p:cNvSpPr/>
          <p:nvPr/>
        </p:nvSpPr>
        <p:spPr>
          <a:xfrm>
            <a:off x="3714744" y="6429396"/>
            <a:ext cx="5143536" cy="276999"/>
          </a:xfrm>
          <a:prstGeom prst="rect">
            <a:avLst/>
          </a:prstGeom>
        </p:spPr>
        <p:txBody>
          <a:bodyPr wrap="square">
            <a:spAutoFit/>
          </a:bodyPr>
          <a:lstStyle/>
          <a:p>
            <a:r>
              <a:rPr lang="fr-FR" sz="1200" dirty="0" smtClean="0"/>
              <a:t>http://www.remede.org/documents/-differentes-specialites-medicales-.html</a:t>
            </a:r>
            <a:endParaRPr lang="fr-FR" sz="1200" dirty="0"/>
          </a:p>
        </p:txBody>
      </p:sp>
      <p:graphicFrame>
        <p:nvGraphicFramePr>
          <p:cNvPr id="8" name="Tableau 7"/>
          <p:cNvGraphicFramePr>
            <a:graphicFrameLocks noGrp="1"/>
          </p:cNvGraphicFramePr>
          <p:nvPr/>
        </p:nvGraphicFramePr>
        <p:xfrm>
          <a:off x="428596" y="2214389"/>
          <a:ext cx="8215370" cy="3643502"/>
        </p:xfrm>
        <a:graphic>
          <a:graphicData uri="http://schemas.openxmlformats.org/drawingml/2006/table">
            <a:tbl>
              <a:tblPr/>
              <a:tblGrid>
                <a:gridCol w="2912531"/>
                <a:gridCol w="2193009"/>
                <a:gridCol w="3109830"/>
              </a:tblGrid>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Anatomie et cytologie pathologique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Gynécologie médicale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Neurologie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Anesthésie-réanimation</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Gynécologie-obstétrique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Oncologie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Biologie médicale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Hématologie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Ophtalmologie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Cardiologie et maladies vasculaires</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Médecine du travail</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ORL et chirurgie cervico-faciale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Chirurgie générale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Médecine générale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Pédiatrie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Chirurgie orale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Médecine interne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Pneumologie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Dermatologie et vénérologie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Médecine nucléaire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Psychiatrie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241">
                <a:tc>
                  <a:txBody>
                    <a:bodyPr/>
                    <a:lstStyle/>
                    <a:p>
                      <a:pPr>
                        <a:lnSpc>
                          <a:spcPct val="115000"/>
                        </a:lnSpc>
                        <a:spcAft>
                          <a:spcPts val="0"/>
                        </a:spcAft>
                      </a:pPr>
                      <a:r>
                        <a:rPr lang="fr-FR" sz="1400" u="none" strike="noStrike" dirty="0">
                          <a:solidFill>
                            <a:srgbClr val="000000"/>
                          </a:solidFill>
                          <a:latin typeface="Calibri"/>
                          <a:ea typeface="Times New Roman"/>
                          <a:cs typeface="Calibri"/>
                        </a:rPr>
                        <a:t>-  Endocrinologie, diabète, maladies métaboliques</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Médecine physique et de réadaptation</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Radiodiagnostic et imagerie médicale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Gastro-entérologie et hépatologie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Néphrologie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Rhumatologie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9">
                <a:tc>
                  <a:txBody>
                    <a:bodyPr/>
                    <a:lstStyle/>
                    <a:p>
                      <a:pPr>
                        <a:lnSpc>
                          <a:spcPct val="115000"/>
                        </a:lnSpc>
                        <a:spcAft>
                          <a:spcPts val="0"/>
                        </a:spcAft>
                      </a:pPr>
                      <a:r>
                        <a:rPr lang="fr-FR" sz="1400" u="none" strike="noStrike" dirty="0">
                          <a:solidFill>
                            <a:srgbClr val="000000"/>
                          </a:solidFill>
                          <a:latin typeface="Calibri"/>
                          <a:ea typeface="Times New Roman"/>
                          <a:cs typeface="Calibri"/>
                        </a:rPr>
                        <a:t>-  Génétique médicale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Neurochirurgie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400" u="none" strike="noStrike" dirty="0">
                          <a:solidFill>
                            <a:srgbClr val="000000"/>
                          </a:solidFill>
                          <a:latin typeface="Calibri"/>
                          <a:ea typeface="Times New Roman"/>
                          <a:cs typeface="Calibri"/>
                        </a:rPr>
                        <a:t>-  Santé publique</a:t>
                      </a:r>
                      <a:endParaRPr lang="fr-FR" sz="1400" u="none" dirty="0">
                        <a:latin typeface="Calibri"/>
                        <a:ea typeface="Calibri"/>
                        <a:cs typeface="Times New Roman"/>
                      </a:endParaRPr>
                    </a:p>
                  </a:txBody>
                  <a:tcPr marL="40679" marR="40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76426"/>
            <a:ext cx="8229600" cy="1143000"/>
          </a:xfrm>
        </p:spPr>
        <p:txBody>
          <a:bodyPr>
            <a:normAutofit fontScale="90000"/>
          </a:bodyPr>
          <a:lstStyle/>
          <a:p>
            <a:r>
              <a:rPr lang="fr-FR" sz="3000" b="1" dirty="0" smtClean="0">
                <a:solidFill>
                  <a:srgbClr val="000099"/>
                </a:solidFill>
              </a:rPr>
              <a:t>Durée des différentes spécialisations médicales </a:t>
            </a:r>
            <a:br>
              <a:rPr lang="fr-FR" sz="3000" b="1" dirty="0" smtClean="0">
                <a:solidFill>
                  <a:srgbClr val="000099"/>
                </a:solidFill>
              </a:rPr>
            </a:br>
            <a:r>
              <a:rPr lang="fr-FR" sz="2200" b="1" dirty="0" smtClean="0">
                <a:solidFill>
                  <a:srgbClr val="9966FF"/>
                </a:solidFill>
                <a:latin typeface="+mn-lt"/>
                <a:ea typeface="+mn-ea"/>
                <a:cs typeface="+mn-cs"/>
              </a:rPr>
              <a:t>(après ECN fin BAC+6)</a:t>
            </a:r>
            <a:r>
              <a:rPr lang="fr-FR" sz="3200" b="1" dirty="0" smtClean="0"/>
              <a:t/>
            </a:r>
            <a:br>
              <a:rPr lang="fr-FR" sz="3200" b="1" dirty="0" smtClean="0"/>
            </a:br>
            <a:endParaRPr lang="fr-FR" sz="3000" b="1" dirty="0">
              <a:solidFill>
                <a:srgbClr val="000099"/>
              </a:solidFill>
            </a:endParaRPr>
          </a:p>
        </p:txBody>
      </p:sp>
      <p:pic>
        <p:nvPicPr>
          <p:cNvPr id="30722" name="Picture 2"/>
          <p:cNvPicPr>
            <a:picLocks noChangeAspect="1" noChangeArrowheads="1"/>
          </p:cNvPicPr>
          <p:nvPr/>
        </p:nvPicPr>
        <p:blipFill>
          <a:blip r:embed="rId2" cstate="print"/>
          <a:srcRect t="5796"/>
          <a:stretch>
            <a:fillRect/>
          </a:stretch>
        </p:blipFill>
        <p:spPr bwMode="auto">
          <a:xfrm>
            <a:off x="1785918" y="857232"/>
            <a:ext cx="6048375" cy="5805485"/>
          </a:xfrm>
          <a:prstGeom prst="rect">
            <a:avLst/>
          </a:prstGeom>
          <a:noFill/>
          <a:ln w="9525">
            <a:noFill/>
            <a:miter lim="800000"/>
            <a:headEnd/>
            <a:tailEnd/>
          </a:ln>
          <a:effectLst/>
        </p:spPr>
      </p:pic>
    </p:spTree>
    <p:extLst>
      <p:ext uri="{BB962C8B-B14F-4D97-AF65-F5344CB8AC3E}">
        <p14:creationId xmlns="" xmlns:p14="http://schemas.microsoft.com/office/powerpoint/2010/main" val="1655723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76426"/>
            <a:ext cx="8229600" cy="1143000"/>
          </a:xfrm>
        </p:spPr>
        <p:txBody>
          <a:bodyPr>
            <a:normAutofit/>
          </a:bodyPr>
          <a:lstStyle/>
          <a:p>
            <a:r>
              <a:rPr lang="fr-FR" sz="3000" b="1" dirty="0" smtClean="0">
                <a:solidFill>
                  <a:srgbClr val="000099"/>
                </a:solidFill>
              </a:rPr>
              <a:t>Faire ses études de médecine dans le service de sante des armées</a:t>
            </a:r>
            <a:endParaRPr lang="fr-FR" sz="3000" b="1" dirty="0">
              <a:solidFill>
                <a:srgbClr val="000099"/>
              </a:solidFill>
            </a:endParaRPr>
          </a:p>
        </p:txBody>
      </p:sp>
      <p:sp>
        <p:nvSpPr>
          <p:cNvPr id="6" name="ZoneTexte 5"/>
          <p:cNvSpPr txBox="1"/>
          <p:nvPr/>
        </p:nvSpPr>
        <p:spPr>
          <a:xfrm>
            <a:off x="142844" y="1142984"/>
            <a:ext cx="8801869" cy="707886"/>
          </a:xfrm>
          <a:prstGeom prst="rect">
            <a:avLst/>
          </a:prstGeom>
          <a:noFill/>
        </p:spPr>
        <p:txBody>
          <a:bodyPr wrap="square" rtlCol="0">
            <a:spAutoFit/>
          </a:bodyPr>
          <a:lstStyle/>
          <a:p>
            <a:pPr algn="ctr"/>
            <a:r>
              <a:rPr lang="fr-FR" sz="2000" b="1" dirty="0" smtClean="0">
                <a:solidFill>
                  <a:srgbClr val="9966FF"/>
                </a:solidFill>
              </a:rPr>
              <a:t>L’E.S.S.A (Ecole du Service de Santé des Armées) forme les futurs officiers du Service de Santé des Armées</a:t>
            </a:r>
            <a:endParaRPr lang="fr-FR" sz="2000" b="1" dirty="0">
              <a:solidFill>
                <a:srgbClr val="9966FF"/>
              </a:solidFill>
            </a:endParaRPr>
          </a:p>
        </p:txBody>
      </p:sp>
      <p:sp>
        <p:nvSpPr>
          <p:cNvPr id="5" name="Rectangle 4"/>
          <p:cNvSpPr/>
          <p:nvPr/>
        </p:nvSpPr>
        <p:spPr>
          <a:xfrm>
            <a:off x="571472" y="1643050"/>
            <a:ext cx="7929618" cy="4862870"/>
          </a:xfrm>
          <a:prstGeom prst="rect">
            <a:avLst/>
          </a:prstGeom>
        </p:spPr>
        <p:txBody>
          <a:bodyPr wrap="square">
            <a:spAutoFit/>
          </a:bodyPr>
          <a:lstStyle/>
          <a:p>
            <a:endParaRPr lang="fr-FR" sz="1000" b="1" dirty="0" smtClean="0"/>
          </a:p>
          <a:p>
            <a:r>
              <a:rPr lang="fr-FR" sz="1200" b="1" dirty="0" smtClean="0">
                <a:solidFill>
                  <a:srgbClr val="9966FF"/>
                </a:solidFill>
              </a:rPr>
              <a:t>Formation</a:t>
            </a:r>
          </a:p>
          <a:p>
            <a:r>
              <a:rPr lang="fr-FR" sz="1200" dirty="0" smtClean="0"/>
              <a:t>Le cursus est identique à celui du civil avec en plus :</a:t>
            </a:r>
          </a:p>
          <a:p>
            <a:pPr lvl="1"/>
            <a:r>
              <a:rPr lang="fr-FR" sz="1200" dirty="0" smtClean="0"/>
              <a:t>soutien universitaire</a:t>
            </a:r>
          </a:p>
          <a:p>
            <a:pPr lvl="1"/>
            <a:r>
              <a:rPr lang="fr-FR" sz="1200" dirty="0" smtClean="0"/>
              <a:t>formation militaire et sportive</a:t>
            </a:r>
          </a:p>
          <a:p>
            <a:pPr lvl="1"/>
            <a:r>
              <a:rPr lang="fr-FR" sz="1200" dirty="0" smtClean="0"/>
              <a:t>langues</a:t>
            </a:r>
          </a:p>
          <a:p>
            <a:pPr lvl="1"/>
            <a:r>
              <a:rPr lang="fr-FR" sz="1200" dirty="0" smtClean="0"/>
              <a:t>communication</a:t>
            </a:r>
          </a:p>
          <a:p>
            <a:pPr lvl="1"/>
            <a:r>
              <a:rPr lang="fr-FR" sz="1200" dirty="0" smtClean="0"/>
              <a:t>informatique</a:t>
            </a:r>
          </a:p>
          <a:p>
            <a:r>
              <a:rPr lang="fr-FR" sz="1200" b="1" dirty="0" smtClean="0">
                <a:solidFill>
                  <a:srgbClr val="9966FF"/>
                </a:solidFill>
              </a:rPr>
              <a:t>Recrutement</a:t>
            </a:r>
          </a:p>
          <a:p>
            <a:r>
              <a:rPr lang="fr-FR" sz="1200" b="1" dirty="0" smtClean="0"/>
              <a:t>1 / Concours pour les bacheliers</a:t>
            </a:r>
            <a:endParaRPr lang="fr-FR" sz="1200" dirty="0" smtClean="0"/>
          </a:p>
          <a:p>
            <a:r>
              <a:rPr lang="fr-FR" sz="1200" dirty="0" smtClean="0"/>
              <a:t>Conditions (candidats français) + remplir les conditions morales et physiques exigées</a:t>
            </a:r>
          </a:p>
          <a:p>
            <a:r>
              <a:rPr lang="fr-FR" sz="1200" dirty="0" smtClean="0"/>
              <a:t>être âgé de plus de 16 ans et de moins de 21 ans </a:t>
            </a:r>
          </a:p>
          <a:p>
            <a:r>
              <a:rPr lang="fr-FR" sz="1200" dirty="0" smtClean="0"/>
              <a:t>être titulaire du baccalauréat ou équivalent</a:t>
            </a:r>
          </a:p>
          <a:p>
            <a:endParaRPr lang="fr-FR" sz="1200" dirty="0" smtClean="0"/>
          </a:p>
          <a:p>
            <a:r>
              <a:rPr lang="fr-FR" sz="1200" b="1" dirty="0" smtClean="0"/>
              <a:t>2 / Concours pour les étudiants en médecine de 2 </a:t>
            </a:r>
            <a:r>
              <a:rPr lang="fr-FR" sz="1200" b="1" dirty="0" err="1" smtClean="0"/>
              <a:t>ème</a:t>
            </a:r>
            <a:r>
              <a:rPr lang="fr-FR" sz="1200" b="1" dirty="0" smtClean="0"/>
              <a:t> année </a:t>
            </a:r>
            <a:endParaRPr lang="fr-FR" sz="1200" dirty="0" smtClean="0">
              <a:solidFill>
                <a:srgbClr val="FF0000"/>
              </a:solidFill>
            </a:endParaRPr>
          </a:p>
          <a:p>
            <a:r>
              <a:rPr lang="fr-FR" sz="1200" dirty="0" smtClean="0"/>
              <a:t>Conditions (candidats français) + remplir les conditions morales et physiques exigées</a:t>
            </a:r>
          </a:p>
          <a:p>
            <a:r>
              <a:rPr lang="fr-FR" sz="1200" dirty="0" smtClean="0"/>
              <a:t>être âgé de moins de 23 ans</a:t>
            </a:r>
          </a:p>
          <a:p>
            <a:r>
              <a:rPr lang="fr-FR" sz="1200" dirty="0" smtClean="0"/>
              <a:t>être inscrit en deuxième année d’études médicales</a:t>
            </a:r>
          </a:p>
          <a:p>
            <a:endParaRPr lang="fr-FR" sz="1200" dirty="0" smtClean="0"/>
          </a:p>
          <a:p>
            <a:r>
              <a:rPr lang="fr-FR" sz="1200" b="1" dirty="0" smtClean="0"/>
              <a:t>3 / Concours pour les étudiants en médecine de 6 </a:t>
            </a:r>
            <a:r>
              <a:rPr lang="fr-FR" sz="1200" b="1" dirty="0" err="1" smtClean="0"/>
              <a:t>ème</a:t>
            </a:r>
            <a:r>
              <a:rPr lang="fr-FR" sz="1200" b="1" dirty="0" smtClean="0"/>
              <a:t> année</a:t>
            </a:r>
            <a:endParaRPr lang="fr-FR" sz="1200" dirty="0" smtClean="0"/>
          </a:p>
          <a:p>
            <a:r>
              <a:rPr lang="fr-FR" sz="1200" dirty="0" smtClean="0"/>
              <a:t>Conditions (candidats français) + remplir les conditions morales et physiques exigées</a:t>
            </a:r>
          </a:p>
          <a:p>
            <a:r>
              <a:rPr lang="fr-FR" sz="1200" dirty="0" smtClean="0"/>
              <a:t>être âgé de moins de 27 ans</a:t>
            </a:r>
          </a:p>
          <a:p>
            <a:r>
              <a:rPr lang="fr-FR" sz="1200" dirty="0" smtClean="0"/>
              <a:t>être inscrit en sixième année d’études médicales</a:t>
            </a:r>
          </a:p>
          <a:p>
            <a:endParaRPr lang="fr-FR" sz="1200" dirty="0" smtClean="0"/>
          </a:p>
          <a:p>
            <a:r>
              <a:rPr lang="fr-FR" sz="1200" b="1" dirty="0" smtClean="0">
                <a:solidFill>
                  <a:srgbClr val="9966FF"/>
                </a:solidFill>
              </a:rPr>
              <a:t>Diplôme</a:t>
            </a:r>
          </a:p>
          <a:p>
            <a:r>
              <a:rPr lang="fr-FR" sz="1200" dirty="0" smtClean="0"/>
              <a:t>A l’issu du cursus choisi en fonction des spécialités, </a:t>
            </a:r>
            <a:r>
              <a:rPr lang="fr-FR" sz="1200" b="1" dirty="0" smtClean="0"/>
              <a:t>les diplômes obtenus sont les mêmes que les diplômes civils.</a:t>
            </a:r>
            <a:endParaRPr lang="fr-FR" sz="1200" b="1" dirty="0"/>
          </a:p>
        </p:txBody>
      </p:sp>
      <p:pic>
        <p:nvPicPr>
          <p:cNvPr id="2050" name="Picture 2"/>
          <p:cNvPicPr>
            <a:picLocks noChangeAspect="1" noChangeArrowheads="1"/>
          </p:cNvPicPr>
          <p:nvPr/>
        </p:nvPicPr>
        <p:blipFill>
          <a:blip r:embed="rId2" cstate="print"/>
          <a:srcRect/>
          <a:stretch>
            <a:fillRect/>
          </a:stretch>
        </p:blipFill>
        <p:spPr bwMode="auto">
          <a:xfrm>
            <a:off x="6643702" y="2285992"/>
            <a:ext cx="2143424" cy="3214710"/>
          </a:xfrm>
          <a:prstGeom prst="rect">
            <a:avLst/>
          </a:prstGeom>
          <a:noFill/>
          <a:ln w="9525">
            <a:noFill/>
            <a:miter lim="800000"/>
            <a:headEnd/>
            <a:tailEnd/>
          </a:ln>
          <a:effectLst/>
        </p:spPr>
      </p:pic>
    </p:spTree>
    <p:extLst>
      <p:ext uri="{BB962C8B-B14F-4D97-AF65-F5344CB8AC3E}">
        <p14:creationId xmlns="" xmlns:p14="http://schemas.microsoft.com/office/powerpoint/2010/main" val="1655723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857256"/>
          </a:xfrm>
        </p:spPr>
        <p:txBody>
          <a:bodyPr>
            <a:normAutofit/>
          </a:bodyPr>
          <a:lstStyle/>
          <a:p>
            <a:r>
              <a:rPr lang="fr-FR" sz="3000" b="1" dirty="0" smtClean="0">
                <a:solidFill>
                  <a:srgbClr val="000099"/>
                </a:solidFill>
              </a:rPr>
              <a:t>Rémunération pendant les études de médecine</a:t>
            </a:r>
            <a:endParaRPr lang="fr-FR" sz="3000" b="1" dirty="0">
              <a:solidFill>
                <a:srgbClr val="000099"/>
              </a:solidFill>
            </a:endParaRPr>
          </a:p>
        </p:txBody>
      </p:sp>
      <p:sp>
        <p:nvSpPr>
          <p:cNvPr id="4" name="Rectangle 3"/>
          <p:cNvSpPr/>
          <p:nvPr/>
        </p:nvSpPr>
        <p:spPr>
          <a:xfrm>
            <a:off x="539552" y="2780928"/>
            <a:ext cx="5400600" cy="923330"/>
          </a:xfrm>
          <a:prstGeom prst="rect">
            <a:avLst/>
          </a:prstGeom>
        </p:spPr>
        <p:txBody>
          <a:bodyPr wrap="square">
            <a:spAutoFit/>
          </a:bodyPr>
          <a:lstStyle/>
          <a:p>
            <a:endParaRPr lang="fr-FR" b="1" dirty="0"/>
          </a:p>
          <a:p>
            <a:endParaRPr lang="fr-FR" b="1" dirty="0" smtClean="0"/>
          </a:p>
          <a:p>
            <a:endParaRPr lang="fr-FR" b="1" dirty="0"/>
          </a:p>
        </p:txBody>
      </p:sp>
      <p:graphicFrame>
        <p:nvGraphicFramePr>
          <p:cNvPr id="8" name="Tableau 7"/>
          <p:cNvGraphicFramePr>
            <a:graphicFrameLocks noGrp="1"/>
          </p:cNvGraphicFramePr>
          <p:nvPr/>
        </p:nvGraphicFramePr>
        <p:xfrm>
          <a:off x="1428728" y="1500174"/>
          <a:ext cx="6468540" cy="4000536"/>
        </p:xfrm>
        <a:graphic>
          <a:graphicData uri="http://schemas.openxmlformats.org/drawingml/2006/table">
            <a:tbl>
              <a:tblPr>
                <a:tableStyleId>{616DA210-FB5B-4158-B5E0-FEB733F419BA}</a:tableStyleId>
              </a:tblPr>
              <a:tblGrid>
                <a:gridCol w="1252432"/>
                <a:gridCol w="1359023"/>
                <a:gridCol w="1785383"/>
                <a:gridCol w="2071702"/>
              </a:tblGrid>
              <a:tr h="500067">
                <a:tc gridSpan="2">
                  <a:txBody>
                    <a:bodyPr/>
                    <a:lstStyle/>
                    <a:p>
                      <a:pPr algn="l" fontAlgn="b"/>
                      <a:endParaRPr lang="fr-FR" sz="1600" b="0" i="0" u="none" strike="noStrike" dirty="0">
                        <a:solidFill>
                          <a:srgbClr val="000000"/>
                        </a:solidFill>
                        <a:latin typeface="Calibri"/>
                      </a:endParaRPr>
                    </a:p>
                  </a:txBody>
                  <a:tcPr marL="7620" marR="7620" marT="7620" marB="0" anchor="b">
                    <a:lnL w="12700" cmpd="sng">
                      <a:noFill/>
                    </a:lnL>
                    <a:lnT w="12700" cmpd="sng">
                      <a:noFill/>
                    </a:lnT>
                  </a:tcPr>
                </a:tc>
                <a:tc hMerge="1">
                  <a:txBody>
                    <a:bodyPr/>
                    <a:lstStyle/>
                    <a:p>
                      <a:pPr algn="l" fontAlgn="b"/>
                      <a:endParaRPr lang="fr-FR" sz="1600" b="0" i="0" u="none" strike="noStrike" dirty="0">
                        <a:solidFill>
                          <a:srgbClr val="000000"/>
                        </a:solidFill>
                        <a:latin typeface="Calibri"/>
                      </a:endParaRPr>
                    </a:p>
                  </a:txBody>
                  <a:tcPr marL="7620" marR="7620" marT="7620" marB="0" anchor="b"/>
                </a:tc>
                <a:tc>
                  <a:txBody>
                    <a:bodyPr/>
                    <a:lstStyle/>
                    <a:p>
                      <a:pPr algn="ctr" fontAlgn="b"/>
                      <a:r>
                        <a:rPr lang="fr-FR" sz="1600" u="none" strike="noStrike" dirty="0"/>
                        <a:t>Brut mensuel </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Brut annuel</a:t>
                      </a:r>
                      <a:endParaRPr lang="fr-FR" sz="1600" b="0" i="0" u="none" strike="noStrike" dirty="0">
                        <a:solidFill>
                          <a:srgbClr val="000000"/>
                        </a:solidFill>
                        <a:latin typeface="Calibri"/>
                      </a:endParaRPr>
                    </a:p>
                  </a:txBody>
                  <a:tcPr marL="7620" marR="7620" marT="7620" marB="0" anchor="ctr"/>
                </a:tc>
              </a:tr>
              <a:tr h="500067">
                <a:tc>
                  <a:txBody>
                    <a:bodyPr/>
                    <a:lstStyle/>
                    <a:p>
                      <a:pPr algn="l" fontAlgn="b"/>
                      <a:r>
                        <a:rPr lang="fr-FR" sz="1600" u="none" strike="noStrike" dirty="0"/>
                        <a:t>Bac + 4</a:t>
                      </a:r>
                      <a:endParaRPr lang="fr-FR" sz="1600" b="0" i="0" u="none" strike="noStrike" dirty="0">
                        <a:solidFill>
                          <a:srgbClr val="000000"/>
                        </a:solidFill>
                        <a:latin typeface="Calibri"/>
                      </a:endParaRPr>
                    </a:p>
                  </a:txBody>
                  <a:tcPr marL="7620" marR="7620" marT="7620" marB="0" anchor="ctr"/>
                </a:tc>
                <a:tc>
                  <a:txBody>
                    <a:bodyPr/>
                    <a:lstStyle/>
                    <a:p>
                      <a:pPr algn="l" fontAlgn="b"/>
                      <a:r>
                        <a:rPr lang="fr-FR" sz="1600" u="none" strike="noStrike" dirty="0"/>
                        <a:t>DFASM 1</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129 €</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1 </a:t>
                      </a:r>
                      <a:r>
                        <a:rPr lang="fr-FR" sz="1600" u="none" strike="noStrike" dirty="0" smtClean="0"/>
                        <a:t>545 €</a:t>
                      </a:r>
                      <a:endParaRPr lang="fr-FR" sz="1600" b="0" i="0" u="none" strike="noStrike" dirty="0">
                        <a:solidFill>
                          <a:srgbClr val="000000"/>
                        </a:solidFill>
                        <a:latin typeface="Calibri"/>
                      </a:endParaRPr>
                    </a:p>
                  </a:txBody>
                  <a:tcPr marL="7620" marR="7620" marT="7620" marB="0" anchor="ctr"/>
                </a:tc>
              </a:tr>
              <a:tr h="500067">
                <a:tc>
                  <a:txBody>
                    <a:bodyPr/>
                    <a:lstStyle/>
                    <a:p>
                      <a:pPr algn="l" fontAlgn="b"/>
                      <a:r>
                        <a:rPr lang="fr-FR" sz="1600" u="none" strike="noStrike"/>
                        <a:t>Bac + 5</a:t>
                      </a:r>
                      <a:endParaRPr lang="fr-FR" sz="1600" b="0" i="0" u="none" strike="noStrike">
                        <a:solidFill>
                          <a:srgbClr val="000000"/>
                        </a:solidFill>
                        <a:latin typeface="Calibri"/>
                      </a:endParaRPr>
                    </a:p>
                  </a:txBody>
                  <a:tcPr marL="7620" marR="7620" marT="7620" marB="0" anchor="ctr"/>
                </a:tc>
                <a:tc>
                  <a:txBody>
                    <a:bodyPr/>
                    <a:lstStyle/>
                    <a:p>
                      <a:pPr algn="l" fontAlgn="b"/>
                      <a:r>
                        <a:rPr lang="fr-FR" sz="1600" u="none" strike="noStrike" dirty="0"/>
                        <a:t>DFASM 2</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250 €</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2 </a:t>
                      </a:r>
                      <a:r>
                        <a:rPr lang="fr-FR" sz="1600" u="none" strike="noStrike" dirty="0" smtClean="0"/>
                        <a:t>998 €</a:t>
                      </a:r>
                      <a:endParaRPr lang="fr-FR" sz="1600" b="0" i="0" u="none" strike="noStrike" dirty="0">
                        <a:solidFill>
                          <a:srgbClr val="000000"/>
                        </a:solidFill>
                        <a:latin typeface="Calibri"/>
                      </a:endParaRPr>
                    </a:p>
                  </a:txBody>
                  <a:tcPr marL="7620" marR="7620" marT="7620" marB="0" anchor="ctr"/>
                </a:tc>
              </a:tr>
              <a:tr h="500067">
                <a:tc>
                  <a:txBody>
                    <a:bodyPr/>
                    <a:lstStyle/>
                    <a:p>
                      <a:pPr algn="l" fontAlgn="b"/>
                      <a:r>
                        <a:rPr lang="fr-FR" sz="1600" u="none" strike="noStrike"/>
                        <a:t>Bac + 6</a:t>
                      </a:r>
                      <a:endParaRPr lang="fr-FR" sz="1600" b="0" i="0" u="none" strike="noStrike">
                        <a:solidFill>
                          <a:srgbClr val="000000"/>
                        </a:solidFill>
                        <a:latin typeface="Calibri"/>
                      </a:endParaRPr>
                    </a:p>
                  </a:txBody>
                  <a:tcPr marL="7620" marR="7620" marT="7620" marB="0" anchor="ctr"/>
                </a:tc>
                <a:tc>
                  <a:txBody>
                    <a:bodyPr/>
                    <a:lstStyle/>
                    <a:p>
                      <a:pPr algn="l" fontAlgn="b"/>
                      <a:r>
                        <a:rPr lang="fr-FR" sz="1600" u="none" strike="noStrike" dirty="0"/>
                        <a:t>DFASM 3</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280 €</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3 </a:t>
                      </a:r>
                      <a:r>
                        <a:rPr lang="fr-FR" sz="1600" u="none" strike="noStrike" dirty="0" smtClean="0"/>
                        <a:t>350 €</a:t>
                      </a:r>
                      <a:endParaRPr lang="fr-FR" sz="1600" b="0" i="0" u="none" strike="noStrike" dirty="0">
                        <a:solidFill>
                          <a:srgbClr val="000000"/>
                        </a:solidFill>
                        <a:latin typeface="Calibri"/>
                      </a:endParaRPr>
                    </a:p>
                  </a:txBody>
                  <a:tcPr marL="7620" marR="7620" marT="7620" marB="0" anchor="ctr"/>
                </a:tc>
              </a:tr>
              <a:tr h="500067">
                <a:tc gridSpan="4">
                  <a:txBody>
                    <a:bodyPr/>
                    <a:lstStyle/>
                    <a:p>
                      <a:pPr algn="ctr" fontAlgn="b"/>
                      <a:r>
                        <a:rPr lang="fr-FR" sz="1600" b="0" i="0" u="none" strike="noStrike" dirty="0" smtClean="0">
                          <a:solidFill>
                            <a:srgbClr val="000000"/>
                          </a:solidFill>
                          <a:latin typeface="Calibri"/>
                        </a:rPr>
                        <a:t>Examen classant </a:t>
                      </a:r>
                      <a:r>
                        <a:rPr lang="fr-FR" sz="1600" b="0" i="0" u="none" strike="noStrike" dirty="0" smtClean="0">
                          <a:solidFill>
                            <a:srgbClr val="000000"/>
                          </a:solidFill>
                          <a:latin typeface="+mn-lt"/>
                        </a:rPr>
                        <a:t>national</a:t>
                      </a:r>
                      <a:endParaRPr lang="fr-FR" sz="1600" b="0" i="0" u="none" strike="noStrike" dirty="0">
                        <a:solidFill>
                          <a:srgbClr val="000000"/>
                        </a:solidFill>
                        <a:latin typeface="Calibri"/>
                      </a:endParaRPr>
                    </a:p>
                  </a:txBody>
                  <a:tcPr marL="7620" marR="7620" marT="7620" marB="0" anchor="ctr"/>
                </a:tc>
                <a:tc hMerge="1">
                  <a:txBody>
                    <a:bodyPr/>
                    <a:lstStyle/>
                    <a:p>
                      <a:pPr algn="l" fontAlgn="b"/>
                      <a:endParaRPr lang="fr-FR" sz="1600" b="0" i="0" u="none" strike="noStrike" dirty="0">
                        <a:solidFill>
                          <a:srgbClr val="000000"/>
                        </a:solidFill>
                        <a:latin typeface="Calibri"/>
                      </a:endParaRPr>
                    </a:p>
                  </a:txBody>
                  <a:tcPr marL="7620" marR="7620" marT="7620" marB="0" anchor="b"/>
                </a:tc>
                <a:tc hMerge="1">
                  <a:txBody>
                    <a:bodyPr/>
                    <a:lstStyle/>
                    <a:p>
                      <a:pPr algn="ctr" fontAlgn="b"/>
                      <a:endParaRPr lang="fr-FR" sz="1600" b="0" i="0" u="none" strike="noStrike" dirty="0">
                        <a:solidFill>
                          <a:srgbClr val="000000"/>
                        </a:solidFill>
                        <a:latin typeface="Calibri"/>
                      </a:endParaRPr>
                    </a:p>
                  </a:txBody>
                  <a:tcPr marL="7620" marR="7620" marT="7620" marB="0" anchor="ctr"/>
                </a:tc>
                <a:tc hMerge="1">
                  <a:txBody>
                    <a:bodyPr/>
                    <a:lstStyle/>
                    <a:p>
                      <a:pPr algn="ctr" fontAlgn="b"/>
                      <a:endParaRPr lang="fr-FR" sz="1600" b="0" i="0" u="none" strike="noStrike" dirty="0">
                        <a:solidFill>
                          <a:srgbClr val="000000"/>
                        </a:solidFill>
                        <a:latin typeface="Calibri"/>
                      </a:endParaRPr>
                    </a:p>
                  </a:txBody>
                  <a:tcPr marL="7620" marR="7620" marT="7620" marB="0" anchor="ctr"/>
                </a:tc>
              </a:tr>
              <a:tr h="500067">
                <a:tc>
                  <a:txBody>
                    <a:bodyPr/>
                    <a:lstStyle/>
                    <a:p>
                      <a:pPr algn="l" fontAlgn="b"/>
                      <a:r>
                        <a:rPr lang="fr-FR" sz="1600" u="none" strike="noStrike" dirty="0"/>
                        <a:t>Bac + 7</a:t>
                      </a:r>
                      <a:endParaRPr lang="fr-FR" sz="1600" b="0" i="0" u="none" strike="noStrike" dirty="0">
                        <a:solidFill>
                          <a:srgbClr val="000000"/>
                        </a:solidFill>
                        <a:latin typeface="Calibri"/>
                      </a:endParaRPr>
                    </a:p>
                  </a:txBody>
                  <a:tcPr marL="7620" marR="7620" marT="7620" marB="0" anchor="ctr"/>
                </a:tc>
                <a:tc>
                  <a:txBody>
                    <a:bodyPr/>
                    <a:lstStyle/>
                    <a:p>
                      <a:pPr algn="l" fontAlgn="b"/>
                      <a:r>
                        <a:rPr lang="fr-FR" sz="1600" u="none" strike="noStrike" dirty="0"/>
                        <a:t>interne</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1384</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16 </a:t>
                      </a:r>
                      <a:r>
                        <a:rPr lang="fr-FR" sz="1600" u="none" strike="noStrike" dirty="0" smtClean="0"/>
                        <a:t>605 €</a:t>
                      </a:r>
                      <a:endParaRPr lang="fr-FR" sz="1600" b="0" i="0" u="none" strike="noStrike" dirty="0">
                        <a:solidFill>
                          <a:srgbClr val="000000"/>
                        </a:solidFill>
                        <a:latin typeface="Calibri"/>
                      </a:endParaRPr>
                    </a:p>
                  </a:txBody>
                  <a:tcPr marL="7620" marR="7620" marT="7620" marB="0" anchor="ctr"/>
                </a:tc>
              </a:tr>
              <a:tr h="500067">
                <a:tc>
                  <a:txBody>
                    <a:bodyPr/>
                    <a:lstStyle/>
                    <a:p>
                      <a:pPr algn="l" fontAlgn="b"/>
                      <a:r>
                        <a:rPr lang="fr-FR" sz="1600" u="none" strike="noStrike"/>
                        <a:t>Bac + 8</a:t>
                      </a:r>
                      <a:endParaRPr lang="fr-FR" sz="1600" b="0" i="0" u="none" strike="noStrike">
                        <a:solidFill>
                          <a:srgbClr val="000000"/>
                        </a:solidFill>
                        <a:latin typeface="Calibri"/>
                      </a:endParaRPr>
                    </a:p>
                  </a:txBody>
                  <a:tcPr marL="7620" marR="7620" marT="7620" marB="0" anchor="ctr"/>
                </a:tc>
                <a:tc>
                  <a:txBody>
                    <a:bodyPr/>
                    <a:lstStyle/>
                    <a:p>
                      <a:pPr algn="l" fontAlgn="b"/>
                      <a:r>
                        <a:rPr lang="fr-FR" sz="1600" u="none" strike="noStrike" dirty="0"/>
                        <a:t>interne</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1532</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18 </a:t>
                      </a:r>
                      <a:r>
                        <a:rPr lang="fr-FR" sz="1600" u="none" strike="noStrike" dirty="0" smtClean="0"/>
                        <a:t>383 €</a:t>
                      </a:r>
                      <a:endParaRPr lang="fr-FR" sz="1600" b="0" i="0" u="none" strike="noStrike" dirty="0">
                        <a:solidFill>
                          <a:srgbClr val="000000"/>
                        </a:solidFill>
                        <a:latin typeface="Calibri"/>
                      </a:endParaRPr>
                    </a:p>
                  </a:txBody>
                  <a:tcPr marL="7620" marR="7620" marT="7620" marB="0" anchor="ctr"/>
                </a:tc>
              </a:tr>
              <a:tr h="500067">
                <a:tc>
                  <a:txBody>
                    <a:bodyPr/>
                    <a:lstStyle/>
                    <a:p>
                      <a:pPr algn="l" fontAlgn="b"/>
                      <a:r>
                        <a:rPr lang="fr-FR" sz="1600" u="none" strike="noStrike"/>
                        <a:t>Bac + 9</a:t>
                      </a:r>
                      <a:endParaRPr lang="fr-FR" sz="1600" b="0" i="0" u="none" strike="noStrike">
                        <a:solidFill>
                          <a:srgbClr val="000000"/>
                        </a:solidFill>
                        <a:latin typeface="Calibri"/>
                      </a:endParaRPr>
                    </a:p>
                  </a:txBody>
                  <a:tcPr marL="7620" marR="7620" marT="7620" marB="0" anchor="ctr"/>
                </a:tc>
                <a:tc>
                  <a:txBody>
                    <a:bodyPr/>
                    <a:lstStyle/>
                    <a:p>
                      <a:pPr algn="l" fontAlgn="b"/>
                      <a:r>
                        <a:rPr lang="fr-FR" sz="1600" u="none" strike="noStrike" dirty="0"/>
                        <a:t>interne</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2125</a:t>
                      </a:r>
                      <a:endParaRPr lang="fr-FR" sz="1600" b="0" i="0" u="none" strike="noStrike" dirty="0">
                        <a:solidFill>
                          <a:srgbClr val="000000"/>
                        </a:solidFill>
                        <a:latin typeface="Calibri"/>
                      </a:endParaRPr>
                    </a:p>
                  </a:txBody>
                  <a:tcPr marL="7620" marR="7620" marT="7620" marB="0" anchor="ctr"/>
                </a:tc>
                <a:tc>
                  <a:txBody>
                    <a:bodyPr/>
                    <a:lstStyle/>
                    <a:p>
                      <a:pPr algn="ctr" fontAlgn="b"/>
                      <a:r>
                        <a:rPr lang="fr-FR" sz="1600" u="none" strike="noStrike" dirty="0"/>
                        <a:t>25 </a:t>
                      </a:r>
                      <a:r>
                        <a:rPr lang="fr-FR" sz="1600" u="none" strike="noStrike" dirty="0" smtClean="0"/>
                        <a:t>500 €</a:t>
                      </a:r>
                      <a:endParaRPr lang="fr-FR" sz="1600" b="0" i="0" u="none" strike="noStrike" dirty="0">
                        <a:solidFill>
                          <a:srgbClr val="000000"/>
                        </a:solidFill>
                        <a:latin typeface="Calibri"/>
                      </a:endParaRPr>
                    </a:p>
                  </a:txBody>
                  <a:tcPr marL="7620" marR="7620" marT="7620" marB="0" anchor="ctr"/>
                </a:tc>
              </a:tr>
            </a:tbl>
          </a:graphicData>
        </a:graphic>
      </p:graphicFrame>
      <p:sp>
        <p:nvSpPr>
          <p:cNvPr id="9" name="Rectangle 8"/>
          <p:cNvSpPr/>
          <p:nvPr/>
        </p:nvSpPr>
        <p:spPr>
          <a:xfrm>
            <a:off x="714348" y="6000768"/>
            <a:ext cx="7929618" cy="430887"/>
          </a:xfrm>
          <a:prstGeom prst="rect">
            <a:avLst/>
          </a:prstGeom>
        </p:spPr>
        <p:txBody>
          <a:bodyPr wrap="square">
            <a:spAutoFit/>
          </a:bodyPr>
          <a:lstStyle/>
          <a:p>
            <a:r>
              <a:rPr lang="fr-FR" sz="1400" b="1" dirty="0" smtClean="0"/>
              <a:t>Arrêté du 15 juin 2016 relatif aux émoluments, rémunérations ou indemnités des personnels médicaux…</a:t>
            </a:r>
            <a:endParaRPr lang="fr-FR" sz="1400" i="1" dirty="0" smtClean="0"/>
          </a:p>
          <a:p>
            <a:r>
              <a:rPr lang="fr-FR" sz="800" i="1" dirty="0" smtClean="0"/>
              <a:t>https://www.legifrance.gouv.fr/affichTexte.do?cidTexte=JORFTEXT000032795945&amp;dateTexte=20170226</a:t>
            </a:r>
            <a:endParaRPr lang="fr-FR" sz="800" i="1" dirty="0"/>
          </a:p>
        </p:txBody>
      </p:sp>
    </p:spTree>
    <p:extLst>
      <p:ext uri="{BB962C8B-B14F-4D97-AF65-F5344CB8AC3E}">
        <p14:creationId xmlns="" xmlns:p14="http://schemas.microsoft.com/office/powerpoint/2010/main" val="2398941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143000"/>
          </a:xfrm>
        </p:spPr>
        <p:txBody>
          <a:bodyPr>
            <a:normAutofit/>
          </a:bodyPr>
          <a:lstStyle/>
          <a:p>
            <a:r>
              <a:rPr lang="fr-FR" sz="3000" b="1" dirty="0" smtClean="0">
                <a:solidFill>
                  <a:srgbClr val="000099"/>
                </a:solidFill>
              </a:rPr>
              <a:t>Rémunération des praticiens hospitaliers (PH) dans les hôpitaux publics</a:t>
            </a:r>
            <a:endParaRPr lang="fr-FR" sz="3000" b="1" dirty="0">
              <a:solidFill>
                <a:srgbClr val="000099"/>
              </a:solidFill>
            </a:endParaRPr>
          </a:p>
        </p:txBody>
      </p:sp>
      <p:sp>
        <p:nvSpPr>
          <p:cNvPr id="4" name="Rectangle 3"/>
          <p:cNvSpPr/>
          <p:nvPr/>
        </p:nvSpPr>
        <p:spPr>
          <a:xfrm>
            <a:off x="539552" y="2780928"/>
            <a:ext cx="5400600" cy="923330"/>
          </a:xfrm>
          <a:prstGeom prst="rect">
            <a:avLst/>
          </a:prstGeom>
        </p:spPr>
        <p:txBody>
          <a:bodyPr wrap="square">
            <a:spAutoFit/>
          </a:bodyPr>
          <a:lstStyle/>
          <a:p>
            <a:endParaRPr lang="fr-FR" b="1" dirty="0"/>
          </a:p>
          <a:p>
            <a:endParaRPr lang="fr-FR" b="1" dirty="0" smtClean="0"/>
          </a:p>
          <a:p>
            <a:endParaRPr lang="fr-FR" b="1" dirty="0"/>
          </a:p>
        </p:txBody>
      </p:sp>
      <p:pic>
        <p:nvPicPr>
          <p:cNvPr id="3074" name="Picture 2"/>
          <p:cNvPicPr>
            <a:picLocks noChangeAspect="1" noChangeArrowheads="1"/>
          </p:cNvPicPr>
          <p:nvPr/>
        </p:nvPicPr>
        <p:blipFill>
          <a:blip r:embed="rId2" cstate="print"/>
          <a:srcRect t="8964"/>
          <a:stretch>
            <a:fillRect/>
          </a:stretch>
        </p:blipFill>
        <p:spPr bwMode="auto">
          <a:xfrm>
            <a:off x="1340051" y="1214422"/>
            <a:ext cx="6660973" cy="5357850"/>
          </a:xfrm>
          <a:prstGeom prst="rect">
            <a:avLst/>
          </a:prstGeom>
          <a:noFill/>
          <a:ln w="9525">
            <a:noFill/>
            <a:miter lim="800000"/>
            <a:headEnd/>
            <a:tailEnd/>
          </a:ln>
          <a:effectLst/>
        </p:spPr>
      </p:pic>
    </p:spTree>
    <p:extLst>
      <p:ext uri="{BB962C8B-B14F-4D97-AF65-F5344CB8AC3E}">
        <p14:creationId xmlns="" xmlns:p14="http://schemas.microsoft.com/office/powerpoint/2010/main" val="2398941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ésultat de recherche d'images pour &quot;hippocrate film&quot;"/>
          <p:cNvPicPr>
            <a:picLocks noChangeAspect="1" noChangeArrowheads="1"/>
          </p:cNvPicPr>
          <p:nvPr/>
        </p:nvPicPr>
        <p:blipFill>
          <a:blip r:embed="rId2" cstate="print"/>
          <a:srcRect/>
          <a:stretch>
            <a:fillRect/>
          </a:stretch>
        </p:blipFill>
        <p:spPr bwMode="auto">
          <a:xfrm>
            <a:off x="285720" y="1001065"/>
            <a:ext cx="4214842" cy="5714083"/>
          </a:xfrm>
          <a:prstGeom prst="rect">
            <a:avLst/>
          </a:prstGeom>
          <a:noFill/>
        </p:spPr>
      </p:pic>
      <p:sp>
        <p:nvSpPr>
          <p:cNvPr id="4" name="Titre 1"/>
          <p:cNvSpPr txBox="1">
            <a:spLocks/>
          </p:cNvSpPr>
          <p:nvPr/>
        </p:nvSpPr>
        <p:spPr>
          <a:xfrm>
            <a:off x="0" y="76426"/>
            <a:ext cx="9144000" cy="8522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000" b="1" dirty="0" smtClean="0">
                <a:solidFill>
                  <a:srgbClr val="000099"/>
                </a:solidFill>
                <a:latin typeface="+mj-lt"/>
                <a:ea typeface="+mj-ea"/>
                <a:cs typeface="+mj-cs"/>
              </a:rPr>
              <a:t>FILMOGRAPHIE</a:t>
            </a:r>
            <a:endParaRPr kumimoji="0" lang="fr-FR" sz="3000" b="1" i="0" u="none" strike="noStrike" kern="1200" cap="none" spc="0" normalizeH="0" baseline="0" noProof="0" dirty="0">
              <a:ln>
                <a:noFill/>
              </a:ln>
              <a:solidFill>
                <a:srgbClr val="000099"/>
              </a:solidFill>
              <a:effectLst/>
              <a:uLnTx/>
              <a:uFillTx/>
              <a:latin typeface="+mj-lt"/>
              <a:ea typeface="+mj-ea"/>
              <a:cs typeface="+mj-cs"/>
            </a:endParaRPr>
          </a:p>
        </p:txBody>
      </p:sp>
      <p:sp>
        <p:nvSpPr>
          <p:cNvPr id="5" name="ZoneTexte 4"/>
          <p:cNvSpPr txBox="1"/>
          <p:nvPr/>
        </p:nvSpPr>
        <p:spPr>
          <a:xfrm>
            <a:off x="4714876" y="1500174"/>
            <a:ext cx="4143404" cy="4585871"/>
          </a:xfrm>
          <a:prstGeom prst="rect">
            <a:avLst/>
          </a:prstGeom>
          <a:noFill/>
        </p:spPr>
        <p:txBody>
          <a:bodyPr wrap="square" rtlCol="0">
            <a:spAutoFit/>
          </a:bodyPr>
          <a:lstStyle/>
          <a:p>
            <a:pPr lvl="0" algn="just"/>
            <a:r>
              <a:rPr lang="fr-FR" b="1" dirty="0" smtClean="0">
                <a:solidFill>
                  <a:srgbClr val="9966FF"/>
                </a:solidFill>
              </a:rPr>
              <a:t>Pour se faire une idée très réaliste du quotidien d’un  étudiant en médecine</a:t>
            </a:r>
            <a:endParaRPr lang="fr-FR" sz="2000" b="1" dirty="0" smtClean="0">
              <a:solidFill>
                <a:srgbClr val="9966FF"/>
              </a:solidFill>
            </a:endParaRPr>
          </a:p>
          <a:p>
            <a:pPr algn="just"/>
            <a:endParaRPr lang="fr-FR" sz="2000" b="1" dirty="0" smtClean="0">
              <a:solidFill>
                <a:srgbClr val="9966FF"/>
              </a:solidFill>
            </a:endParaRPr>
          </a:p>
          <a:p>
            <a:pPr algn="just"/>
            <a:r>
              <a:rPr lang="fr-FR" dirty="0" smtClean="0"/>
              <a:t>Benjamin va devenir un grand médecin, il en est certain. Mais pour son premier stage d’interne dans le service de son père, rien ne se passe comme prévu. La pratique se révèle plus rude que la théorie. La responsabilité est écrasante, son père est aux abonnés absents et son </a:t>
            </a:r>
            <a:r>
              <a:rPr lang="fr-FR" dirty="0" err="1" smtClean="0"/>
              <a:t>co</a:t>
            </a:r>
            <a:r>
              <a:rPr lang="fr-FR" dirty="0" smtClean="0"/>
              <a:t>-interne, Abdel, est un médecin étranger plus expérimenté que lui. Benjamin va se confronter brutalement à ses limites, à ses peurs, celles de ses patients, des familles, des médecins, et du personnel. Son initiation commence.</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4"/>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000" b="1" i="0" u="none" strike="noStrike" kern="1200" cap="none" spc="0" normalizeH="0" baseline="0" noProof="0" dirty="0" smtClean="0">
                <a:ln>
                  <a:noFill/>
                </a:ln>
                <a:solidFill>
                  <a:srgbClr val="000099"/>
                </a:solidFill>
                <a:effectLst/>
                <a:uLnTx/>
                <a:uFillTx/>
                <a:latin typeface="+mj-lt"/>
                <a:ea typeface="+mj-ea"/>
                <a:cs typeface="+mj-cs"/>
              </a:rPr>
              <a:t>Un</a:t>
            </a:r>
            <a:r>
              <a:rPr kumimoji="0" lang="fr-FR" sz="3000" b="1" i="0" u="none" strike="noStrike" kern="1200" cap="none" spc="0" normalizeH="0" noProof="0" dirty="0" smtClean="0">
                <a:ln>
                  <a:noFill/>
                </a:ln>
                <a:solidFill>
                  <a:srgbClr val="000099"/>
                </a:solidFill>
                <a:effectLst/>
                <a:uLnTx/>
                <a:uFillTx/>
                <a:latin typeface="+mj-lt"/>
                <a:ea typeface="+mj-ea"/>
                <a:cs typeface="+mj-cs"/>
              </a:rPr>
              <a:t> autre film </a:t>
            </a:r>
            <a:endParaRPr kumimoji="0" lang="fr-FR" sz="3000" b="1" i="0" u="none" strike="noStrike" kern="1200" cap="none" spc="0" normalizeH="0" baseline="0" noProof="0" dirty="0">
              <a:ln>
                <a:noFill/>
              </a:ln>
              <a:solidFill>
                <a:srgbClr val="000099"/>
              </a:solidFill>
              <a:effectLst/>
              <a:uLnTx/>
              <a:uFillTx/>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285720" y="1071546"/>
            <a:ext cx="4056913" cy="5500726"/>
          </a:xfrm>
          <a:prstGeom prst="rect">
            <a:avLst/>
          </a:prstGeom>
          <a:noFill/>
          <a:ln w="9525">
            <a:noFill/>
            <a:miter lim="800000"/>
            <a:headEnd/>
            <a:tailEnd/>
          </a:ln>
          <a:effectLst/>
        </p:spPr>
      </p:pic>
      <p:sp>
        <p:nvSpPr>
          <p:cNvPr id="6" name="Rectangle 5"/>
          <p:cNvSpPr/>
          <p:nvPr/>
        </p:nvSpPr>
        <p:spPr>
          <a:xfrm>
            <a:off x="4500562" y="2000240"/>
            <a:ext cx="4429124" cy="3416320"/>
          </a:xfrm>
          <a:prstGeom prst="rect">
            <a:avLst/>
          </a:prstGeom>
        </p:spPr>
        <p:txBody>
          <a:bodyPr wrap="square">
            <a:spAutoFit/>
          </a:bodyPr>
          <a:lstStyle/>
          <a:p>
            <a:pPr lvl="0" algn="just"/>
            <a:r>
              <a:rPr lang="fr-FR" b="1" dirty="0" smtClean="0">
                <a:solidFill>
                  <a:srgbClr val="9966FF"/>
                </a:solidFill>
              </a:rPr>
              <a:t>Le quotidien d’un médecin de campagne</a:t>
            </a:r>
            <a:endParaRPr lang="fr-FR" sz="2000" b="1" dirty="0" smtClean="0">
              <a:solidFill>
                <a:srgbClr val="9966FF"/>
              </a:solidFill>
            </a:endParaRPr>
          </a:p>
          <a:p>
            <a:pPr algn="just"/>
            <a:endParaRPr lang="fr-FR" dirty="0" smtClean="0"/>
          </a:p>
          <a:p>
            <a:pPr algn="just"/>
            <a:r>
              <a:rPr lang="fr-FR" dirty="0" smtClean="0"/>
              <a:t>Tous les habitants, dans ce coin de campagne, peuvent compter sur Jean-Pierre, le médecin qui les ausculte, les soigne et les rassure jour et nuit, 7 jours sur 7. Malade à son tour, Jean-Pierre voit débarquer Nathalie,  médecin depuis peu, venue de l’hôpital pour le seconder. Mais parviendra-t-elle à s’adapter à cette nouvelle vie et à remplacer celui qui se croyait… irremplaçable ?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normAutofit/>
          </a:bodyPr>
          <a:lstStyle/>
          <a:p>
            <a:r>
              <a:rPr lang="fr-FR" sz="3000" b="1" dirty="0" smtClean="0">
                <a:solidFill>
                  <a:srgbClr val="000099"/>
                </a:solidFill>
              </a:rPr>
              <a:t>Ancien cursus Médecine en France </a:t>
            </a:r>
            <a:endParaRPr lang="fr-FR" sz="3000" b="1" dirty="0">
              <a:solidFill>
                <a:srgbClr val="000099"/>
              </a:solidFill>
            </a:endParaRPr>
          </a:p>
        </p:txBody>
      </p:sp>
      <p:pic>
        <p:nvPicPr>
          <p:cNvPr id="2050" name="Picture 2" descr="http://www.alem.lu/4dm1n/ressources/images/etudes-medicales-petitr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728" y="1052736"/>
            <a:ext cx="6568579" cy="55938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526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solidFill>
                  <a:srgbClr val="000099"/>
                </a:solidFill>
              </a:rPr>
              <a:t>Quelques liens utiles </a:t>
            </a:r>
            <a:endParaRPr lang="fr-FR" sz="3000" b="1" dirty="0">
              <a:solidFill>
                <a:srgbClr val="000099"/>
              </a:solidFill>
            </a:endParaRPr>
          </a:p>
        </p:txBody>
      </p:sp>
      <p:sp>
        <p:nvSpPr>
          <p:cNvPr id="3" name="Rectangle 2"/>
          <p:cNvSpPr/>
          <p:nvPr/>
        </p:nvSpPr>
        <p:spPr>
          <a:xfrm>
            <a:off x="539552" y="1556792"/>
            <a:ext cx="7776864" cy="4801314"/>
          </a:xfrm>
          <a:prstGeom prst="rect">
            <a:avLst/>
          </a:prstGeom>
        </p:spPr>
        <p:txBody>
          <a:bodyPr wrap="square">
            <a:spAutoFit/>
          </a:bodyPr>
          <a:lstStyle/>
          <a:p>
            <a:r>
              <a:rPr lang="fr-FR" dirty="0" smtClean="0">
                <a:sym typeface="Wingdings"/>
              </a:rPr>
              <a:t> Onisep</a:t>
            </a:r>
          </a:p>
          <a:p>
            <a:r>
              <a:rPr lang="fr-FR" dirty="0">
                <a:hlinkClick r:id="rId2"/>
              </a:rPr>
              <a:t>http://</a:t>
            </a:r>
            <a:r>
              <a:rPr lang="fr-FR" dirty="0" smtClean="0">
                <a:hlinkClick r:id="rId2"/>
              </a:rPr>
              <a:t>www.onisep.fr/Choisir-mes-etudes/Apres-le-bac/Principaux-domaines-d-etudes/Les-etudes-medicales/Les-etudes-de-medecine</a:t>
            </a:r>
            <a:endParaRPr lang="fr-FR" dirty="0" smtClean="0"/>
          </a:p>
          <a:p>
            <a:endParaRPr lang="fr-FR" dirty="0" smtClean="0"/>
          </a:p>
          <a:p>
            <a:r>
              <a:rPr lang="fr-FR" dirty="0" smtClean="0">
                <a:sym typeface="Wingdings"/>
              </a:rPr>
              <a:t> Livret de l’étudiant en médecine 2016/2017</a:t>
            </a:r>
          </a:p>
          <a:p>
            <a:r>
              <a:rPr lang="fr-FR" dirty="0" smtClean="0">
                <a:sym typeface="Wingdings"/>
              </a:rPr>
              <a:t> </a:t>
            </a:r>
            <a:r>
              <a:rPr lang="fr-FR" dirty="0" smtClean="0">
                <a:sym typeface="Wingdings"/>
                <a:hlinkClick r:id="rId3"/>
              </a:rPr>
              <a:t>http://www.medecine.parisdescartes.fr/STOCK/pdf/FAC_livret-etudiant_2016-2017.pdf</a:t>
            </a:r>
            <a:endParaRPr lang="fr-FR" dirty="0" smtClean="0">
              <a:sym typeface="Wingdings"/>
            </a:endParaRPr>
          </a:p>
          <a:p>
            <a:endParaRPr lang="fr-FR" dirty="0" smtClean="0">
              <a:sym typeface="Wingdings"/>
            </a:endParaRPr>
          </a:p>
          <a:p>
            <a:pPr>
              <a:buFont typeface="Wingdings"/>
              <a:buChar char="Ø"/>
            </a:pPr>
            <a:r>
              <a:rPr lang="fr-FR" dirty="0" smtClean="0"/>
              <a:t> Portail d’accompagnement des personnels de santé (Pays de Loire)</a:t>
            </a:r>
          </a:p>
          <a:p>
            <a:r>
              <a:rPr lang="fr-FR" dirty="0" smtClean="0">
                <a:hlinkClick r:id="rId4"/>
              </a:rPr>
              <a:t>http://www.paysdelaloire.paps.sante.fr/Cursus.19892.0.html</a:t>
            </a:r>
            <a:endParaRPr lang="fr-FR" dirty="0" smtClean="0"/>
          </a:p>
          <a:p>
            <a:pPr>
              <a:buFont typeface="Wingdings"/>
              <a:buChar char="Ø"/>
            </a:pPr>
            <a:endParaRPr lang="fr-FR" dirty="0" smtClean="0"/>
          </a:p>
          <a:p>
            <a:pPr>
              <a:buFont typeface="Wingdings"/>
              <a:buChar char="Ø"/>
            </a:pPr>
            <a:r>
              <a:rPr lang="fr-FR" dirty="0" smtClean="0"/>
              <a:t> Site de la première communauté  médicale en France </a:t>
            </a:r>
          </a:p>
          <a:p>
            <a:r>
              <a:rPr lang="fr-FR" dirty="0" smtClean="0">
                <a:hlinkClick r:id="rId5"/>
              </a:rPr>
              <a:t>http://www.remede.org/internat/cartes-enc/index.html</a:t>
            </a:r>
            <a:endParaRPr lang="fr-FR" dirty="0" smtClean="0"/>
          </a:p>
          <a:p>
            <a:pPr>
              <a:buFont typeface="Wingdings"/>
              <a:buChar char="Ø"/>
            </a:pPr>
            <a:endParaRPr lang="fr-FR" dirty="0" smtClean="0"/>
          </a:p>
          <a:p>
            <a:pPr>
              <a:buFont typeface="Wingdings"/>
              <a:buChar char="Ø"/>
            </a:pPr>
            <a:endParaRPr lang="fr-FR" dirty="0" smtClean="0"/>
          </a:p>
          <a:p>
            <a:endParaRPr lang="fr-FR" dirty="0"/>
          </a:p>
          <a:p>
            <a:endParaRPr lang="fr-FR" dirty="0" smtClean="0"/>
          </a:p>
        </p:txBody>
      </p:sp>
      <p:pic>
        <p:nvPicPr>
          <p:cNvPr id="5121" name="Picture 1"/>
          <p:cNvPicPr>
            <a:picLocks noChangeAspect="1" noChangeArrowheads="1"/>
          </p:cNvPicPr>
          <p:nvPr/>
        </p:nvPicPr>
        <p:blipFill>
          <a:blip r:embed="rId6" cstate="print"/>
          <a:srcRect/>
          <a:stretch>
            <a:fillRect/>
          </a:stretch>
        </p:blipFill>
        <p:spPr bwMode="auto">
          <a:xfrm>
            <a:off x="6429420" y="4000504"/>
            <a:ext cx="2714612" cy="625208"/>
          </a:xfrm>
          <a:prstGeom prst="rect">
            <a:avLst/>
          </a:prstGeom>
          <a:noFill/>
          <a:ln w="9525">
            <a:noFill/>
            <a:miter lim="800000"/>
            <a:headEnd/>
            <a:tailEnd/>
          </a:ln>
          <a:effectLst/>
        </p:spPr>
      </p:pic>
      <p:pic>
        <p:nvPicPr>
          <p:cNvPr id="5122" name="Picture 2"/>
          <p:cNvPicPr>
            <a:picLocks noChangeAspect="1" noChangeArrowheads="1"/>
          </p:cNvPicPr>
          <p:nvPr/>
        </p:nvPicPr>
        <p:blipFill>
          <a:blip r:embed="rId7" cstate="print"/>
          <a:srcRect/>
          <a:stretch>
            <a:fillRect/>
          </a:stretch>
        </p:blipFill>
        <p:spPr bwMode="auto">
          <a:xfrm>
            <a:off x="1428728" y="5214950"/>
            <a:ext cx="5505450" cy="685800"/>
          </a:xfrm>
          <a:prstGeom prst="rect">
            <a:avLst/>
          </a:prstGeom>
          <a:noFill/>
          <a:ln w="9525">
            <a:noFill/>
            <a:miter lim="800000"/>
            <a:headEnd/>
            <a:tailEnd/>
          </a:ln>
          <a:effectLst/>
        </p:spPr>
      </p:pic>
      <p:pic>
        <p:nvPicPr>
          <p:cNvPr id="7" name="Picture 2" descr="Afficher l'image d'origine"/>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t="30719" b="29666"/>
          <a:stretch/>
        </p:blipFill>
        <p:spPr bwMode="auto">
          <a:xfrm>
            <a:off x="6000760" y="2285992"/>
            <a:ext cx="1398542" cy="4286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8941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1482" y="980728"/>
            <a:ext cx="7772400" cy="1376702"/>
          </a:xfrm>
        </p:spPr>
        <p:txBody>
          <a:bodyPr>
            <a:normAutofit/>
          </a:bodyPr>
          <a:lstStyle/>
          <a:p>
            <a:r>
              <a:rPr lang="fr-FR" sz="4000" b="1" dirty="0" smtClean="0">
                <a:solidFill>
                  <a:srgbClr val="000099"/>
                </a:solidFill>
              </a:rPr>
              <a:t>Les études de médecine : des études longues de 9 à 11 ans…</a:t>
            </a:r>
            <a:endParaRPr lang="fr-FR" sz="4000" b="1" dirty="0">
              <a:solidFill>
                <a:srgbClr val="000099"/>
              </a:solidFill>
            </a:endParaRPr>
          </a:p>
        </p:txBody>
      </p:sp>
      <p:sp>
        <p:nvSpPr>
          <p:cNvPr id="3" name="Sous-titre 2"/>
          <p:cNvSpPr>
            <a:spLocks noGrp="1"/>
          </p:cNvSpPr>
          <p:nvPr>
            <p:ph type="subTitle" idx="1"/>
          </p:nvPr>
        </p:nvSpPr>
        <p:spPr>
          <a:xfrm>
            <a:off x="1371600" y="332656"/>
            <a:ext cx="6400800" cy="792088"/>
          </a:xfrm>
        </p:spPr>
        <p:txBody>
          <a:bodyPr>
            <a:normAutofit/>
          </a:bodyPr>
          <a:lstStyle/>
          <a:p>
            <a:r>
              <a:rPr lang="fr-FR" sz="3600" b="1" dirty="0" smtClean="0">
                <a:solidFill>
                  <a:srgbClr val="9966FF"/>
                </a:solidFill>
              </a:rPr>
              <a:t>ORIENTATION</a:t>
            </a:r>
            <a:endParaRPr lang="fr-FR" sz="3600" b="1" dirty="0">
              <a:solidFill>
                <a:srgbClr val="9966FF"/>
              </a:solidFill>
            </a:endParaRPr>
          </a:p>
        </p:txBody>
      </p:sp>
      <p:pic>
        <p:nvPicPr>
          <p:cNvPr id="1026" name="Picture 2"/>
          <p:cNvPicPr>
            <a:picLocks noChangeAspect="1" noChangeArrowheads="1"/>
          </p:cNvPicPr>
          <p:nvPr/>
        </p:nvPicPr>
        <p:blipFill>
          <a:blip r:embed="rId2" cstate="print"/>
          <a:srcRect/>
          <a:stretch>
            <a:fillRect/>
          </a:stretch>
        </p:blipFill>
        <p:spPr bwMode="auto">
          <a:xfrm>
            <a:off x="2500298" y="2285992"/>
            <a:ext cx="2071701" cy="371751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929190" y="2857495"/>
            <a:ext cx="1714512" cy="2886733"/>
          </a:xfrm>
          <a:prstGeom prst="rect">
            <a:avLst/>
          </a:prstGeom>
          <a:noFill/>
          <a:ln w="9525">
            <a:noFill/>
            <a:miter lim="800000"/>
            <a:headEnd/>
            <a:tailEnd/>
          </a:ln>
          <a:effectLst/>
        </p:spPr>
      </p:pic>
      <p:sp>
        <p:nvSpPr>
          <p:cNvPr id="7" name="ZoneTexte 6"/>
          <p:cNvSpPr txBox="1"/>
          <p:nvPr/>
        </p:nvSpPr>
        <p:spPr>
          <a:xfrm>
            <a:off x="6215074" y="6500834"/>
            <a:ext cx="2928958" cy="285728"/>
          </a:xfrm>
          <a:prstGeom prst="rect">
            <a:avLst/>
          </a:prstGeom>
          <a:noFill/>
        </p:spPr>
        <p:txBody>
          <a:bodyPr wrap="square" rtlCol="0">
            <a:spAutoFit/>
          </a:bodyPr>
          <a:lstStyle/>
          <a:p>
            <a:r>
              <a:rPr lang="fr-FR" sz="1200" b="1" dirty="0" smtClean="0"/>
              <a:t>Auteur  : BEAUDIN Sandrine – Février 2017</a:t>
            </a:r>
            <a:endParaRPr lang="fr-FR" sz="1000" dirty="0"/>
          </a:p>
        </p:txBody>
      </p:sp>
      <p:sp>
        <p:nvSpPr>
          <p:cNvPr id="8" name="ZoneTexte 7"/>
          <p:cNvSpPr txBox="1"/>
          <p:nvPr/>
        </p:nvSpPr>
        <p:spPr>
          <a:xfrm>
            <a:off x="1643042" y="6072206"/>
            <a:ext cx="6000792" cy="461665"/>
          </a:xfrm>
          <a:prstGeom prst="rect">
            <a:avLst/>
          </a:prstGeom>
          <a:noFill/>
        </p:spPr>
        <p:txBody>
          <a:bodyPr wrap="square" rtlCol="0">
            <a:spAutoFit/>
          </a:bodyPr>
          <a:lstStyle/>
          <a:p>
            <a:pPr algn="ctr"/>
            <a:r>
              <a:rPr lang="fr-FR" sz="1200" b="1" dirty="0" smtClean="0">
                <a:solidFill>
                  <a:srgbClr val="9966FF"/>
                </a:solidFill>
              </a:rPr>
              <a:t>Document mis à disposition selon les termes de la Licence </a:t>
            </a:r>
            <a:r>
              <a:rPr lang="fr-FR" sz="1200" b="1" dirty="0" err="1" smtClean="0">
                <a:solidFill>
                  <a:srgbClr val="9966FF"/>
                </a:solidFill>
              </a:rPr>
              <a:t>Creative</a:t>
            </a:r>
            <a:r>
              <a:rPr lang="fr-FR" sz="1200" b="1" dirty="0" smtClean="0">
                <a:solidFill>
                  <a:srgbClr val="9966FF"/>
                </a:solidFill>
              </a:rPr>
              <a:t> Commons Attribution –</a:t>
            </a:r>
          </a:p>
          <a:p>
            <a:pPr algn="ctr"/>
            <a:r>
              <a:rPr lang="fr-FR" sz="1200" b="1" dirty="0" smtClean="0">
                <a:solidFill>
                  <a:srgbClr val="9966FF"/>
                </a:solidFill>
              </a:rPr>
              <a:t>Pas d’Utilisation Commerciale - Partage dans les mêmes conditions 4.0 International </a:t>
            </a:r>
          </a:p>
        </p:txBody>
      </p:sp>
      <p:pic>
        <p:nvPicPr>
          <p:cNvPr id="9" name="Picture 2" descr="http://mediaserv.climatetmeteo.fr/users/ChristineMontixi/HPV/images/licence.png"/>
          <p:cNvPicPr>
            <a:picLocks noChangeAspect="1" noChangeArrowheads="1"/>
          </p:cNvPicPr>
          <p:nvPr/>
        </p:nvPicPr>
        <p:blipFill>
          <a:blip r:embed="rId4" cstate="print"/>
          <a:srcRect/>
          <a:stretch>
            <a:fillRect/>
          </a:stretch>
        </p:blipFill>
        <p:spPr bwMode="auto">
          <a:xfrm>
            <a:off x="4000496" y="6500834"/>
            <a:ext cx="816434" cy="285752"/>
          </a:xfrm>
          <a:prstGeom prst="rect">
            <a:avLst/>
          </a:prstGeom>
          <a:noFill/>
        </p:spPr>
      </p:pic>
    </p:spTree>
    <p:extLst>
      <p:ext uri="{BB962C8B-B14F-4D97-AF65-F5344CB8AC3E}">
        <p14:creationId xmlns="" xmlns:p14="http://schemas.microsoft.com/office/powerpoint/2010/main" val="2798480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1482" y="980728"/>
            <a:ext cx="7772400" cy="1376702"/>
          </a:xfrm>
        </p:spPr>
        <p:txBody>
          <a:bodyPr>
            <a:normAutofit/>
          </a:bodyPr>
          <a:lstStyle/>
          <a:p>
            <a:r>
              <a:rPr lang="fr-FR" sz="4000" b="1" dirty="0" smtClean="0">
                <a:solidFill>
                  <a:srgbClr val="000099"/>
                </a:solidFill>
              </a:rPr>
              <a:t>Les études paramédicales : des cursus plus courts </a:t>
            </a:r>
            <a:endParaRPr lang="fr-FR" sz="4000" b="1" dirty="0">
              <a:solidFill>
                <a:srgbClr val="000099"/>
              </a:solidFill>
            </a:endParaRPr>
          </a:p>
        </p:txBody>
      </p:sp>
      <p:sp>
        <p:nvSpPr>
          <p:cNvPr id="3" name="Sous-titre 2"/>
          <p:cNvSpPr>
            <a:spLocks noGrp="1"/>
          </p:cNvSpPr>
          <p:nvPr>
            <p:ph type="subTitle" idx="1"/>
          </p:nvPr>
        </p:nvSpPr>
        <p:spPr>
          <a:xfrm>
            <a:off x="1371600" y="332656"/>
            <a:ext cx="6400800" cy="792088"/>
          </a:xfrm>
        </p:spPr>
        <p:txBody>
          <a:bodyPr>
            <a:normAutofit/>
          </a:bodyPr>
          <a:lstStyle/>
          <a:p>
            <a:r>
              <a:rPr lang="fr-FR" sz="3600" b="1" dirty="0" smtClean="0">
                <a:solidFill>
                  <a:srgbClr val="9966FF"/>
                </a:solidFill>
              </a:rPr>
              <a:t>ORIENTATION</a:t>
            </a:r>
            <a:endParaRPr lang="fr-FR" sz="3600" b="1" dirty="0">
              <a:solidFill>
                <a:srgbClr val="9966FF"/>
              </a:solidFill>
            </a:endParaRPr>
          </a:p>
        </p:txBody>
      </p:sp>
      <p:sp>
        <p:nvSpPr>
          <p:cNvPr id="7" name="ZoneTexte 6"/>
          <p:cNvSpPr txBox="1"/>
          <p:nvPr/>
        </p:nvSpPr>
        <p:spPr>
          <a:xfrm>
            <a:off x="6215074" y="6572273"/>
            <a:ext cx="2928958" cy="285728"/>
          </a:xfrm>
          <a:prstGeom prst="rect">
            <a:avLst/>
          </a:prstGeom>
          <a:noFill/>
        </p:spPr>
        <p:txBody>
          <a:bodyPr wrap="square" rtlCol="0">
            <a:spAutoFit/>
          </a:bodyPr>
          <a:lstStyle/>
          <a:p>
            <a:r>
              <a:rPr lang="fr-FR" sz="1200" b="1" dirty="0" smtClean="0"/>
              <a:t>Auteur  : BEAUDIN Sandrine – Février 2017</a:t>
            </a:r>
            <a:endParaRPr lang="fr-FR" sz="1000" dirty="0"/>
          </a:p>
        </p:txBody>
      </p:sp>
      <p:sp>
        <p:nvSpPr>
          <p:cNvPr id="8" name="ZoneTexte 7"/>
          <p:cNvSpPr txBox="1"/>
          <p:nvPr/>
        </p:nvSpPr>
        <p:spPr>
          <a:xfrm>
            <a:off x="1643042" y="6110607"/>
            <a:ext cx="6000792" cy="461665"/>
          </a:xfrm>
          <a:prstGeom prst="rect">
            <a:avLst/>
          </a:prstGeom>
          <a:noFill/>
        </p:spPr>
        <p:txBody>
          <a:bodyPr wrap="square" rtlCol="0">
            <a:spAutoFit/>
          </a:bodyPr>
          <a:lstStyle/>
          <a:p>
            <a:pPr algn="ctr"/>
            <a:r>
              <a:rPr lang="fr-FR" sz="1200" b="1" dirty="0" smtClean="0">
                <a:solidFill>
                  <a:srgbClr val="9966FF"/>
                </a:solidFill>
              </a:rPr>
              <a:t>Document mis à disposition selon les termes de la Licence </a:t>
            </a:r>
            <a:r>
              <a:rPr lang="fr-FR" sz="1200" b="1" dirty="0" err="1" smtClean="0">
                <a:solidFill>
                  <a:srgbClr val="9966FF"/>
                </a:solidFill>
              </a:rPr>
              <a:t>Creative</a:t>
            </a:r>
            <a:r>
              <a:rPr lang="fr-FR" sz="1200" b="1" dirty="0" smtClean="0">
                <a:solidFill>
                  <a:srgbClr val="9966FF"/>
                </a:solidFill>
              </a:rPr>
              <a:t> Commons Attribution –</a:t>
            </a:r>
          </a:p>
          <a:p>
            <a:pPr algn="ctr"/>
            <a:r>
              <a:rPr lang="fr-FR" sz="1200" b="1" dirty="0" smtClean="0">
                <a:solidFill>
                  <a:srgbClr val="9966FF"/>
                </a:solidFill>
              </a:rPr>
              <a:t>Pas d’Utilisation Commerciale - Partage dans les mêmes conditions 4.0 International </a:t>
            </a:r>
          </a:p>
        </p:txBody>
      </p:sp>
      <p:pic>
        <p:nvPicPr>
          <p:cNvPr id="9" name="Picture 2" descr="http://mediaserv.climatetmeteo.fr/users/ChristineMontixi/HPV/images/licence.png"/>
          <p:cNvPicPr>
            <a:picLocks noChangeAspect="1" noChangeArrowheads="1"/>
          </p:cNvPicPr>
          <p:nvPr/>
        </p:nvPicPr>
        <p:blipFill>
          <a:blip r:embed="rId2" cstate="print"/>
          <a:srcRect/>
          <a:stretch>
            <a:fillRect/>
          </a:stretch>
        </p:blipFill>
        <p:spPr bwMode="auto">
          <a:xfrm>
            <a:off x="4000496" y="6572272"/>
            <a:ext cx="816434" cy="285752"/>
          </a:xfrm>
          <a:prstGeom prst="rect">
            <a:avLst/>
          </a:prstGeom>
          <a:noFill/>
        </p:spPr>
      </p:pic>
      <p:pic>
        <p:nvPicPr>
          <p:cNvPr id="5122" name="Picture 2" descr="Caducée infirmier 2017"/>
          <p:cNvPicPr>
            <a:picLocks noChangeAspect="1" noChangeArrowheads="1"/>
          </p:cNvPicPr>
          <p:nvPr/>
        </p:nvPicPr>
        <p:blipFill>
          <a:blip r:embed="rId3" cstate="print"/>
          <a:srcRect/>
          <a:stretch>
            <a:fillRect/>
          </a:stretch>
        </p:blipFill>
        <p:spPr bwMode="auto">
          <a:xfrm>
            <a:off x="642910" y="2428868"/>
            <a:ext cx="3571900" cy="3571900"/>
          </a:xfrm>
          <a:prstGeom prst="rect">
            <a:avLst/>
          </a:prstGeom>
          <a:noFill/>
        </p:spPr>
      </p:pic>
      <p:pic>
        <p:nvPicPr>
          <p:cNvPr id="5124" name="Picture 4" descr="Résultat de recherche d'images pour &quot;caducee kiné&quot;"/>
          <p:cNvPicPr>
            <a:picLocks noChangeAspect="1" noChangeArrowheads="1"/>
          </p:cNvPicPr>
          <p:nvPr/>
        </p:nvPicPr>
        <p:blipFill>
          <a:blip r:embed="rId4" cstate="print"/>
          <a:srcRect/>
          <a:stretch>
            <a:fillRect/>
          </a:stretch>
        </p:blipFill>
        <p:spPr bwMode="auto">
          <a:xfrm>
            <a:off x="4643438" y="2500306"/>
            <a:ext cx="3500462" cy="3500462"/>
          </a:xfrm>
          <a:prstGeom prst="rect">
            <a:avLst/>
          </a:prstGeom>
          <a:noFill/>
        </p:spPr>
      </p:pic>
    </p:spTree>
    <p:extLst>
      <p:ext uri="{BB962C8B-B14F-4D97-AF65-F5344CB8AC3E}">
        <p14:creationId xmlns="" xmlns:p14="http://schemas.microsoft.com/office/powerpoint/2010/main" val="2798480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éma du cursus infirmier"/>
          <p:cNvPicPr>
            <a:picLocks noChangeAspect="1" noChangeArrowheads="1"/>
          </p:cNvPicPr>
          <p:nvPr/>
        </p:nvPicPr>
        <p:blipFill>
          <a:blip r:embed="rId3" cstate="print"/>
          <a:srcRect l="12605" t="20487" r="10504" b="14489"/>
          <a:stretch>
            <a:fillRect/>
          </a:stretch>
        </p:blipFill>
        <p:spPr bwMode="auto">
          <a:xfrm>
            <a:off x="857224" y="446147"/>
            <a:ext cx="5357850" cy="6411853"/>
          </a:xfrm>
          <a:prstGeom prst="rect">
            <a:avLst/>
          </a:prstGeom>
          <a:noFill/>
        </p:spPr>
      </p:pic>
      <p:cxnSp>
        <p:nvCxnSpPr>
          <p:cNvPr id="12" name="Connecteur droit avec flèche 11"/>
          <p:cNvCxnSpPr/>
          <p:nvPr/>
        </p:nvCxnSpPr>
        <p:spPr>
          <a:xfrm rot="5400000" flipH="1" flipV="1">
            <a:off x="-2713870" y="3571070"/>
            <a:ext cx="628652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42844" y="5774312"/>
            <a:ext cx="357190" cy="369332"/>
          </a:xfrm>
          <a:prstGeom prst="rect">
            <a:avLst/>
          </a:prstGeom>
          <a:noFill/>
        </p:spPr>
        <p:txBody>
          <a:bodyPr wrap="square" rtlCol="0">
            <a:spAutoFit/>
          </a:bodyPr>
          <a:lstStyle/>
          <a:p>
            <a:r>
              <a:rPr lang="fr-FR" b="1" dirty="0" smtClean="0"/>
              <a:t>1</a:t>
            </a:r>
          </a:p>
        </p:txBody>
      </p:sp>
      <p:sp>
        <p:nvSpPr>
          <p:cNvPr id="14" name="ZoneTexte 13"/>
          <p:cNvSpPr txBox="1"/>
          <p:nvPr/>
        </p:nvSpPr>
        <p:spPr>
          <a:xfrm>
            <a:off x="142844" y="4643446"/>
            <a:ext cx="357190" cy="369332"/>
          </a:xfrm>
          <a:prstGeom prst="rect">
            <a:avLst/>
          </a:prstGeom>
          <a:noFill/>
        </p:spPr>
        <p:txBody>
          <a:bodyPr wrap="square" rtlCol="0">
            <a:spAutoFit/>
          </a:bodyPr>
          <a:lstStyle/>
          <a:p>
            <a:r>
              <a:rPr lang="fr-FR" b="1" dirty="0" smtClean="0"/>
              <a:t>2</a:t>
            </a:r>
          </a:p>
        </p:txBody>
      </p:sp>
      <p:sp>
        <p:nvSpPr>
          <p:cNvPr id="15" name="ZoneTexte 14"/>
          <p:cNvSpPr txBox="1"/>
          <p:nvPr/>
        </p:nvSpPr>
        <p:spPr>
          <a:xfrm>
            <a:off x="142844" y="3286124"/>
            <a:ext cx="357190" cy="369332"/>
          </a:xfrm>
          <a:prstGeom prst="rect">
            <a:avLst/>
          </a:prstGeom>
          <a:noFill/>
        </p:spPr>
        <p:txBody>
          <a:bodyPr wrap="square" rtlCol="0">
            <a:spAutoFit/>
          </a:bodyPr>
          <a:lstStyle/>
          <a:p>
            <a:r>
              <a:rPr lang="fr-FR" b="1" dirty="0" smtClean="0"/>
              <a:t>3</a:t>
            </a:r>
          </a:p>
        </p:txBody>
      </p:sp>
      <p:cxnSp>
        <p:nvCxnSpPr>
          <p:cNvPr id="22" name="Connecteur droit 21"/>
          <p:cNvCxnSpPr/>
          <p:nvPr/>
        </p:nvCxnSpPr>
        <p:spPr>
          <a:xfrm>
            <a:off x="285720" y="6286520"/>
            <a:ext cx="500066" cy="15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14876" y="6357958"/>
            <a:ext cx="4429124" cy="215444"/>
          </a:xfrm>
          <a:prstGeom prst="rect">
            <a:avLst/>
          </a:prstGeom>
        </p:spPr>
        <p:txBody>
          <a:bodyPr wrap="square">
            <a:spAutoFit/>
          </a:bodyPr>
          <a:lstStyle/>
          <a:p>
            <a:r>
              <a:rPr lang="fr-FR" sz="800" dirty="0" smtClean="0"/>
              <a:t>http://www.paysdelaloire.paps.sante.fr/Devenir-infirmier-infirmiere.19909.0.html</a:t>
            </a:r>
            <a:endParaRPr lang="fr-FR" sz="800" dirty="0"/>
          </a:p>
        </p:txBody>
      </p:sp>
      <p:sp>
        <p:nvSpPr>
          <p:cNvPr id="25" name="ZoneTexte 24"/>
          <p:cNvSpPr txBox="1"/>
          <p:nvPr/>
        </p:nvSpPr>
        <p:spPr>
          <a:xfrm>
            <a:off x="2714612" y="6215082"/>
            <a:ext cx="1571636" cy="307777"/>
          </a:xfrm>
          <a:prstGeom prst="rect">
            <a:avLst/>
          </a:prstGeom>
          <a:noFill/>
        </p:spPr>
        <p:txBody>
          <a:bodyPr wrap="square" rtlCol="0">
            <a:spAutoFit/>
          </a:bodyPr>
          <a:lstStyle/>
          <a:p>
            <a:r>
              <a:rPr lang="fr-FR" sz="1400" b="1" dirty="0" smtClean="0">
                <a:solidFill>
                  <a:srgbClr val="FF0000"/>
                </a:solidFill>
              </a:rPr>
              <a:t>Concours sélectif </a:t>
            </a:r>
            <a:endParaRPr lang="fr-FR" sz="1400" b="1" dirty="0" smtClean="0"/>
          </a:p>
        </p:txBody>
      </p:sp>
      <p:sp>
        <p:nvSpPr>
          <p:cNvPr id="6" name="Titre 1"/>
          <p:cNvSpPr>
            <a:spLocks noGrp="1"/>
          </p:cNvSpPr>
          <p:nvPr>
            <p:ph type="title"/>
          </p:nvPr>
        </p:nvSpPr>
        <p:spPr>
          <a:xfrm>
            <a:off x="500034" y="0"/>
            <a:ext cx="8215370" cy="740600"/>
          </a:xfrm>
        </p:spPr>
        <p:txBody>
          <a:bodyPr>
            <a:normAutofit/>
          </a:bodyPr>
          <a:lstStyle/>
          <a:p>
            <a:r>
              <a:rPr lang="fr-FR" sz="3000" b="1" dirty="0" smtClean="0">
                <a:solidFill>
                  <a:srgbClr val="000099"/>
                </a:solidFill>
              </a:rPr>
              <a:t>Parcours de formation en France :</a:t>
            </a:r>
            <a:r>
              <a:rPr lang="fr-FR" sz="2800" b="1" dirty="0" smtClean="0">
                <a:solidFill>
                  <a:srgbClr val="9966FF"/>
                </a:solidFill>
                <a:latin typeface="+mn-lt"/>
                <a:ea typeface="+mn-ea"/>
                <a:cs typeface="+mn-cs"/>
              </a:rPr>
              <a:t> Infirmier (3ans) </a:t>
            </a:r>
            <a:endParaRPr lang="fr-FR" sz="2800" b="1" dirty="0">
              <a:solidFill>
                <a:srgbClr val="9966FF"/>
              </a:solidFill>
              <a:latin typeface="+mn-lt"/>
              <a:ea typeface="+mn-ea"/>
              <a:cs typeface="+mn-cs"/>
            </a:endParaRPr>
          </a:p>
        </p:txBody>
      </p:sp>
    </p:spTree>
    <p:extLst>
      <p:ext uri="{BB962C8B-B14F-4D97-AF65-F5344CB8AC3E}">
        <p14:creationId xmlns="" xmlns:p14="http://schemas.microsoft.com/office/powerpoint/2010/main" val="2274647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chéma du cursus masseur-kinésithérapeute"/>
          <p:cNvPicPr>
            <a:picLocks noChangeAspect="1" noChangeArrowheads="1"/>
          </p:cNvPicPr>
          <p:nvPr/>
        </p:nvPicPr>
        <p:blipFill>
          <a:blip r:embed="rId3" cstate="print"/>
          <a:srcRect l="8824" t="29395" r="9243" b="10640"/>
          <a:stretch>
            <a:fillRect/>
          </a:stretch>
        </p:blipFill>
        <p:spPr bwMode="auto">
          <a:xfrm>
            <a:off x="785786" y="642942"/>
            <a:ext cx="6000793" cy="6215058"/>
          </a:xfrm>
          <a:prstGeom prst="rect">
            <a:avLst/>
          </a:prstGeom>
          <a:noFill/>
        </p:spPr>
      </p:pic>
      <p:cxnSp>
        <p:nvCxnSpPr>
          <p:cNvPr id="12" name="Connecteur droit avec flèche 11"/>
          <p:cNvCxnSpPr/>
          <p:nvPr/>
        </p:nvCxnSpPr>
        <p:spPr>
          <a:xfrm rot="5400000" flipH="1" flipV="1">
            <a:off x="-2713870" y="3571070"/>
            <a:ext cx="628652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42844" y="6286520"/>
            <a:ext cx="357190" cy="369332"/>
          </a:xfrm>
          <a:prstGeom prst="rect">
            <a:avLst/>
          </a:prstGeom>
          <a:noFill/>
        </p:spPr>
        <p:txBody>
          <a:bodyPr wrap="square" rtlCol="0">
            <a:spAutoFit/>
          </a:bodyPr>
          <a:lstStyle/>
          <a:p>
            <a:r>
              <a:rPr lang="fr-FR" b="1" dirty="0" smtClean="0"/>
              <a:t>1</a:t>
            </a:r>
          </a:p>
        </p:txBody>
      </p:sp>
      <p:sp>
        <p:nvSpPr>
          <p:cNvPr id="14" name="ZoneTexte 13"/>
          <p:cNvSpPr txBox="1"/>
          <p:nvPr/>
        </p:nvSpPr>
        <p:spPr>
          <a:xfrm>
            <a:off x="142844" y="5631436"/>
            <a:ext cx="357190" cy="369332"/>
          </a:xfrm>
          <a:prstGeom prst="rect">
            <a:avLst/>
          </a:prstGeom>
          <a:noFill/>
        </p:spPr>
        <p:txBody>
          <a:bodyPr wrap="square" rtlCol="0">
            <a:spAutoFit/>
          </a:bodyPr>
          <a:lstStyle/>
          <a:p>
            <a:r>
              <a:rPr lang="fr-FR" b="1" dirty="0" smtClean="0"/>
              <a:t>2</a:t>
            </a:r>
          </a:p>
        </p:txBody>
      </p:sp>
      <p:sp>
        <p:nvSpPr>
          <p:cNvPr id="15" name="ZoneTexte 14"/>
          <p:cNvSpPr txBox="1"/>
          <p:nvPr/>
        </p:nvSpPr>
        <p:spPr>
          <a:xfrm>
            <a:off x="142844" y="4988494"/>
            <a:ext cx="357190" cy="369332"/>
          </a:xfrm>
          <a:prstGeom prst="rect">
            <a:avLst/>
          </a:prstGeom>
          <a:noFill/>
        </p:spPr>
        <p:txBody>
          <a:bodyPr wrap="square" rtlCol="0">
            <a:spAutoFit/>
          </a:bodyPr>
          <a:lstStyle/>
          <a:p>
            <a:r>
              <a:rPr lang="fr-FR" b="1" dirty="0" smtClean="0"/>
              <a:t>3</a:t>
            </a:r>
          </a:p>
        </p:txBody>
      </p:sp>
      <p:sp>
        <p:nvSpPr>
          <p:cNvPr id="16" name="ZoneTexte 15"/>
          <p:cNvSpPr txBox="1"/>
          <p:nvPr/>
        </p:nvSpPr>
        <p:spPr>
          <a:xfrm>
            <a:off x="142844" y="4059800"/>
            <a:ext cx="357190" cy="369332"/>
          </a:xfrm>
          <a:prstGeom prst="rect">
            <a:avLst/>
          </a:prstGeom>
          <a:noFill/>
        </p:spPr>
        <p:txBody>
          <a:bodyPr wrap="square" rtlCol="0">
            <a:spAutoFit/>
          </a:bodyPr>
          <a:lstStyle/>
          <a:p>
            <a:r>
              <a:rPr lang="fr-FR" b="1" dirty="0" smtClean="0"/>
              <a:t>4</a:t>
            </a:r>
          </a:p>
        </p:txBody>
      </p:sp>
      <p:cxnSp>
        <p:nvCxnSpPr>
          <p:cNvPr id="22" name="Connecteur droit 21"/>
          <p:cNvCxnSpPr/>
          <p:nvPr/>
        </p:nvCxnSpPr>
        <p:spPr>
          <a:xfrm>
            <a:off x="142844" y="6286520"/>
            <a:ext cx="785818" cy="15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14876" y="6286520"/>
            <a:ext cx="4429124" cy="215444"/>
          </a:xfrm>
          <a:prstGeom prst="rect">
            <a:avLst/>
          </a:prstGeom>
        </p:spPr>
        <p:txBody>
          <a:bodyPr wrap="square">
            <a:spAutoFit/>
          </a:bodyPr>
          <a:lstStyle/>
          <a:p>
            <a:endParaRPr lang="fr-FR" sz="800" dirty="0"/>
          </a:p>
        </p:txBody>
      </p:sp>
      <p:sp>
        <p:nvSpPr>
          <p:cNvPr id="25" name="ZoneTexte 24"/>
          <p:cNvSpPr txBox="1"/>
          <p:nvPr/>
        </p:nvSpPr>
        <p:spPr>
          <a:xfrm>
            <a:off x="3428992" y="6072206"/>
            <a:ext cx="3000396" cy="307777"/>
          </a:xfrm>
          <a:prstGeom prst="rect">
            <a:avLst/>
          </a:prstGeom>
          <a:noFill/>
        </p:spPr>
        <p:txBody>
          <a:bodyPr wrap="square" rtlCol="0">
            <a:spAutoFit/>
          </a:bodyPr>
          <a:lstStyle/>
          <a:p>
            <a:r>
              <a:rPr lang="fr-FR" sz="1400" b="1" dirty="0" smtClean="0">
                <a:solidFill>
                  <a:srgbClr val="FF0000"/>
                </a:solidFill>
              </a:rPr>
              <a:t>Sélection </a:t>
            </a:r>
            <a:endParaRPr lang="fr-FR" sz="1400" b="1" dirty="0" smtClean="0"/>
          </a:p>
        </p:txBody>
      </p:sp>
      <p:sp>
        <p:nvSpPr>
          <p:cNvPr id="6" name="Titre 1"/>
          <p:cNvSpPr>
            <a:spLocks noGrp="1"/>
          </p:cNvSpPr>
          <p:nvPr>
            <p:ph type="title"/>
          </p:nvPr>
        </p:nvSpPr>
        <p:spPr>
          <a:xfrm>
            <a:off x="500034" y="0"/>
            <a:ext cx="8215370" cy="740600"/>
          </a:xfrm>
        </p:spPr>
        <p:txBody>
          <a:bodyPr>
            <a:normAutofit/>
          </a:bodyPr>
          <a:lstStyle/>
          <a:p>
            <a:r>
              <a:rPr lang="fr-FR" sz="3000" b="1" dirty="0" smtClean="0">
                <a:solidFill>
                  <a:srgbClr val="000099"/>
                </a:solidFill>
              </a:rPr>
              <a:t>Parcours de formation en France :</a:t>
            </a:r>
            <a:r>
              <a:rPr lang="fr-FR" sz="2800" b="1" dirty="0" smtClean="0">
                <a:solidFill>
                  <a:srgbClr val="9966FF"/>
                </a:solidFill>
                <a:latin typeface="+mn-lt"/>
                <a:ea typeface="+mn-ea"/>
                <a:cs typeface="+mn-cs"/>
              </a:rPr>
              <a:t> Kiné ( 4+1 an)</a:t>
            </a:r>
            <a:endParaRPr lang="fr-FR" sz="2800" b="1" dirty="0">
              <a:solidFill>
                <a:srgbClr val="9966FF"/>
              </a:solidFill>
              <a:latin typeface="+mn-lt"/>
              <a:ea typeface="+mn-ea"/>
              <a:cs typeface="+mn-cs"/>
            </a:endParaRPr>
          </a:p>
        </p:txBody>
      </p:sp>
      <p:sp>
        <p:nvSpPr>
          <p:cNvPr id="17" name="ZoneTexte 16"/>
          <p:cNvSpPr txBox="1"/>
          <p:nvPr/>
        </p:nvSpPr>
        <p:spPr>
          <a:xfrm>
            <a:off x="142844" y="3357562"/>
            <a:ext cx="357190" cy="369332"/>
          </a:xfrm>
          <a:prstGeom prst="rect">
            <a:avLst/>
          </a:prstGeom>
          <a:noFill/>
        </p:spPr>
        <p:txBody>
          <a:bodyPr wrap="square" rtlCol="0">
            <a:spAutoFit/>
          </a:bodyPr>
          <a:lstStyle/>
          <a:p>
            <a:r>
              <a:rPr lang="fr-FR" b="1" dirty="0" smtClean="0"/>
              <a:t>5</a:t>
            </a:r>
          </a:p>
        </p:txBody>
      </p:sp>
      <p:sp>
        <p:nvSpPr>
          <p:cNvPr id="18" name="ZoneTexte 17"/>
          <p:cNvSpPr txBox="1"/>
          <p:nvPr/>
        </p:nvSpPr>
        <p:spPr>
          <a:xfrm>
            <a:off x="1643042" y="6429396"/>
            <a:ext cx="3000396" cy="307777"/>
          </a:xfrm>
          <a:prstGeom prst="rect">
            <a:avLst/>
          </a:prstGeom>
          <a:noFill/>
        </p:spPr>
        <p:txBody>
          <a:bodyPr wrap="square" rtlCol="0">
            <a:spAutoFit/>
          </a:bodyPr>
          <a:lstStyle/>
          <a:p>
            <a:r>
              <a:rPr lang="fr-FR" sz="1400" b="1" dirty="0" smtClean="0">
                <a:solidFill>
                  <a:srgbClr val="FF0000"/>
                </a:solidFill>
              </a:rPr>
              <a:t>PACES ou certaines L1 </a:t>
            </a:r>
            <a:endParaRPr lang="fr-FR" sz="1400" b="1" dirty="0" smtClean="0"/>
          </a:p>
        </p:txBody>
      </p:sp>
    </p:spTree>
    <p:extLst>
      <p:ext uri="{BB962C8B-B14F-4D97-AF65-F5344CB8AC3E}">
        <p14:creationId xmlns="" xmlns:p14="http://schemas.microsoft.com/office/powerpoint/2010/main" val="2274647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725470"/>
          </a:xfrm>
        </p:spPr>
        <p:txBody>
          <a:bodyPr>
            <a:normAutofit/>
          </a:bodyPr>
          <a:lstStyle/>
          <a:p>
            <a:r>
              <a:rPr lang="fr-FR" altLang="fr-FR" sz="3000" b="1" dirty="0" smtClean="0">
                <a:solidFill>
                  <a:srgbClr val="000099"/>
                </a:solidFill>
              </a:rPr>
              <a:t>La PACES Qu'est-ce que c'est ?</a:t>
            </a:r>
            <a:endParaRPr lang="fr-FR" sz="3000" b="1" dirty="0">
              <a:solidFill>
                <a:srgbClr val="000099"/>
              </a:solidFill>
            </a:endParaRPr>
          </a:p>
        </p:txBody>
      </p:sp>
      <p:sp>
        <p:nvSpPr>
          <p:cNvPr id="4" name="Rectangle 1"/>
          <p:cNvSpPr>
            <a:spLocks noGrp="1" noChangeArrowheads="1"/>
          </p:cNvSpPr>
          <p:nvPr>
            <p:ph idx="1"/>
          </p:nvPr>
        </p:nvSpPr>
        <p:spPr bwMode="auto">
          <a:xfrm>
            <a:off x="285720" y="1643050"/>
            <a:ext cx="8715436" cy="4139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anose="020B0604020202020204" pitchFamily="34" charset="0"/>
              </a:rPr>
              <a:t/>
            </a:r>
            <a:br>
              <a:rPr kumimoji="0" lang="fr-FR" altLang="fr-FR" sz="1500" b="1" i="0" u="none" strike="noStrike" cap="none" normalizeH="0" baseline="0" dirty="0" smtClean="0">
                <a:ln>
                  <a:noFill/>
                </a:ln>
                <a:solidFill>
                  <a:schemeClr val="tx1"/>
                </a:solidFill>
                <a:effectLst/>
                <a:latin typeface="Arial" panose="020B0604020202020204" pitchFamily="34" charset="0"/>
              </a:rPr>
            </a:br>
            <a:r>
              <a:rPr kumimoji="0" lang="fr-FR" altLang="fr-FR" sz="1800" b="0" i="0" u="none" strike="noStrike" cap="none" normalizeH="0" baseline="0" dirty="0" smtClean="0">
                <a:ln>
                  <a:noFill/>
                </a:ln>
                <a:solidFill>
                  <a:schemeClr val="tx1"/>
                </a:solidFill>
                <a:effectLst/>
                <a:latin typeface="Arial" panose="020B0604020202020204" pitchFamily="34" charset="0"/>
                <a:sym typeface="Wingdings"/>
              </a:rPr>
              <a:t> </a:t>
            </a:r>
            <a:r>
              <a:rPr kumimoji="0" lang="fr-FR" altLang="fr-FR" sz="1800" b="0" i="0" u="none" strike="noStrike" cap="none" normalizeH="0" baseline="0" dirty="0" smtClean="0">
                <a:ln>
                  <a:noFill/>
                </a:ln>
                <a:solidFill>
                  <a:schemeClr val="tx1"/>
                </a:solidFill>
                <a:effectLst/>
                <a:latin typeface="Arial" panose="020B0604020202020204" pitchFamily="34" charset="0"/>
              </a:rPr>
              <a:t>Elle est née de la </a:t>
            </a:r>
            <a:r>
              <a:rPr kumimoji="0" lang="fr-FR" altLang="fr-FR" sz="1800" b="1" i="0" u="none" strike="noStrike" cap="none" normalizeH="0" baseline="0" dirty="0" smtClean="0">
                <a:ln>
                  <a:noFill/>
                </a:ln>
                <a:solidFill>
                  <a:schemeClr val="tx1"/>
                </a:solidFill>
                <a:effectLst/>
                <a:latin typeface="Arial" panose="020B0604020202020204" pitchFamily="34" charset="0"/>
              </a:rPr>
              <a:t>fusion</a:t>
            </a:r>
            <a:r>
              <a:rPr kumimoji="0" lang="fr-FR" altLang="fr-FR" sz="1800" b="0" i="0" u="none" strike="noStrike" cap="none" normalizeH="0" baseline="0" dirty="0" smtClean="0">
                <a:ln>
                  <a:noFill/>
                </a:ln>
                <a:solidFill>
                  <a:schemeClr val="tx1"/>
                </a:solidFill>
                <a:effectLst/>
                <a:latin typeface="Arial" panose="020B0604020202020204" pitchFamily="34" charset="0"/>
              </a:rPr>
              <a:t> de la première année de médecine / odontologie /sage-femme /</a:t>
            </a:r>
            <a:r>
              <a:rPr lang="fr-FR" altLang="fr-FR" sz="1800" dirty="0" smtClean="0">
                <a:latin typeface="Arial" panose="020B0604020202020204" pitchFamily="34" charset="0"/>
              </a:rPr>
              <a:t> </a:t>
            </a:r>
            <a:r>
              <a:rPr kumimoji="0" lang="fr-FR" altLang="fr-FR" sz="1800" b="0" i="0" u="none" strike="noStrike" cap="none" normalizeH="0" baseline="0" dirty="0" smtClean="0">
                <a:ln>
                  <a:noFill/>
                </a:ln>
                <a:solidFill>
                  <a:schemeClr val="tx1"/>
                </a:solidFill>
                <a:effectLst/>
                <a:latin typeface="Arial" panose="020B0604020202020204" pitchFamily="34" charset="0"/>
              </a:rPr>
              <a:t>kinésithérapie (ancienne PCEM 1) et de la première année de pharmacie (PCEP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0" lvl="0" indent="0" eaLnBrk="0" fontAlgn="base" hangingPunct="0">
              <a:spcBef>
                <a:spcPct val="0"/>
              </a:spcBef>
              <a:spcAft>
                <a:spcPct val="0"/>
              </a:spcAft>
              <a:buFont typeface="Wingdings"/>
              <a:buChar char="Ø"/>
            </a:pPr>
            <a:r>
              <a:rPr kumimoji="0" lang="fr-FR" altLang="fr-FR" sz="1800" b="0" i="0" u="none" strike="noStrike" cap="none" normalizeH="0" baseline="0" dirty="0" smtClean="0">
                <a:ln>
                  <a:noFill/>
                </a:ln>
                <a:solidFill>
                  <a:schemeClr val="tx1"/>
                </a:solidFill>
                <a:effectLst/>
                <a:latin typeface="Arial" panose="020B0604020202020204" pitchFamily="34" charset="0"/>
              </a:rPr>
              <a:t> La PACES </a:t>
            </a:r>
            <a:r>
              <a:rPr kumimoji="0" lang="fr-FR" altLang="fr-FR" sz="1800" b="1" i="0" u="none" strike="noStrike" cap="none" normalizeH="0" baseline="0" dirty="0" smtClean="0">
                <a:ln>
                  <a:noFill/>
                </a:ln>
                <a:solidFill>
                  <a:schemeClr val="tx1"/>
                </a:solidFill>
                <a:effectLst/>
                <a:latin typeface="Arial" panose="020B0604020202020204" pitchFamily="34" charset="0"/>
              </a:rPr>
              <a:t>débouche</a:t>
            </a:r>
            <a:r>
              <a:rPr kumimoji="0" lang="fr-FR" altLang="fr-FR" sz="1800" b="0" i="0" u="none" strike="noStrike" cap="none" normalizeH="0" baseline="0" dirty="0" smtClean="0">
                <a:ln>
                  <a:noFill/>
                </a:ln>
                <a:solidFill>
                  <a:schemeClr val="tx1"/>
                </a:solidFill>
                <a:effectLst/>
                <a:latin typeface="Arial" panose="020B0604020202020204" pitchFamily="34" charset="0"/>
              </a:rPr>
              <a:t> sur les études de </a:t>
            </a:r>
          </a:p>
          <a:p>
            <a:pPr marL="400050" lvl="1" indent="0" eaLnBrk="0" fontAlgn="base" hangingPunct="0">
              <a:spcBef>
                <a:spcPct val="0"/>
              </a:spcBef>
              <a:spcAft>
                <a:spcPct val="0"/>
              </a:spcAft>
              <a:buNone/>
            </a:pPr>
            <a:r>
              <a:rPr kumimoji="0" lang="fr-FR" altLang="fr-FR" sz="1800" b="1" i="0" u="none" strike="noStrike" cap="none" normalizeH="0" baseline="0" dirty="0" smtClean="0">
                <a:ln>
                  <a:noFill/>
                </a:ln>
                <a:solidFill>
                  <a:schemeClr val="tx1"/>
                </a:solidFill>
                <a:effectLst/>
                <a:latin typeface="Arial" panose="020B0604020202020204" pitchFamily="34" charset="0"/>
              </a:rPr>
              <a:t>- Médecine</a:t>
            </a:r>
          </a:p>
          <a:p>
            <a:pPr marL="400050" lvl="1" indent="0" eaLnBrk="0" fontAlgn="base" hangingPunct="0">
              <a:spcBef>
                <a:spcPct val="0"/>
              </a:spcBef>
              <a:spcAft>
                <a:spcPct val="0"/>
              </a:spcAft>
              <a:buNone/>
            </a:pPr>
            <a:r>
              <a:rPr kumimoji="0" lang="fr-FR" altLang="fr-FR" sz="1800" b="1" i="0" u="none" strike="noStrike" cap="none" normalizeH="0" baseline="0" dirty="0" smtClean="0">
                <a:ln>
                  <a:noFill/>
                </a:ln>
                <a:solidFill>
                  <a:schemeClr val="tx1"/>
                </a:solidFill>
                <a:effectLst/>
                <a:latin typeface="Arial" panose="020B0604020202020204" pitchFamily="34" charset="0"/>
              </a:rPr>
              <a:t>- Pharmacie</a:t>
            </a:r>
          </a:p>
          <a:p>
            <a:pPr marL="400050" lvl="1" indent="0" eaLnBrk="0" fontAlgn="base" hangingPunct="0">
              <a:spcBef>
                <a:spcPct val="0"/>
              </a:spcBef>
              <a:spcAft>
                <a:spcPct val="0"/>
              </a:spcAft>
              <a:buNone/>
            </a:pPr>
            <a:r>
              <a:rPr kumimoji="0" lang="fr-FR" altLang="fr-FR" sz="1800" b="1" i="0" u="none" strike="noStrike" cap="none" normalizeH="0" baseline="0" dirty="0" smtClean="0">
                <a:ln>
                  <a:noFill/>
                </a:ln>
                <a:solidFill>
                  <a:schemeClr val="tx1"/>
                </a:solidFill>
                <a:effectLst/>
                <a:latin typeface="Arial" panose="020B0604020202020204" pitchFamily="34" charset="0"/>
              </a:rPr>
              <a:t>- chirurgie dentaire</a:t>
            </a:r>
          </a:p>
          <a:p>
            <a:pPr marL="400050" lvl="1" indent="0" eaLnBrk="0" fontAlgn="base" hangingPunct="0">
              <a:spcBef>
                <a:spcPct val="0"/>
              </a:spcBef>
              <a:spcAft>
                <a:spcPct val="0"/>
              </a:spcAft>
              <a:buNone/>
            </a:pPr>
            <a:r>
              <a:rPr kumimoji="0" lang="fr-FR" altLang="fr-FR" sz="1800" b="1" i="0" u="none" strike="noStrike" cap="none" normalizeH="0" baseline="0" dirty="0" smtClean="0">
                <a:ln>
                  <a:noFill/>
                </a:ln>
                <a:solidFill>
                  <a:schemeClr val="tx1"/>
                </a:solidFill>
                <a:effectLst/>
                <a:latin typeface="Arial" panose="020B0604020202020204" pitchFamily="34" charset="0"/>
              </a:rPr>
              <a:t>- sage-femme</a:t>
            </a:r>
          </a:p>
          <a:p>
            <a:pPr marL="400050" lvl="1" indent="0" eaLnBrk="0" fontAlgn="base" hangingPunct="0">
              <a:spcBef>
                <a:spcPct val="0"/>
              </a:spcBef>
              <a:spcAft>
                <a:spcPct val="0"/>
              </a:spcAft>
              <a:buNone/>
            </a:pPr>
            <a:r>
              <a:rPr kumimoji="0" lang="fr-FR" altLang="fr-FR" sz="1800" b="1" i="0" u="none" strike="noStrike" cap="none" normalizeH="0" baseline="0" dirty="0" smtClean="0">
                <a:ln>
                  <a:noFill/>
                </a:ln>
                <a:solidFill>
                  <a:schemeClr val="tx1"/>
                </a:solidFill>
                <a:effectLst/>
                <a:latin typeface="Arial" panose="020B0604020202020204" pitchFamily="34" charset="0"/>
              </a:rPr>
              <a:t>- </a:t>
            </a:r>
            <a:r>
              <a:rPr kumimoji="0" lang="fr-FR" altLang="fr-FR" sz="1800" b="1" i="0" u="none" strike="noStrike" cap="none" normalizeH="0" baseline="0" dirty="0" err="1" smtClean="0">
                <a:ln>
                  <a:noFill/>
                </a:ln>
                <a:solidFill>
                  <a:schemeClr val="tx1"/>
                </a:solidFill>
                <a:effectLst/>
                <a:latin typeface="Arial" panose="020B0604020202020204" pitchFamily="34" charset="0"/>
              </a:rPr>
              <a:t>masso</a:t>
            </a:r>
            <a:r>
              <a:rPr kumimoji="0" lang="fr-FR" altLang="fr-FR" sz="1800" b="1" i="0" u="none" strike="noStrike" cap="none" normalizeH="0" baseline="0" dirty="0" smtClean="0">
                <a:ln>
                  <a:noFill/>
                </a:ln>
                <a:solidFill>
                  <a:schemeClr val="tx1"/>
                </a:solidFill>
                <a:effectLst/>
                <a:latin typeface="Arial" panose="020B0604020202020204" pitchFamily="34" charset="0"/>
              </a:rPr>
              <a:t>-kinésithérapie </a:t>
            </a:r>
            <a:r>
              <a:rPr kumimoji="0" lang="fr-FR" altLang="fr-FR" sz="1400" b="0" i="0" u="none" strike="noStrike" cap="none" normalizeH="0" baseline="0" dirty="0" smtClean="0">
                <a:ln>
                  <a:noFill/>
                </a:ln>
                <a:solidFill>
                  <a:schemeClr val="tx1"/>
                </a:solidFill>
                <a:effectLst/>
                <a:latin typeface="Arial" panose="020B0604020202020204" pitchFamily="34" charset="0"/>
              </a:rPr>
              <a:t>(pour la filière </a:t>
            </a:r>
            <a:r>
              <a:rPr kumimoji="0" lang="fr-FR" altLang="fr-FR" sz="1400" b="0" i="0" u="none" strike="noStrike" cap="none" normalizeH="0" baseline="0" dirty="0" err="1" smtClean="0">
                <a:ln>
                  <a:noFill/>
                </a:ln>
                <a:solidFill>
                  <a:schemeClr val="tx1"/>
                </a:solidFill>
                <a:effectLst/>
                <a:latin typeface="Arial" panose="020B0604020202020204" pitchFamily="34" charset="0"/>
              </a:rPr>
              <a:t>masso</a:t>
            </a:r>
            <a:r>
              <a:rPr kumimoji="0" lang="fr-FR" altLang="fr-FR" sz="1400" b="0" i="0" u="none" strike="noStrike" cap="none" normalizeH="0" baseline="0" dirty="0" smtClean="0">
                <a:ln>
                  <a:noFill/>
                </a:ln>
                <a:solidFill>
                  <a:schemeClr val="tx1"/>
                </a:solidFill>
                <a:effectLst/>
                <a:latin typeface="Arial" panose="020B0604020202020204" pitchFamily="34" charset="0"/>
              </a:rPr>
              <a:t>-kinésithérapie, il existe une convention entre les Facultés et l'école de </a:t>
            </a:r>
            <a:r>
              <a:rPr kumimoji="0" lang="fr-FR" altLang="fr-FR" sz="1400" b="0" i="0" u="none" strike="noStrike" cap="none" normalizeH="0" baseline="0" dirty="0" err="1" smtClean="0">
                <a:ln>
                  <a:noFill/>
                </a:ln>
                <a:solidFill>
                  <a:schemeClr val="tx1"/>
                </a:solidFill>
                <a:effectLst/>
                <a:latin typeface="Arial" panose="020B0604020202020204" pitchFamily="34" charset="0"/>
              </a:rPr>
              <a:t>masso</a:t>
            </a:r>
            <a:r>
              <a:rPr kumimoji="0" lang="fr-FR" altLang="fr-FR" sz="1400" b="0" i="0" u="none" strike="noStrike" cap="none" normalizeH="0" baseline="0" dirty="0" smtClean="0">
                <a:ln>
                  <a:noFill/>
                </a:ln>
                <a:solidFill>
                  <a:schemeClr val="tx1"/>
                </a:solidFill>
                <a:effectLst/>
                <a:latin typeface="Arial" panose="020B0604020202020204" pitchFamily="34" charset="0"/>
              </a:rPr>
              <a:t>-kinésithérapie, soumise à renouvellement chaque année).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sym typeface="Wingdings"/>
              </a:rPr>
              <a:t> </a:t>
            </a:r>
            <a:r>
              <a:rPr kumimoji="0" lang="fr-FR" altLang="fr-FR" sz="1800" b="0" i="0" u="none" strike="noStrike" cap="none" normalizeH="0" baseline="0" dirty="0" smtClean="0">
                <a:ln>
                  <a:noFill/>
                </a:ln>
                <a:solidFill>
                  <a:schemeClr val="tx1"/>
                </a:solidFill>
                <a:effectLst/>
                <a:latin typeface="Arial" panose="020B0604020202020204" pitchFamily="34" charset="0"/>
              </a:rPr>
              <a:t>L'année commence début septembre, et finit aux environs de la mi-mai.</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rPr>
              <a:t>Elle est divisée en </a:t>
            </a:r>
            <a:r>
              <a:rPr kumimoji="0" lang="fr-FR" altLang="fr-FR" sz="1800" b="1" i="0" u="none" strike="noStrike" cap="none" normalizeH="0" baseline="0" dirty="0" smtClean="0">
                <a:ln>
                  <a:noFill/>
                </a:ln>
                <a:solidFill>
                  <a:schemeClr val="tx1"/>
                </a:solidFill>
                <a:effectLst/>
                <a:latin typeface="Arial" panose="020B0604020202020204" pitchFamily="34" charset="0"/>
              </a:rPr>
              <a:t>deux semestres</a:t>
            </a:r>
            <a:r>
              <a:rPr kumimoji="0" lang="fr-FR" altLang="fr-FR" sz="1800" b="0" i="0" u="none" strike="noStrike" cap="none" normalizeH="0" baseline="0" dirty="0" smtClean="0">
                <a:ln>
                  <a:noFill/>
                </a:ln>
                <a:solidFill>
                  <a:schemeClr val="tx1"/>
                </a:solidFill>
                <a:effectLst/>
                <a:latin typeface="Arial" panose="020B0604020202020204" pitchFamily="34" charset="0"/>
              </a:rPr>
              <a:t>, d'environ 4 mois chacun. </a:t>
            </a:r>
          </a:p>
        </p:txBody>
      </p:sp>
      <p:sp>
        <p:nvSpPr>
          <p:cNvPr id="5" name="Rectangle 4"/>
          <p:cNvSpPr/>
          <p:nvPr/>
        </p:nvSpPr>
        <p:spPr>
          <a:xfrm>
            <a:off x="1857356" y="1000108"/>
            <a:ext cx="5286412" cy="400110"/>
          </a:xfrm>
          <a:prstGeom prst="rect">
            <a:avLst/>
          </a:prstGeom>
        </p:spPr>
        <p:txBody>
          <a:bodyPr wrap="square">
            <a:spAutoFit/>
          </a:bodyPr>
          <a:lstStyle/>
          <a:p>
            <a:pPr lvl="0" algn="ctr" fontAlgn="base">
              <a:spcBef>
                <a:spcPct val="0"/>
              </a:spcBef>
              <a:spcAft>
                <a:spcPct val="0"/>
              </a:spcAft>
            </a:pPr>
            <a:r>
              <a:rPr lang="fr-FR" altLang="fr-FR" sz="2000" b="1" dirty="0" smtClean="0">
                <a:solidFill>
                  <a:srgbClr val="9966FF"/>
                </a:solidFill>
              </a:rPr>
              <a:t>Première Année Commune aux Etudes de Santé</a:t>
            </a:r>
          </a:p>
        </p:txBody>
      </p:sp>
      <p:pic>
        <p:nvPicPr>
          <p:cNvPr id="6" name="Picture 2" descr="Résultat de recherche d'images pour &quot;logo medecin&quot;"/>
          <p:cNvPicPr>
            <a:picLocks noChangeAspect="1" noChangeArrowheads="1"/>
          </p:cNvPicPr>
          <p:nvPr/>
        </p:nvPicPr>
        <p:blipFill>
          <a:blip r:embed="rId2" cstate="print"/>
          <a:srcRect/>
          <a:stretch>
            <a:fillRect/>
          </a:stretch>
        </p:blipFill>
        <p:spPr bwMode="auto">
          <a:xfrm>
            <a:off x="7143768" y="5786454"/>
            <a:ext cx="1459716" cy="852474"/>
          </a:xfrm>
          <a:prstGeom prst="rect">
            <a:avLst/>
          </a:prstGeom>
          <a:noFill/>
        </p:spPr>
      </p:pic>
    </p:spTree>
    <p:extLst>
      <p:ext uri="{BB962C8B-B14F-4D97-AF65-F5344CB8AC3E}">
        <p14:creationId xmlns="" xmlns:p14="http://schemas.microsoft.com/office/powerpoint/2010/main" val="4117042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28596" y="0"/>
            <a:ext cx="5072098" cy="6828776"/>
          </a:xfrm>
          <a:prstGeom prst="rect">
            <a:avLst/>
          </a:prstGeom>
          <a:noFill/>
          <a:ln w="9525">
            <a:noFill/>
            <a:miter lim="800000"/>
            <a:headEnd/>
            <a:tailEnd/>
          </a:ln>
          <a:effectLst/>
        </p:spPr>
      </p:pic>
      <p:sp>
        <p:nvSpPr>
          <p:cNvPr id="6" name="Titre 1"/>
          <p:cNvSpPr>
            <a:spLocks noGrp="1"/>
          </p:cNvSpPr>
          <p:nvPr>
            <p:ph type="title"/>
          </p:nvPr>
        </p:nvSpPr>
        <p:spPr>
          <a:xfrm>
            <a:off x="5357818" y="142852"/>
            <a:ext cx="3857652" cy="1026352"/>
          </a:xfrm>
        </p:spPr>
        <p:txBody>
          <a:bodyPr>
            <a:normAutofit/>
          </a:bodyPr>
          <a:lstStyle/>
          <a:p>
            <a:r>
              <a:rPr lang="fr-FR" sz="3000" b="1" dirty="0" smtClean="0">
                <a:solidFill>
                  <a:srgbClr val="000099"/>
                </a:solidFill>
              </a:rPr>
              <a:t>Parcours de formation en France: 9 à 11 ans</a:t>
            </a:r>
            <a:endParaRPr lang="fr-FR" sz="3000" b="1" dirty="0">
              <a:solidFill>
                <a:srgbClr val="000099"/>
              </a:solidFill>
            </a:endParaRPr>
          </a:p>
        </p:txBody>
      </p:sp>
      <p:sp>
        <p:nvSpPr>
          <p:cNvPr id="8" name="ZoneTexte 7"/>
          <p:cNvSpPr txBox="1"/>
          <p:nvPr/>
        </p:nvSpPr>
        <p:spPr>
          <a:xfrm>
            <a:off x="5643570" y="5500702"/>
            <a:ext cx="3071833" cy="1015663"/>
          </a:xfrm>
          <a:prstGeom prst="rect">
            <a:avLst/>
          </a:prstGeom>
          <a:noFill/>
        </p:spPr>
        <p:txBody>
          <a:bodyPr wrap="square" rtlCol="0">
            <a:spAutoFit/>
          </a:bodyPr>
          <a:lstStyle/>
          <a:p>
            <a:r>
              <a:rPr lang="fr-FR" b="1" u="sng" dirty="0" smtClean="0"/>
              <a:t>Premier cycle : 3 ans </a:t>
            </a:r>
          </a:p>
          <a:p>
            <a:r>
              <a:rPr lang="fr-FR" sz="1400" dirty="0" smtClean="0"/>
              <a:t>- PACES</a:t>
            </a:r>
            <a:endParaRPr lang="fr-FR" sz="1400" b="1" dirty="0" smtClean="0">
              <a:solidFill>
                <a:srgbClr val="FF0000"/>
              </a:solidFill>
            </a:endParaRPr>
          </a:p>
          <a:p>
            <a:r>
              <a:rPr lang="fr-FR" sz="1400" dirty="0" smtClean="0"/>
              <a:t>- Diplôme de Formation Générale en Sciences Médicales (DFGSM 1 et 2)</a:t>
            </a:r>
          </a:p>
        </p:txBody>
      </p:sp>
      <p:sp>
        <p:nvSpPr>
          <p:cNvPr id="9" name="ZoneTexte 8"/>
          <p:cNvSpPr txBox="1"/>
          <p:nvPr/>
        </p:nvSpPr>
        <p:spPr>
          <a:xfrm>
            <a:off x="5643570" y="4214818"/>
            <a:ext cx="3357554" cy="1015663"/>
          </a:xfrm>
          <a:prstGeom prst="rect">
            <a:avLst/>
          </a:prstGeom>
          <a:noFill/>
        </p:spPr>
        <p:txBody>
          <a:bodyPr wrap="square" rtlCol="0">
            <a:spAutoFit/>
          </a:bodyPr>
          <a:lstStyle/>
          <a:p>
            <a:r>
              <a:rPr lang="fr-FR" b="1" u="sng" dirty="0" smtClean="0"/>
              <a:t>Seconde cycle :  3 ans</a:t>
            </a:r>
          </a:p>
          <a:p>
            <a:r>
              <a:rPr lang="fr-FR" sz="1400" dirty="0" smtClean="0"/>
              <a:t> Diplôme de Formation Approfondie en Sciences Médicales (DFASM 1,2 et 3)</a:t>
            </a:r>
          </a:p>
          <a:p>
            <a:r>
              <a:rPr lang="fr-FR" sz="1400" dirty="0" smtClean="0"/>
              <a:t>(= ancien DCEM)</a:t>
            </a:r>
          </a:p>
        </p:txBody>
      </p:sp>
      <p:sp>
        <p:nvSpPr>
          <p:cNvPr id="10" name="ZoneTexte 9"/>
          <p:cNvSpPr txBox="1"/>
          <p:nvPr/>
        </p:nvSpPr>
        <p:spPr>
          <a:xfrm>
            <a:off x="5643571" y="2071678"/>
            <a:ext cx="3214709" cy="646331"/>
          </a:xfrm>
          <a:prstGeom prst="rect">
            <a:avLst/>
          </a:prstGeom>
          <a:noFill/>
        </p:spPr>
        <p:txBody>
          <a:bodyPr wrap="square" rtlCol="0">
            <a:spAutoFit/>
          </a:bodyPr>
          <a:lstStyle/>
          <a:p>
            <a:r>
              <a:rPr lang="fr-FR" b="1" u="sng" dirty="0" smtClean="0"/>
              <a:t>Troisième cycle :  3 à 5ans</a:t>
            </a:r>
          </a:p>
          <a:p>
            <a:r>
              <a:rPr lang="fr-FR" dirty="0" smtClean="0"/>
              <a:t> </a:t>
            </a:r>
          </a:p>
        </p:txBody>
      </p:sp>
      <p:cxnSp>
        <p:nvCxnSpPr>
          <p:cNvPr id="12" name="Connecteur droit avec flèche 11"/>
          <p:cNvCxnSpPr/>
          <p:nvPr/>
        </p:nvCxnSpPr>
        <p:spPr>
          <a:xfrm rot="5400000" flipH="1" flipV="1">
            <a:off x="-2713870" y="3571070"/>
            <a:ext cx="628652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42844" y="6357958"/>
            <a:ext cx="357190" cy="369332"/>
          </a:xfrm>
          <a:prstGeom prst="rect">
            <a:avLst/>
          </a:prstGeom>
          <a:noFill/>
        </p:spPr>
        <p:txBody>
          <a:bodyPr wrap="square" rtlCol="0">
            <a:spAutoFit/>
          </a:bodyPr>
          <a:lstStyle/>
          <a:p>
            <a:r>
              <a:rPr lang="fr-FR" b="1" dirty="0" smtClean="0"/>
              <a:t>1</a:t>
            </a:r>
          </a:p>
        </p:txBody>
      </p:sp>
      <p:sp>
        <p:nvSpPr>
          <p:cNvPr id="14" name="ZoneTexte 13"/>
          <p:cNvSpPr txBox="1"/>
          <p:nvPr/>
        </p:nvSpPr>
        <p:spPr>
          <a:xfrm>
            <a:off x="142844" y="5774312"/>
            <a:ext cx="357190" cy="369332"/>
          </a:xfrm>
          <a:prstGeom prst="rect">
            <a:avLst/>
          </a:prstGeom>
          <a:noFill/>
        </p:spPr>
        <p:txBody>
          <a:bodyPr wrap="square" rtlCol="0">
            <a:spAutoFit/>
          </a:bodyPr>
          <a:lstStyle/>
          <a:p>
            <a:r>
              <a:rPr lang="fr-FR" b="1" dirty="0" smtClean="0"/>
              <a:t>2</a:t>
            </a:r>
          </a:p>
        </p:txBody>
      </p:sp>
      <p:sp>
        <p:nvSpPr>
          <p:cNvPr id="15" name="ZoneTexte 14"/>
          <p:cNvSpPr txBox="1"/>
          <p:nvPr/>
        </p:nvSpPr>
        <p:spPr>
          <a:xfrm>
            <a:off x="142844" y="5429264"/>
            <a:ext cx="357190" cy="369332"/>
          </a:xfrm>
          <a:prstGeom prst="rect">
            <a:avLst/>
          </a:prstGeom>
          <a:noFill/>
        </p:spPr>
        <p:txBody>
          <a:bodyPr wrap="square" rtlCol="0">
            <a:spAutoFit/>
          </a:bodyPr>
          <a:lstStyle/>
          <a:p>
            <a:r>
              <a:rPr lang="fr-FR" b="1" dirty="0" smtClean="0"/>
              <a:t>3</a:t>
            </a:r>
          </a:p>
        </p:txBody>
      </p:sp>
      <p:sp>
        <p:nvSpPr>
          <p:cNvPr id="16" name="ZoneTexte 15"/>
          <p:cNvSpPr txBox="1"/>
          <p:nvPr/>
        </p:nvSpPr>
        <p:spPr>
          <a:xfrm>
            <a:off x="142844" y="4786322"/>
            <a:ext cx="357190" cy="369332"/>
          </a:xfrm>
          <a:prstGeom prst="rect">
            <a:avLst/>
          </a:prstGeom>
          <a:noFill/>
        </p:spPr>
        <p:txBody>
          <a:bodyPr wrap="square" rtlCol="0">
            <a:spAutoFit/>
          </a:bodyPr>
          <a:lstStyle/>
          <a:p>
            <a:r>
              <a:rPr lang="fr-FR" b="1" dirty="0" smtClean="0"/>
              <a:t>4</a:t>
            </a:r>
          </a:p>
        </p:txBody>
      </p:sp>
      <p:sp>
        <p:nvSpPr>
          <p:cNvPr id="17" name="ZoneTexte 16"/>
          <p:cNvSpPr txBox="1"/>
          <p:nvPr/>
        </p:nvSpPr>
        <p:spPr>
          <a:xfrm>
            <a:off x="142844" y="4500570"/>
            <a:ext cx="357190" cy="369332"/>
          </a:xfrm>
          <a:prstGeom prst="rect">
            <a:avLst/>
          </a:prstGeom>
          <a:noFill/>
        </p:spPr>
        <p:txBody>
          <a:bodyPr wrap="square" rtlCol="0">
            <a:spAutoFit/>
          </a:bodyPr>
          <a:lstStyle/>
          <a:p>
            <a:r>
              <a:rPr lang="fr-FR" b="1" dirty="0" smtClean="0"/>
              <a:t>5</a:t>
            </a:r>
          </a:p>
        </p:txBody>
      </p:sp>
      <p:sp>
        <p:nvSpPr>
          <p:cNvPr id="18" name="ZoneTexte 17"/>
          <p:cNvSpPr txBox="1"/>
          <p:nvPr/>
        </p:nvSpPr>
        <p:spPr>
          <a:xfrm>
            <a:off x="142844" y="4143380"/>
            <a:ext cx="357190" cy="369332"/>
          </a:xfrm>
          <a:prstGeom prst="rect">
            <a:avLst/>
          </a:prstGeom>
          <a:noFill/>
        </p:spPr>
        <p:txBody>
          <a:bodyPr wrap="square" rtlCol="0">
            <a:spAutoFit/>
          </a:bodyPr>
          <a:lstStyle/>
          <a:p>
            <a:r>
              <a:rPr lang="fr-FR" b="1" dirty="0" smtClean="0"/>
              <a:t>6</a:t>
            </a:r>
          </a:p>
        </p:txBody>
      </p:sp>
      <p:sp>
        <p:nvSpPr>
          <p:cNvPr id="19" name="ZoneTexte 18"/>
          <p:cNvSpPr txBox="1"/>
          <p:nvPr/>
        </p:nvSpPr>
        <p:spPr>
          <a:xfrm>
            <a:off x="142844" y="3214686"/>
            <a:ext cx="357190" cy="369332"/>
          </a:xfrm>
          <a:prstGeom prst="rect">
            <a:avLst/>
          </a:prstGeom>
          <a:noFill/>
        </p:spPr>
        <p:txBody>
          <a:bodyPr wrap="square" rtlCol="0">
            <a:spAutoFit/>
          </a:bodyPr>
          <a:lstStyle/>
          <a:p>
            <a:r>
              <a:rPr lang="fr-FR" b="1" dirty="0" smtClean="0"/>
              <a:t>7</a:t>
            </a:r>
          </a:p>
        </p:txBody>
      </p:sp>
      <p:sp>
        <p:nvSpPr>
          <p:cNvPr id="20" name="ZoneTexte 19"/>
          <p:cNvSpPr txBox="1"/>
          <p:nvPr/>
        </p:nvSpPr>
        <p:spPr>
          <a:xfrm>
            <a:off x="142844" y="1714488"/>
            <a:ext cx="1071570" cy="369332"/>
          </a:xfrm>
          <a:prstGeom prst="rect">
            <a:avLst/>
          </a:prstGeom>
          <a:noFill/>
        </p:spPr>
        <p:txBody>
          <a:bodyPr wrap="square" rtlCol="0">
            <a:spAutoFit/>
          </a:bodyPr>
          <a:lstStyle/>
          <a:p>
            <a:r>
              <a:rPr lang="fr-FR" b="1" dirty="0" smtClean="0"/>
              <a:t>9   ou 11 </a:t>
            </a:r>
          </a:p>
        </p:txBody>
      </p:sp>
      <p:cxnSp>
        <p:nvCxnSpPr>
          <p:cNvPr id="22" name="Connecteur droit 21"/>
          <p:cNvCxnSpPr/>
          <p:nvPr/>
        </p:nvCxnSpPr>
        <p:spPr>
          <a:xfrm>
            <a:off x="142844" y="6286520"/>
            <a:ext cx="500066" cy="15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42844" y="4143380"/>
            <a:ext cx="500066" cy="15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14876" y="6643710"/>
            <a:ext cx="4429124" cy="215444"/>
          </a:xfrm>
          <a:prstGeom prst="rect">
            <a:avLst/>
          </a:prstGeom>
        </p:spPr>
        <p:txBody>
          <a:bodyPr wrap="square">
            <a:spAutoFit/>
          </a:bodyPr>
          <a:lstStyle/>
          <a:p>
            <a:r>
              <a:rPr lang="fr-FR" sz="800" dirty="0" smtClean="0"/>
              <a:t>http://www.paysdelaloire.paps.sante.fr/fileadmin/PORTAIL/PDF/2015-schema-cursus-medecine.pdf</a:t>
            </a:r>
            <a:endParaRPr lang="fr-FR" sz="800" dirty="0"/>
          </a:p>
        </p:txBody>
      </p:sp>
      <p:sp>
        <p:nvSpPr>
          <p:cNvPr id="25" name="ZoneTexte 24"/>
          <p:cNvSpPr txBox="1"/>
          <p:nvPr/>
        </p:nvSpPr>
        <p:spPr>
          <a:xfrm>
            <a:off x="3643306" y="3620160"/>
            <a:ext cx="1571636" cy="523220"/>
          </a:xfrm>
          <a:prstGeom prst="rect">
            <a:avLst/>
          </a:prstGeom>
          <a:noFill/>
        </p:spPr>
        <p:txBody>
          <a:bodyPr wrap="square" rtlCol="0">
            <a:spAutoFit/>
          </a:bodyPr>
          <a:lstStyle/>
          <a:p>
            <a:r>
              <a:rPr lang="fr-FR" sz="1400" b="1" dirty="0" smtClean="0">
                <a:solidFill>
                  <a:srgbClr val="FF0000"/>
                </a:solidFill>
              </a:rPr>
              <a:t>Choix spécialité </a:t>
            </a:r>
          </a:p>
          <a:p>
            <a:r>
              <a:rPr lang="fr-FR" sz="1400" b="1" dirty="0" smtClean="0">
                <a:solidFill>
                  <a:srgbClr val="FF0000"/>
                </a:solidFill>
              </a:rPr>
              <a:t>+ ville</a:t>
            </a:r>
            <a:endParaRPr lang="fr-FR" sz="1400" b="1" dirty="0" smtClean="0"/>
          </a:p>
        </p:txBody>
      </p:sp>
      <p:sp>
        <p:nvSpPr>
          <p:cNvPr id="21" name="ZoneTexte 20"/>
          <p:cNvSpPr txBox="1"/>
          <p:nvPr/>
        </p:nvSpPr>
        <p:spPr>
          <a:xfrm>
            <a:off x="1714480" y="6357958"/>
            <a:ext cx="1571636" cy="307777"/>
          </a:xfrm>
          <a:prstGeom prst="rect">
            <a:avLst/>
          </a:prstGeom>
          <a:noFill/>
        </p:spPr>
        <p:txBody>
          <a:bodyPr wrap="square" rtlCol="0">
            <a:spAutoFit/>
          </a:bodyPr>
          <a:lstStyle/>
          <a:p>
            <a:r>
              <a:rPr lang="fr-FR" sz="1400" b="1" dirty="0" smtClean="0">
                <a:solidFill>
                  <a:srgbClr val="FF0000"/>
                </a:solidFill>
              </a:rPr>
              <a:t>Numérus clausus</a:t>
            </a:r>
            <a:endParaRPr lang="fr-FR" sz="1400" b="1" dirty="0" smtClean="0"/>
          </a:p>
        </p:txBody>
      </p:sp>
    </p:spTree>
    <p:extLst>
      <p:ext uri="{BB962C8B-B14F-4D97-AF65-F5344CB8AC3E}">
        <p14:creationId xmlns="" xmlns:p14="http://schemas.microsoft.com/office/powerpoint/2010/main" val="227464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142984"/>
            <a:ext cx="8501122" cy="5355312"/>
          </a:xfrm>
          <a:prstGeom prst="rect">
            <a:avLst/>
          </a:prstGeom>
        </p:spPr>
        <p:txBody>
          <a:bodyPr wrap="square">
            <a:spAutoFit/>
          </a:bodyPr>
          <a:lstStyle/>
          <a:p>
            <a:r>
              <a:rPr lang="fr-FR" altLang="fr-FR" b="1" dirty="0" smtClean="0">
                <a:solidFill>
                  <a:srgbClr val="9966FF"/>
                </a:solidFill>
              </a:rPr>
              <a:t>L’externat (DFASM 1,2 et 3): Bac + 3 à  Bac +6</a:t>
            </a:r>
          </a:p>
          <a:p>
            <a:r>
              <a:rPr lang="fr-FR" sz="1600" dirty="0" smtClean="0"/>
              <a:t>Pendant ces trois années, l’étudiant est à la fois étudiant et salarié de l’Assistance publique. L’étudiant  « externe » travaille à mi-temps à l’hôpital, ce qui lui permet de mettre en pratique les connaissances acquises et de découvrir les différents services médicaux, afin de pouvoir choisir sa spécialité en connaissance de cause. En général, chaque étudiant passe trois mois dans chaque service. A l’issue de ces trois années, l’étudiant obtient le diplôme de formation approfondie en sciences médicales (DFASM) qui est reconnu comme un master.</a:t>
            </a:r>
          </a:p>
          <a:p>
            <a:endParaRPr lang="fr-FR" sz="1600" dirty="0" smtClean="0"/>
          </a:p>
          <a:p>
            <a:r>
              <a:rPr lang="fr-FR" altLang="fr-FR" b="1" dirty="0" smtClean="0">
                <a:solidFill>
                  <a:srgbClr val="9966FF"/>
                </a:solidFill>
              </a:rPr>
              <a:t>Les épreuves </a:t>
            </a:r>
            <a:r>
              <a:rPr lang="fr-FR" altLang="fr-FR" b="1" dirty="0" err="1" smtClean="0">
                <a:solidFill>
                  <a:srgbClr val="9966FF"/>
                </a:solidFill>
              </a:rPr>
              <a:t>classantes</a:t>
            </a:r>
            <a:r>
              <a:rPr lang="fr-FR" altLang="fr-FR" b="1" dirty="0" smtClean="0">
                <a:solidFill>
                  <a:srgbClr val="9966FF"/>
                </a:solidFill>
              </a:rPr>
              <a:t> nationales  (ECN) : Bac + 6</a:t>
            </a:r>
          </a:p>
          <a:p>
            <a:r>
              <a:rPr lang="fr-FR" sz="1600" dirty="0" smtClean="0"/>
              <a:t>Il s’agit d’un examen national, avec un programme commun et des épreuves identiques à toutes les facultés de médecine. A l’issue de ces épreuves, un classement national est établi.  En fonction de son rang au classement, l’étudiant pourra choisir sa spécialité et sa ville, dans la limite des places disponibles.</a:t>
            </a:r>
          </a:p>
          <a:p>
            <a:endParaRPr lang="fr-FR" sz="1600" dirty="0" smtClean="0"/>
          </a:p>
          <a:p>
            <a:r>
              <a:rPr lang="fr-FR" altLang="fr-FR" b="1" dirty="0" smtClean="0">
                <a:solidFill>
                  <a:srgbClr val="9966FF"/>
                </a:solidFill>
              </a:rPr>
              <a:t>L’internat :  </a:t>
            </a:r>
          </a:p>
          <a:p>
            <a:r>
              <a:rPr lang="fr-FR" sz="1600" dirty="0" smtClean="0"/>
              <a:t>L’étudiant – désormais appelé interne – travaille à l’hôpital à temps plein et suit des cours théoriques. </a:t>
            </a:r>
            <a:r>
              <a:rPr lang="fr-FR" sz="1600" b="1" dirty="0" smtClean="0"/>
              <a:t>Ce cycle d'études se déroule sous forme de stages successifs de 6 mois pour une durée globale de 3 ans (généraliste) à 5 ans (spécialiste).</a:t>
            </a:r>
            <a:endParaRPr lang="fr-FR" sz="1600" dirty="0" smtClean="0"/>
          </a:p>
          <a:p>
            <a:r>
              <a:rPr lang="fr-FR" sz="1600" dirty="0" smtClean="0"/>
              <a:t>L’interne reste cependant considéré comme un étudiant et n’est pas encore médecin, même s’il a un statut de salarié, avec une rémunération et des congés payés. Pour le devenir, il devra valider ses stages, rédiger et soutenir sa thèse d’exercice lui conférant le grade de docteur en médecine.</a:t>
            </a:r>
          </a:p>
        </p:txBody>
      </p:sp>
      <p:sp>
        <p:nvSpPr>
          <p:cNvPr id="3" name="Titre 1"/>
          <p:cNvSpPr>
            <a:spLocks noGrp="1"/>
          </p:cNvSpPr>
          <p:nvPr>
            <p:ph type="title"/>
          </p:nvPr>
        </p:nvSpPr>
        <p:spPr>
          <a:xfrm>
            <a:off x="500034" y="214290"/>
            <a:ext cx="8229600" cy="725470"/>
          </a:xfrm>
        </p:spPr>
        <p:txBody>
          <a:bodyPr>
            <a:normAutofit/>
          </a:bodyPr>
          <a:lstStyle/>
          <a:p>
            <a:r>
              <a:rPr lang="fr-FR" altLang="fr-FR" sz="3000" b="1" dirty="0" smtClean="0">
                <a:solidFill>
                  <a:srgbClr val="000099"/>
                </a:solidFill>
              </a:rPr>
              <a:t>Le cycles 2 et 3 des études de médecine</a:t>
            </a:r>
            <a:endParaRPr lang="fr-FR" sz="3000" b="1" dirty="0">
              <a:solidFill>
                <a:srgbClr val="0000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4624"/>
            <a:ext cx="8229600" cy="782960"/>
          </a:xfrm>
        </p:spPr>
        <p:txBody>
          <a:bodyPr>
            <a:normAutofit/>
          </a:bodyPr>
          <a:lstStyle/>
          <a:p>
            <a:r>
              <a:rPr lang="fr-FR" sz="3000" b="1" dirty="0" smtClean="0">
                <a:solidFill>
                  <a:srgbClr val="000099"/>
                </a:solidFill>
              </a:rPr>
              <a:t>Numérus clausus PACES 2017</a:t>
            </a:r>
            <a:endParaRPr lang="fr-FR" sz="3000" b="1" dirty="0">
              <a:solidFill>
                <a:srgbClr val="000099"/>
              </a:solidFill>
            </a:endParaRPr>
          </a:p>
        </p:txBody>
      </p:sp>
      <p:pic>
        <p:nvPicPr>
          <p:cNvPr id="9217" name="Picture 1"/>
          <p:cNvPicPr>
            <a:picLocks noChangeAspect="1" noChangeArrowheads="1"/>
          </p:cNvPicPr>
          <p:nvPr/>
        </p:nvPicPr>
        <p:blipFill>
          <a:blip r:embed="rId3" cstate="print"/>
          <a:srcRect/>
          <a:stretch>
            <a:fillRect/>
          </a:stretch>
        </p:blipFill>
        <p:spPr bwMode="auto">
          <a:xfrm>
            <a:off x="1785918" y="642918"/>
            <a:ext cx="6072230" cy="6102142"/>
          </a:xfrm>
          <a:prstGeom prst="rect">
            <a:avLst/>
          </a:prstGeom>
          <a:noFill/>
          <a:ln w="9525">
            <a:noFill/>
            <a:miter lim="800000"/>
            <a:headEnd/>
            <a:tailEnd/>
          </a:ln>
          <a:effectLst/>
        </p:spPr>
      </p:pic>
      <p:sp>
        <p:nvSpPr>
          <p:cNvPr id="4" name="Rectangle 3"/>
          <p:cNvSpPr/>
          <p:nvPr/>
        </p:nvSpPr>
        <p:spPr>
          <a:xfrm>
            <a:off x="-32" y="6621685"/>
            <a:ext cx="6072230" cy="307777"/>
          </a:xfrm>
          <a:prstGeom prst="rect">
            <a:avLst/>
          </a:prstGeom>
        </p:spPr>
        <p:txBody>
          <a:bodyPr wrap="square">
            <a:spAutoFit/>
          </a:bodyPr>
          <a:lstStyle/>
          <a:p>
            <a:r>
              <a:rPr lang="fr-FR" sz="1400" dirty="0"/>
              <a:t>http://paces.remede.org/paces/numerus-clausus.html</a:t>
            </a:r>
          </a:p>
        </p:txBody>
      </p:sp>
    </p:spTree>
    <p:extLst>
      <p:ext uri="{BB962C8B-B14F-4D97-AF65-F5344CB8AC3E}">
        <p14:creationId xmlns="" xmlns:p14="http://schemas.microsoft.com/office/powerpoint/2010/main" val="140363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paces.remede.org/documents/IMG/jpg_lmd-l1.jpg"/>
          <p:cNvPicPr>
            <a:picLocks noChangeAspect="1" noChangeArrowheads="1"/>
          </p:cNvPicPr>
          <p:nvPr/>
        </p:nvPicPr>
        <p:blipFill>
          <a:blip r:embed="rId3" cstate="print"/>
          <a:srcRect/>
          <a:stretch>
            <a:fillRect/>
          </a:stretch>
        </p:blipFill>
        <p:spPr bwMode="auto">
          <a:xfrm>
            <a:off x="142844" y="1000107"/>
            <a:ext cx="8786874" cy="3459833"/>
          </a:xfrm>
          <a:prstGeom prst="rect">
            <a:avLst/>
          </a:prstGeom>
          <a:noFill/>
        </p:spPr>
      </p:pic>
      <p:sp>
        <p:nvSpPr>
          <p:cNvPr id="5" name="Titre 1"/>
          <p:cNvSpPr>
            <a:spLocks noGrp="1"/>
          </p:cNvSpPr>
          <p:nvPr>
            <p:ph type="title"/>
          </p:nvPr>
        </p:nvSpPr>
        <p:spPr>
          <a:xfrm>
            <a:off x="500034" y="203200"/>
            <a:ext cx="8229600" cy="725470"/>
          </a:xfrm>
        </p:spPr>
        <p:txBody>
          <a:bodyPr>
            <a:normAutofit/>
          </a:bodyPr>
          <a:lstStyle/>
          <a:p>
            <a:r>
              <a:rPr lang="fr-FR" altLang="fr-FR" sz="3000" b="1" dirty="0" smtClean="0">
                <a:solidFill>
                  <a:srgbClr val="000099"/>
                </a:solidFill>
              </a:rPr>
              <a:t>Déroulement de l’année en PACES?</a:t>
            </a:r>
            <a:endParaRPr lang="fr-FR" sz="3000" b="1" dirty="0">
              <a:solidFill>
                <a:srgbClr val="000099"/>
              </a:solidFill>
            </a:endParaRPr>
          </a:p>
        </p:txBody>
      </p:sp>
      <p:sp>
        <p:nvSpPr>
          <p:cNvPr id="7" name="ZoneTexte 6"/>
          <p:cNvSpPr txBox="1"/>
          <p:nvPr/>
        </p:nvSpPr>
        <p:spPr>
          <a:xfrm>
            <a:off x="285720" y="4572008"/>
            <a:ext cx="8715436" cy="2031325"/>
          </a:xfrm>
          <a:prstGeom prst="rect">
            <a:avLst/>
          </a:prstGeom>
          <a:noFill/>
        </p:spPr>
        <p:txBody>
          <a:bodyPr wrap="square" rtlCol="0">
            <a:spAutoFit/>
          </a:bodyPr>
          <a:lstStyle/>
          <a:p>
            <a:pPr>
              <a:buFontTx/>
              <a:buChar char="-"/>
            </a:pPr>
            <a:r>
              <a:rPr lang="fr-FR" b="1" dirty="0" smtClean="0">
                <a:solidFill>
                  <a:srgbClr val="9966FF"/>
                </a:solidFill>
              </a:rPr>
              <a:t> Semestre 1</a:t>
            </a:r>
            <a:r>
              <a:rPr lang="fr-FR" b="1" dirty="0" smtClean="0">
                <a:solidFill>
                  <a:srgbClr val="C297D3"/>
                </a:solidFill>
              </a:rPr>
              <a:t> </a:t>
            </a:r>
            <a:r>
              <a:rPr lang="fr-FR" dirty="0" smtClean="0"/>
              <a:t>: 4 matières communes à toutes les filières </a:t>
            </a:r>
          </a:p>
          <a:p>
            <a:r>
              <a:rPr lang="fr-FR" dirty="0" smtClean="0"/>
              <a:t>Fin de S1 : examen classant </a:t>
            </a:r>
          </a:p>
          <a:p>
            <a:r>
              <a:rPr lang="fr-FR" b="1" dirty="0" smtClean="0"/>
              <a:t>Réorientation possible en fin de S1</a:t>
            </a:r>
          </a:p>
          <a:p>
            <a:pPr>
              <a:buFontTx/>
              <a:buChar char="-"/>
            </a:pPr>
            <a:r>
              <a:rPr lang="fr-FR" b="1" dirty="0" smtClean="0">
                <a:solidFill>
                  <a:srgbClr val="9966FF"/>
                </a:solidFill>
              </a:rPr>
              <a:t> Semestre 2 </a:t>
            </a:r>
            <a:r>
              <a:rPr lang="fr-FR" dirty="0" smtClean="0"/>
              <a:t>: des UE communes à toutes les filières  + des UE spécifiques </a:t>
            </a:r>
          </a:p>
          <a:p>
            <a:r>
              <a:rPr lang="fr-FR" dirty="0" smtClean="0"/>
              <a:t>Possibilité de présenter un ou plusieurs concours  (détermine le nombre d’UE spécifiques)</a:t>
            </a:r>
          </a:p>
          <a:p>
            <a:r>
              <a:rPr lang="fr-FR" dirty="0" smtClean="0"/>
              <a:t>En fin de S2 classement final dans chaque discipline (numérus clausus) </a:t>
            </a:r>
          </a:p>
          <a:p>
            <a:r>
              <a:rPr lang="fr-FR" b="1" dirty="0" smtClean="0"/>
              <a:t>Réorientation possible en fin de S2</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76426"/>
            <a:ext cx="8229600" cy="1143000"/>
          </a:xfrm>
        </p:spPr>
        <p:txBody>
          <a:bodyPr>
            <a:normAutofit/>
          </a:bodyPr>
          <a:lstStyle/>
          <a:p>
            <a:r>
              <a:rPr lang="fr-FR" sz="3000" b="1" dirty="0">
                <a:solidFill>
                  <a:srgbClr val="000099"/>
                </a:solidFill>
              </a:rPr>
              <a:t>Programme officiel de la Première Année Commune aux Études de </a:t>
            </a:r>
            <a:r>
              <a:rPr lang="fr-FR" sz="3000" b="1" dirty="0" smtClean="0">
                <a:solidFill>
                  <a:srgbClr val="000099"/>
                </a:solidFill>
              </a:rPr>
              <a:t>Santé</a:t>
            </a:r>
            <a:endParaRPr lang="fr-FR" sz="3000" b="1" dirty="0">
              <a:solidFill>
                <a:srgbClr val="000099"/>
              </a:solidFill>
            </a:endParaRPr>
          </a:p>
        </p:txBody>
      </p:sp>
      <p:sp>
        <p:nvSpPr>
          <p:cNvPr id="6" name="ZoneTexte 5"/>
          <p:cNvSpPr txBox="1"/>
          <p:nvPr/>
        </p:nvSpPr>
        <p:spPr>
          <a:xfrm>
            <a:off x="171064" y="1219426"/>
            <a:ext cx="8801869" cy="400110"/>
          </a:xfrm>
          <a:prstGeom prst="rect">
            <a:avLst/>
          </a:prstGeom>
          <a:noFill/>
        </p:spPr>
        <p:txBody>
          <a:bodyPr wrap="square" rtlCol="0">
            <a:spAutoFit/>
          </a:bodyPr>
          <a:lstStyle/>
          <a:p>
            <a:pPr algn="ctr"/>
            <a:r>
              <a:rPr lang="fr-FR" sz="2000" b="1" dirty="0" smtClean="0">
                <a:solidFill>
                  <a:srgbClr val="9966FF"/>
                </a:solidFill>
              </a:rPr>
              <a:t>Les grands thèmes abordés</a:t>
            </a:r>
            <a:endParaRPr lang="fr-FR" sz="2000" b="1" dirty="0">
              <a:solidFill>
                <a:srgbClr val="9966FF"/>
              </a:solidFill>
            </a:endParaRPr>
          </a:p>
        </p:txBody>
      </p:sp>
      <p:pic>
        <p:nvPicPr>
          <p:cNvPr id="3" name="Image 2"/>
          <p:cNvPicPr>
            <a:picLocks noChangeAspect="1"/>
          </p:cNvPicPr>
          <p:nvPr/>
        </p:nvPicPr>
        <p:blipFill>
          <a:blip r:embed="rId2" cstate="print"/>
          <a:stretch>
            <a:fillRect/>
          </a:stretch>
        </p:blipFill>
        <p:spPr>
          <a:xfrm>
            <a:off x="392630" y="2000240"/>
            <a:ext cx="8465650" cy="3440424"/>
          </a:xfrm>
          <a:prstGeom prst="rect">
            <a:avLst/>
          </a:prstGeom>
        </p:spPr>
      </p:pic>
      <p:sp>
        <p:nvSpPr>
          <p:cNvPr id="5" name="Rectangle 4"/>
          <p:cNvSpPr/>
          <p:nvPr/>
        </p:nvSpPr>
        <p:spPr>
          <a:xfrm>
            <a:off x="357158" y="5572140"/>
            <a:ext cx="8501122" cy="1169551"/>
          </a:xfrm>
          <a:prstGeom prst="rect">
            <a:avLst/>
          </a:prstGeom>
        </p:spPr>
        <p:txBody>
          <a:bodyPr wrap="square">
            <a:spAutoFit/>
          </a:bodyPr>
          <a:lstStyle/>
          <a:p>
            <a:pPr>
              <a:buFont typeface="Wingdings"/>
              <a:buChar char="Ø"/>
            </a:pPr>
            <a:r>
              <a:rPr lang="fr-FR" sz="1400" dirty="0" smtClean="0">
                <a:sym typeface="Wingdings"/>
              </a:rPr>
              <a:t> S</a:t>
            </a:r>
            <a:r>
              <a:rPr lang="fr-FR" sz="1400" dirty="0" smtClean="0"/>
              <a:t>ource  :</a:t>
            </a:r>
          </a:p>
          <a:p>
            <a:r>
              <a:rPr lang="fr-FR" sz="1400" dirty="0" smtClean="0"/>
              <a:t>Arrêté du 28 octobre 2009 relatif à la première année commune aux études de santé, version consolidée au 22 novembre 2016)</a:t>
            </a:r>
          </a:p>
          <a:p>
            <a:r>
              <a:rPr lang="fr-FR" sz="1400" dirty="0" smtClean="0">
                <a:sym typeface="Wingdings"/>
              </a:rPr>
              <a:t> </a:t>
            </a:r>
            <a:r>
              <a:rPr lang="fr-FR" sz="1400" dirty="0" smtClean="0"/>
              <a:t>Lien vers le détail des contenus d’enseignement : </a:t>
            </a:r>
          </a:p>
          <a:p>
            <a:r>
              <a:rPr lang="fr-FR" sz="1400" dirty="0" smtClean="0"/>
              <a:t>http://paces.remede.org/documents/fonctionnement-general-de-la-paces.html</a:t>
            </a:r>
            <a:endParaRPr lang="fr-FR" sz="1400" dirty="0"/>
          </a:p>
        </p:txBody>
      </p:sp>
    </p:spTree>
    <p:extLst>
      <p:ext uri="{BB962C8B-B14F-4D97-AF65-F5344CB8AC3E}">
        <p14:creationId xmlns="" xmlns:p14="http://schemas.microsoft.com/office/powerpoint/2010/main" val="1655723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76426"/>
            <a:ext cx="8229600" cy="1143000"/>
          </a:xfrm>
        </p:spPr>
        <p:txBody>
          <a:bodyPr>
            <a:normAutofit/>
          </a:bodyPr>
          <a:lstStyle/>
          <a:p>
            <a:r>
              <a:rPr lang="fr-FR" sz="3000" b="1" dirty="0" smtClean="0">
                <a:solidFill>
                  <a:srgbClr val="000099"/>
                </a:solidFill>
              </a:rPr>
              <a:t>Réorientation des étudiants inscrits en PACES</a:t>
            </a:r>
            <a:endParaRPr lang="fr-FR" sz="3000" b="1" dirty="0">
              <a:solidFill>
                <a:srgbClr val="000099"/>
              </a:solidFill>
            </a:endParaRPr>
          </a:p>
        </p:txBody>
      </p:sp>
      <p:sp>
        <p:nvSpPr>
          <p:cNvPr id="6" name="ZoneTexte 5"/>
          <p:cNvSpPr txBox="1"/>
          <p:nvPr/>
        </p:nvSpPr>
        <p:spPr>
          <a:xfrm>
            <a:off x="171064" y="1219426"/>
            <a:ext cx="8801869" cy="400110"/>
          </a:xfrm>
          <a:prstGeom prst="rect">
            <a:avLst/>
          </a:prstGeom>
          <a:noFill/>
        </p:spPr>
        <p:txBody>
          <a:bodyPr wrap="square" rtlCol="0">
            <a:spAutoFit/>
          </a:bodyPr>
          <a:lstStyle/>
          <a:p>
            <a:pPr algn="ctr"/>
            <a:r>
              <a:rPr lang="fr-FR" sz="2000" b="1" dirty="0" smtClean="0">
                <a:solidFill>
                  <a:srgbClr val="9966FF"/>
                </a:solidFill>
              </a:rPr>
              <a:t>Exemple Faculté des sciences Aix Marseille  </a:t>
            </a:r>
            <a:endParaRPr lang="fr-FR" sz="2000" b="1" strike="sngStrike" dirty="0">
              <a:solidFill>
                <a:srgbClr val="9966FF"/>
              </a:solidFill>
            </a:endParaRPr>
          </a:p>
        </p:txBody>
      </p:sp>
      <p:pic>
        <p:nvPicPr>
          <p:cNvPr id="4" name="Image 3"/>
          <p:cNvPicPr>
            <a:picLocks noChangeAspect="1"/>
          </p:cNvPicPr>
          <p:nvPr/>
        </p:nvPicPr>
        <p:blipFill>
          <a:blip r:embed="rId2" cstate="print"/>
          <a:stretch>
            <a:fillRect/>
          </a:stretch>
        </p:blipFill>
        <p:spPr>
          <a:xfrm>
            <a:off x="928662" y="1632220"/>
            <a:ext cx="7509920" cy="4439986"/>
          </a:xfrm>
          <a:prstGeom prst="rect">
            <a:avLst/>
          </a:prstGeom>
        </p:spPr>
      </p:pic>
      <p:sp>
        <p:nvSpPr>
          <p:cNvPr id="5" name="Rectangle 4"/>
          <p:cNvSpPr/>
          <p:nvPr/>
        </p:nvSpPr>
        <p:spPr>
          <a:xfrm>
            <a:off x="755576" y="6237312"/>
            <a:ext cx="7931223" cy="369332"/>
          </a:xfrm>
          <a:prstGeom prst="rect">
            <a:avLst/>
          </a:prstGeom>
        </p:spPr>
        <p:txBody>
          <a:bodyPr wrap="square">
            <a:spAutoFit/>
          </a:bodyPr>
          <a:lstStyle/>
          <a:p>
            <a:r>
              <a:rPr lang="fr-FR" dirty="0"/>
              <a:t>http://suio.univ-amu.fr/sites/suio.univ-amu.fr/files/paces_avril2016.pdf</a:t>
            </a:r>
          </a:p>
        </p:txBody>
      </p:sp>
    </p:spTree>
    <p:extLst>
      <p:ext uri="{BB962C8B-B14F-4D97-AF65-F5344CB8AC3E}">
        <p14:creationId xmlns="" xmlns:p14="http://schemas.microsoft.com/office/powerpoint/2010/main" val="155514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TotalTime>
  <Words>1336</Words>
  <Application>Microsoft Office PowerPoint</Application>
  <PresentationFormat>Affichage à l'écran (4:3)</PresentationFormat>
  <Paragraphs>262</Paragraphs>
  <Slides>22</Slides>
  <Notes>4</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Professions de santé : quelles études?</vt:lpstr>
      <vt:lpstr>Les études de médecine : des études longues de 9 à 11 ans…</vt:lpstr>
      <vt:lpstr>La PACES Qu'est-ce que c'est ?</vt:lpstr>
      <vt:lpstr>Parcours de formation en France: 9 à 11 ans</vt:lpstr>
      <vt:lpstr>Le cycles 2 et 3 des études de médecine</vt:lpstr>
      <vt:lpstr>Numérus clausus PACES 2017</vt:lpstr>
      <vt:lpstr>Déroulement de l’année en PACES?</vt:lpstr>
      <vt:lpstr>Programme officiel de la Première Année Commune aux Études de Santé</vt:lpstr>
      <vt:lpstr>Réorientation des étudiants inscrits en PACES</vt:lpstr>
      <vt:lpstr>Des voies d'admission parallèles </vt:lpstr>
      <vt:lpstr>Diapositive 11</vt:lpstr>
      <vt:lpstr>Durée des différentes spécialisations médicales  (après ECN fin BAC+6) </vt:lpstr>
      <vt:lpstr>Faire ses études de médecine dans le service de sante des armées</vt:lpstr>
      <vt:lpstr>Rémunération pendant les études de médecine</vt:lpstr>
      <vt:lpstr>Rémunération des praticiens hospitaliers (PH) dans les hôpitaux publics</vt:lpstr>
      <vt:lpstr>Diapositive 16</vt:lpstr>
      <vt:lpstr>Diapositive 17</vt:lpstr>
      <vt:lpstr>Ancien cursus Médecine en France </vt:lpstr>
      <vt:lpstr>Quelques liens utiles </vt:lpstr>
      <vt:lpstr>Les études paramédicales : des cursus plus courts </vt:lpstr>
      <vt:lpstr>Parcours de formation en France : Infirmier (3ans) </vt:lpstr>
      <vt:lpstr>Parcours de formation en France : Kiné ( 4+1 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hugo</dc:creator>
  <cp:lastModifiedBy>Beaudin Sandrine</cp:lastModifiedBy>
  <cp:revision>124</cp:revision>
  <dcterms:created xsi:type="dcterms:W3CDTF">2016-05-05T08:42:53Z</dcterms:created>
  <dcterms:modified xsi:type="dcterms:W3CDTF">2017-05-27T13:54:59Z</dcterms:modified>
</cp:coreProperties>
</file>