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5" r:id="rId5"/>
    <p:sldId id="257" r:id="rId6"/>
    <p:sldId id="259" r:id="rId7"/>
    <p:sldId id="258" r:id="rId8"/>
    <p:sldId id="263" r:id="rId9"/>
    <p:sldId id="26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7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6" d="100"/>
          <a:sy n="96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156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608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829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910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8053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5144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583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949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4407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064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A39-B9E7-459D-B6B8-02DF6333F649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318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CBA39-B9E7-459D-B6B8-02DF6333F649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342-57FA-43BC-A70D-BCB05A403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930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iris/bitstream/10665/43727/1/9242546720_fre.pdf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youtube.com/watch?v=uCSU-4t-Bt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8E9AvAfC2QM" TargetMode="External"/><Relationship Id="rId5" Type="http://schemas.openxmlformats.org/officeDocument/2006/relationships/hyperlink" Target="http://www.societe-francaise-neurovasculaire.fr/" TargetMode="External"/><Relationship Id="rId4" Type="http://schemas.openxmlformats.org/officeDocument/2006/relationships/hyperlink" Target="http://www.franceavc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67326">
            <a:off x="199295" y="2994218"/>
            <a:ext cx="4741532" cy="184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1482" y="980728"/>
            <a:ext cx="7772400" cy="1470025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0099"/>
                </a:solidFill>
              </a:rPr>
              <a:t>Accident Vasculaire Cérébral </a:t>
            </a:r>
            <a:r>
              <a:rPr lang="fr-FR" sz="4000" b="1" dirty="0">
                <a:solidFill>
                  <a:srgbClr val="000099"/>
                </a:solidFill>
              </a:rPr>
              <a:t>: </a:t>
            </a:r>
            <a:r>
              <a:rPr lang="fr-FR" sz="4000" b="1" dirty="0" smtClean="0">
                <a:solidFill>
                  <a:srgbClr val="000099"/>
                </a:solidFill>
              </a:rPr>
              <a:t/>
            </a:r>
            <a:br>
              <a:rPr lang="fr-FR" sz="4000" b="1" dirty="0" smtClean="0">
                <a:solidFill>
                  <a:srgbClr val="000099"/>
                </a:solidFill>
              </a:rPr>
            </a:br>
            <a:r>
              <a:rPr lang="fr-FR" sz="4000" b="1" dirty="0" smtClean="0">
                <a:solidFill>
                  <a:srgbClr val="000099"/>
                </a:solidFill>
              </a:rPr>
              <a:t>chaque </a:t>
            </a:r>
            <a:r>
              <a:rPr lang="fr-FR" sz="4000" b="1" dirty="0">
                <a:solidFill>
                  <a:srgbClr val="000099"/>
                </a:solidFill>
              </a:rPr>
              <a:t>minute </a:t>
            </a:r>
            <a:r>
              <a:rPr lang="fr-FR" sz="4000" b="1" dirty="0" smtClean="0">
                <a:solidFill>
                  <a:srgbClr val="000099"/>
                </a:solidFill>
              </a:rPr>
              <a:t>compte!</a:t>
            </a:r>
            <a:endParaRPr lang="fr-FR" sz="4000" b="1" dirty="0">
              <a:solidFill>
                <a:srgbClr val="000099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79208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9966FF"/>
                </a:solidFill>
              </a:rPr>
              <a:t>EDUCATION A LA SANTE</a:t>
            </a:r>
            <a:endParaRPr lang="fr-FR" sz="3600" b="1" dirty="0">
              <a:solidFill>
                <a:srgbClr val="9966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98117"/>
            <a:ext cx="1080120" cy="6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7300" y="5901948"/>
            <a:ext cx="701044" cy="73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579" y="5898116"/>
            <a:ext cx="724523" cy="6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20033"/>
            <a:ext cx="1231776" cy="56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41168"/>
            <a:ext cx="2272655" cy="175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8365" y="2510191"/>
            <a:ext cx="3951960" cy="328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8365" y="6169640"/>
            <a:ext cx="2186600" cy="59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84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000099"/>
                </a:solidFill>
              </a:rPr>
              <a:t>Données épidémiologiques en France </a:t>
            </a:r>
            <a:endParaRPr lang="fr-FR" sz="3000" b="1" dirty="0">
              <a:solidFill>
                <a:srgbClr val="00009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556791"/>
            <a:ext cx="8568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>
                <a:solidFill>
                  <a:srgbClr val="9966FF"/>
                </a:solidFill>
              </a:rPr>
              <a:t>1e</a:t>
            </a:r>
            <a:r>
              <a:rPr lang="fr-FR" sz="1900" dirty="0" smtClean="0"/>
              <a:t> cause de handicap acquis non traumatique chez l’adulte  </a:t>
            </a:r>
          </a:p>
          <a:p>
            <a:r>
              <a:rPr lang="fr-FR" sz="1900" b="1" dirty="0">
                <a:solidFill>
                  <a:srgbClr val="9966FF"/>
                </a:solidFill>
              </a:rPr>
              <a:t>2e </a:t>
            </a:r>
            <a:r>
              <a:rPr lang="fr-FR" sz="1900" dirty="0" smtClean="0"/>
              <a:t>cause de démence</a:t>
            </a:r>
          </a:p>
          <a:p>
            <a:r>
              <a:rPr lang="fr-FR" sz="1900" b="1" dirty="0">
                <a:solidFill>
                  <a:srgbClr val="9966FF"/>
                </a:solidFill>
              </a:rPr>
              <a:t>3e </a:t>
            </a:r>
            <a:r>
              <a:rPr lang="fr-FR" sz="1900" dirty="0" smtClean="0"/>
              <a:t>cause de mortalité </a:t>
            </a:r>
          </a:p>
          <a:p>
            <a:endParaRPr lang="fr-FR" sz="1900" dirty="0"/>
          </a:p>
          <a:p>
            <a:r>
              <a:rPr lang="fr-FR" sz="1900" b="1" dirty="0">
                <a:solidFill>
                  <a:srgbClr val="9966FF"/>
                </a:solidFill>
              </a:rPr>
              <a:t>40 000 </a:t>
            </a:r>
            <a:r>
              <a:rPr lang="fr-FR" sz="1900" dirty="0" smtClean="0"/>
              <a:t>décès </a:t>
            </a:r>
            <a:r>
              <a:rPr lang="fr-FR" sz="1900" dirty="0"/>
              <a:t>chaque</a:t>
            </a:r>
            <a:r>
              <a:rPr lang="fr-FR" sz="1900" dirty="0" smtClean="0"/>
              <a:t> année</a:t>
            </a:r>
          </a:p>
          <a:p>
            <a:r>
              <a:rPr lang="fr-FR" sz="1900" b="1" dirty="0">
                <a:solidFill>
                  <a:srgbClr val="9966FF"/>
                </a:solidFill>
              </a:rPr>
              <a:t>400 000  </a:t>
            </a:r>
            <a:r>
              <a:rPr lang="fr-FR" sz="1900" dirty="0" smtClean="0"/>
              <a:t>patients ayant fait un AVC</a:t>
            </a:r>
          </a:p>
          <a:p>
            <a:endParaRPr lang="fr-FR" sz="1900" dirty="0"/>
          </a:p>
          <a:p>
            <a:r>
              <a:rPr lang="fr-FR" sz="1900" b="1" dirty="0">
                <a:solidFill>
                  <a:srgbClr val="9966FF"/>
                </a:solidFill>
              </a:rPr>
              <a:t>130 000 </a:t>
            </a:r>
            <a:r>
              <a:rPr lang="fr-FR" sz="1900" dirty="0"/>
              <a:t>nouveaux </a:t>
            </a:r>
            <a:r>
              <a:rPr lang="fr-FR" sz="1900" dirty="0" smtClean="0"/>
              <a:t>patients </a:t>
            </a:r>
            <a:r>
              <a:rPr lang="fr-FR" sz="1900" dirty="0"/>
              <a:t>victimes </a:t>
            </a:r>
            <a:r>
              <a:rPr lang="fr-FR" sz="1900" dirty="0" smtClean="0"/>
              <a:t>d’un AVC chaque année</a:t>
            </a:r>
          </a:p>
          <a:p>
            <a:endParaRPr lang="fr-FR" sz="1900" b="1" dirty="0">
              <a:solidFill>
                <a:srgbClr val="9966FF"/>
              </a:solidFill>
            </a:endParaRPr>
          </a:p>
          <a:p>
            <a:r>
              <a:rPr lang="fr-FR" sz="1900" b="1" dirty="0">
                <a:solidFill>
                  <a:srgbClr val="9966FF"/>
                </a:solidFill>
              </a:rPr>
              <a:t>30% à 50% </a:t>
            </a:r>
            <a:r>
              <a:rPr lang="fr-FR" sz="1900" dirty="0" smtClean="0"/>
              <a:t>de récidive à 5 ans </a:t>
            </a:r>
            <a:endParaRPr lang="fr-FR" sz="1900" dirty="0"/>
          </a:p>
          <a:p>
            <a:r>
              <a:rPr lang="fr-FR" sz="1900" b="1" dirty="0">
                <a:solidFill>
                  <a:srgbClr val="9966FF"/>
                </a:solidFill>
              </a:rPr>
              <a:t>30% </a:t>
            </a:r>
            <a:r>
              <a:rPr lang="fr-FR" sz="1900" dirty="0" smtClean="0"/>
              <a:t>des français identifient la faiblesse brutale de l’hémicorps comme un signe d’AVC</a:t>
            </a:r>
            <a:endParaRPr lang="fr-FR" sz="1900" dirty="0"/>
          </a:p>
          <a:p>
            <a:r>
              <a:rPr lang="fr-FR" sz="1900" b="1" dirty="0">
                <a:solidFill>
                  <a:srgbClr val="9966FF"/>
                </a:solidFill>
              </a:rPr>
              <a:t>50% </a:t>
            </a:r>
            <a:r>
              <a:rPr lang="fr-FR" sz="1900" dirty="0" smtClean="0"/>
              <a:t>des français ont recours au 15 lors d’une situation d’AVC</a:t>
            </a:r>
            <a:endParaRPr lang="fr-FR" sz="1900" dirty="0"/>
          </a:p>
        </p:txBody>
      </p:sp>
      <p:sp>
        <p:nvSpPr>
          <p:cNvPr id="5" name="Rectangle 4"/>
          <p:cNvSpPr/>
          <p:nvPr/>
        </p:nvSpPr>
        <p:spPr>
          <a:xfrm>
            <a:off x="5796136" y="6061938"/>
            <a:ext cx="2924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/>
              <a:t>http://www.esculape.com/index.html</a:t>
            </a:r>
          </a:p>
        </p:txBody>
      </p:sp>
    </p:spTree>
    <p:extLst>
      <p:ext uri="{BB962C8B-B14F-4D97-AF65-F5344CB8AC3E}">
        <p14:creationId xmlns:p14="http://schemas.microsoft.com/office/powerpoint/2010/main" xmlns="" val="22746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000099"/>
                </a:solidFill>
              </a:rPr>
              <a:t>Qu’est ce qu’un AVC?</a:t>
            </a:r>
            <a:endParaRPr lang="fr-FR" sz="3000" b="1" dirty="0">
              <a:solidFill>
                <a:srgbClr val="000099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764704"/>
            <a:ext cx="8801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9966FF"/>
                </a:solidFill>
              </a:rPr>
              <a:t>Lorsque les cellules nerveuses sont privées d’O</a:t>
            </a:r>
            <a:r>
              <a:rPr lang="fr-FR" sz="1200" b="1" dirty="0">
                <a:solidFill>
                  <a:srgbClr val="9966FF"/>
                </a:solidFill>
              </a:rPr>
              <a:t>2</a:t>
            </a:r>
            <a:r>
              <a:rPr lang="fr-FR" sz="2000" b="1" dirty="0">
                <a:solidFill>
                  <a:srgbClr val="9966FF"/>
                </a:solidFill>
              </a:rPr>
              <a:t>, ne serait-ce que pendant quelques minutes, elles  </a:t>
            </a:r>
            <a:r>
              <a:rPr lang="fr-FR" sz="2000" b="1" dirty="0" smtClean="0">
                <a:solidFill>
                  <a:srgbClr val="9966FF"/>
                </a:solidFill>
              </a:rPr>
              <a:t>meurent.</a:t>
            </a:r>
            <a:endParaRPr lang="fr-FR" sz="2000" b="1" dirty="0">
              <a:solidFill>
                <a:srgbClr val="9966FF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2" y="1772816"/>
            <a:ext cx="906422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179" r="44805" b="9387"/>
          <a:stretch/>
        </p:blipFill>
        <p:spPr bwMode="auto">
          <a:xfrm>
            <a:off x="971600" y="5652402"/>
            <a:ext cx="2520279" cy="108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53" t="62179" b="9387"/>
          <a:stretch/>
        </p:blipFill>
        <p:spPr bwMode="auto">
          <a:xfrm>
            <a:off x="6156176" y="5810076"/>
            <a:ext cx="190773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51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71400"/>
            <a:ext cx="9113838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000099"/>
                </a:solidFill>
              </a:rPr>
              <a:t>L’AVC du patient A : données médicales complémentaires </a:t>
            </a:r>
            <a:endParaRPr lang="fr-FR" sz="2800" b="1" dirty="0">
              <a:solidFill>
                <a:srgbClr val="000099"/>
              </a:solidFill>
            </a:endParaRPr>
          </a:p>
        </p:txBody>
      </p:sp>
      <p:pic>
        <p:nvPicPr>
          <p:cNvPr id="21507" name="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45224"/>
            <a:ext cx="2228850" cy="209550"/>
          </a:xfrm>
          <a:prstGeom prst="rect">
            <a:avLst/>
          </a:prstGeom>
          <a:noFill/>
        </p:spPr>
      </p:pic>
      <p:pic>
        <p:nvPicPr>
          <p:cNvPr id="21506" name="Im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57" y="733039"/>
            <a:ext cx="6525431" cy="3071972"/>
          </a:xfrm>
          <a:prstGeom prst="rect">
            <a:avLst/>
          </a:prstGeom>
          <a:noFill/>
        </p:spPr>
      </p:pic>
      <p:pic>
        <p:nvPicPr>
          <p:cNvPr id="21505" name="Imag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87" y="3778564"/>
            <a:ext cx="4523209" cy="3020482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-30163" y="66675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-30163" y="21240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-30163" y="40386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5800" y="5937272"/>
            <a:ext cx="4278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/>
              <a:t>http://acces.ens-lyon.fr/acces/ressources/neurosciences/Banquedonnees_logicielneuroimagerie/test-architecture-neuropeda/fiches-pedagogiques/1-irm/1-2-anatomie-generalites/1-2-2-pathologies-lesions/1-2-2-1-accidents-vasculaires-cerebraux/sujets-12211-a-12213-accidents-vasculaires-cerebraux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9984" y="980728"/>
            <a:ext cx="2352304" cy="2797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51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44016"/>
            <a:ext cx="9144000" cy="692696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000099"/>
                </a:solidFill>
              </a:rPr>
              <a:t>Les </a:t>
            </a:r>
            <a:r>
              <a:rPr lang="fr-FR" sz="3000" b="1" dirty="0" smtClean="0">
                <a:solidFill>
                  <a:srgbClr val="000099"/>
                </a:solidFill>
              </a:rPr>
              <a:t>signes cliniques </a:t>
            </a:r>
            <a:r>
              <a:rPr lang="fr-FR" sz="3000" b="1" dirty="0">
                <a:solidFill>
                  <a:srgbClr val="000099"/>
                </a:solidFill>
              </a:rPr>
              <a:t>de l’AVC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0982"/>
            <a:ext cx="1119584" cy="223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43650"/>
            <a:ext cx="21812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79" b="5224"/>
          <a:stretch/>
        </p:blipFill>
        <p:spPr bwMode="auto">
          <a:xfrm>
            <a:off x="3275856" y="404664"/>
            <a:ext cx="5614144" cy="28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614144" cy="333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67944" y="656715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i="1" dirty="0"/>
              <a:t>http://www.grid-france.fr/actualite/854-avc-attaque-ou-congestion-cerebrale</a:t>
            </a:r>
          </a:p>
        </p:txBody>
      </p:sp>
    </p:spTree>
    <p:extLst>
      <p:ext uri="{BB962C8B-B14F-4D97-AF65-F5344CB8AC3E}">
        <p14:creationId xmlns:p14="http://schemas.microsoft.com/office/powerpoint/2010/main" xmlns="" val="16902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24544" y="64529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000099"/>
                </a:solidFill>
              </a:rPr>
              <a:t>Conduite à tenir en cas d’AVC</a:t>
            </a:r>
            <a:endParaRPr lang="fr-FR" sz="3000" b="1" dirty="0">
              <a:solidFill>
                <a:srgbClr val="00009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79563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1065" y="6156012"/>
            <a:ext cx="880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</a:rPr>
              <a:t>Une prise en charge très précoce peut éviter les complications et limiter les séquelles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866" y="260648"/>
            <a:ext cx="2140774" cy="174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36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000099"/>
                </a:solidFill>
              </a:rPr>
              <a:t>Les facteurs de risque</a:t>
            </a:r>
            <a:endParaRPr lang="fr-FR" sz="3000" b="1" dirty="0">
              <a:solidFill>
                <a:srgbClr val="000099"/>
              </a:solidFill>
            </a:endParaRPr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046"/>
          <a:stretch/>
        </p:blipFill>
        <p:spPr bwMode="auto">
          <a:xfrm>
            <a:off x="1763688" y="764704"/>
            <a:ext cx="6048672" cy="56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971600" y="3645024"/>
            <a:ext cx="792088" cy="288032"/>
          </a:xfrm>
          <a:prstGeom prst="rightArrow">
            <a:avLst/>
          </a:prstGeom>
          <a:solidFill>
            <a:srgbClr val="C29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971600" y="4252122"/>
            <a:ext cx="792088" cy="288032"/>
          </a:xfrm>
          <a:prstGeom prst="rightArrow">
            <a:avLst/>
          </a:prstGeom>
          <a:solidFill>
            <a:srgbClr val="C29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971600" y="4756178"/>
            <a:ext cx="792088" cy="288032"/>
          </a:xfrm>
          <a:prstGeom prst="rightArrow">
            <a:avLst/>
          </a:prstGeom>
          <a:solidFill>
            <a:srgbClr val="C29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275856" y="6431215"/>
            <a:ext cx="5526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i="1" dirty="0"/>
              <a:t>http://www.esculape.com/generale/avc_prevention.html</a:t>
            </a:r>
          </a:p>
        </p:txBody>
      </p:sp>
    </p:spTree>
    <p:extLst>
      <p:ext uri="{BB962C8B-B14F-4D97-AF65-F5344CB8AC3E}">
        <p14:creationId xmlns:p14="http://schemas.microsoft.com/office/powerpoint/2010/main" xmlns="" val="37963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000099"/>
                </a:solidFill>
              </a:rPr>
              <a:t>Prévention</a:t>
            </a:r>
            <a:endParaRPr lang="fr-FR" sz="3000" b="1" dirty="0">
              <a:solidFill>
                <a:srgbClr val="00009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91680" y="1831351"/>
            <a:ext cx="6513963" cy="3900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solidFill>
                  <a:srgbClr val="7030A0"/>
                </a:solidFill>
                <a:sym typeface="Wingdings"/>
              </a:rPr>
              <a:t> </a:t>
            </a:r>
            <a:r>
              <a:rPr lang="fr-FR" sz="2800" dirty="0" smtClean="0">
                <a:solidFill>
                  <a:srgbClr val="7030A0"/>
                </a:solidFill>
              </a:rPr>
              <a:t>Arrêtez de fumer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7030A0"/>
                </a:solidFill>
                <a:sym typeface="Wingdings"/>
              </a:rPr>
              <a:t> </a:t>
            </a:r>
            <a:r>
              <a:rPr lang="fr-FR" sz="2800" dirty="0" smtClean="0">
                <a:solidFill>
                  <a:srgbClr val="7030A0"/>
                </a:solidFill>
              </a:rPr>
              <a:t>Manger mieux (moins gras, salé et sucré)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7030A0"/>
                </a:solidFill>
                <a:sym typeface="Wingdings"/>
              </a:rPr>
              <a:t> </a:t>
            </a:r>
            <a:r>
              <a:rPr lang="fr-FR" sz="2800" dirty="0" smtClean="0">
                <a:solidFill>
                  <a:srgbClr val="7030A0"/>
                </a:solidFill>
              </a:rPr>
              <a:t>Faites de l’exercice physique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7030A0"/>
                </a:solidFill>
                <a:sym typeface="Wingdings"/>
              </a:rPr>
              <a:t> </a:t>
            </a:r>
            <a:r>
              <a:rPr lang="fr-FR" sz="2800" dirty="0" smtClean="0">
                <a:solidFill>
                  <a:srgbClr val="7030A0"/>
                </a:solidFill>
              </a:rPr>
              <a:t>Surveiller votre tension artérielle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7030A0"/>
                </a:solidFill>
                <a:sym typeface="Wingdings"/>
              </a:rPr>
              <a:t> </a:t>
            </a:r>
            <a:r>
              <a:rPr lang="fr-FR" sz="2800" dirty="0" smtClean="0">
                <a:solidFill>
                  <a:srgbClr val="7030A0"/>
                </a:solidFill>
              </a:rPr>
              <a:t>Surveiller votre glycémie 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7030A0"/>
                </a:solidFill>
                <a:sym typeface="Wingdings"/>
              </a:rPr>
              <a:t> </a:t>
            </a:r>
            <a:r>
              <a:rPr lang="fr-FR" sz="2800" dirty="0" smtClean="0">
                <a:solidFill>
                  <a:srgbClr val="7030A0"/>
                </a:solidFill>
              </a:rPr>
              <a:t>Surveiller votre taux de lipides sanguins  </a:t>
            </a:r>
            <a:endParaRPr lang="fr-FR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000099"/>
                </a:solidFill>
              </a:rPr>
              <a:t>Quelques liens utiles </a:t>
            </a:r>
            <a:endParaRPr lang="fr-FR" sz="3000" b="1" dirty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556792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fr-FR" dirty="0" smtClean="0"/>
              <a:t>AVC </a:t>
            </a:r>
            <a:r>
              <a:rPr lang="fr-FR" dirty="0"/>
              <a:t>: quelles prises en charge ? </a:t>
            </a:r>
            <a:endParaRPr lang="fr-FR" dirty="0" smtClean="0"/>
          </a:p>
          <a:p>
            <a:r>
              <a:rPr lang="fr-FR" dirty="0" smtClean="0"/>
              <a:t>Émission </a:t>
            </a:r>
            <a:r>
              <a:rPr lang="fr-FR" dirty="0"/>
              <a:t>C la Santé coproduite par l'AP-HM et </a:t>
            </a:r>
            <a:r>
              <a:rPr lang="fr-FR" dirty="0" smtClean="0"/>
              <a:t>La Chaine Marseillaise</a:t>
            </a:r>
          </a:p>
          <a:p>
            <a:r>
              <a:rPr lang="fr-FR" b="1" dirty="0" smtClean="0">
                <a:hlinkClick r:id="rId2"/>
              </a:rPr>
              <a:t>https</a:t>
            </a:r>
            <a:r>
              <a:rPr lang="fr-FR" b="1" dirty="0">
                <a:hlinkClick r:id="rId2"/>
              </a:rPr>
              <a:t>://www.youtube.com/watch?v=uCSU-4t-Bt8</a:t>
            </a:r>
            <a:endParaRPr lang="fr-FR" b="1" dirty="0"/>
          </a:p>
          <a:p>
            <a:endParaRPr lang="fr-FR" dirty="0" smtClean="0"/>
          </a:p>
          <a:p>
            <a:r>
              <a:rPr lang="fr-FR" dirty="0">
                <a:sym typeface="Wingdings"/>
              </a:rPr>
              <a:t> </a:t>
            </a:r>
            <a:r>
              <a:rPr lang="fr-FR" dirty="0" smtClean="0"/>
              <a:t>Brochure </a:t>
            </a:r>
            <a:r>
              <a:rPr lang="fr-FR" dirty="0"/>
              <a:t>documentaire de l’OMS </a:t>
            </a:r>
          </a:p>
          <a:p>
            <a:r>
              <a:rPr lang="fr-FR" dirty="0">
                <a:hlinkClick r:id="rId3"/>
              </a:rPr>
              <a:t>http://apps.who.int/iris/bitstream/10665/43727/1/9242546720_fre.pdf</a:t>
            </a:r>
            <a:endParaRPr lang="fr-FR" dirty="0"/>
          </a:p>
          <a:p>
            <a:endParaRPr lang="fr-FR" dirty="0" smtClean="0"/>
          </a:p>
          <a:p>
            <a:r>
              <a:rPr lang="fr-FR" dirty="0">
                <a:sym typeface="Wingdings"/>
              </a:rPr>
              <a:t> </a:t>
            </a:r>
            <a:r>
              <a:rPr lang="fr-FR" dirty="0" smtClean="0"/>
              <a:t>la </a:t>
            </a:r>
            <a:r>
              <a:rPr lang="fr-FR" dirty="0"/>
              <a:t>Fédération Nationale FRANCE AVC : </a:t>
            </a:r>
            <a:endParaRPr lang="fr-FR" dirty="0" smtClean="0"/>
          </a:p>
          <a:p>
            <a:r>
              <a:rPr lang="fr-FR" dirty="0" smtClean="0">
                <a:hlinkClick r:id="rId4" tooltip="Site Internet externe au site Grid-France.fr"/>
              </a:rPr>
              <a:t>www.franceavc.com</a:t>
            </a:r>
            <a:r>
              <a:rPr lang="fr-FR" dirty="0" smtClean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r>
              <a:rPr lang="fr-FR" dirty="0">
                <a:sym typeface="Wingdings"/>
              </a:rPr>
              <a:t> </a:t>
            </a:r>
            <a:r>
              <a:rPr lang="fr-FR" dirty="0" smtClean="0"/>
              <a:t>Société </a:t>
            </a:r>
            <a:r>
              <a:rPr lang="fr-FR" dirty="0"/>
              <a:t>Française Neuro-Vasculaire : </a:t>
            </a:r>
            <a:endParaRPr lang="fr-FR" dirty="0" smtClean="0"/>
          </a:p>
          <a:p>
            <a:r>
              <a:rPr lang="fr-FR" dirty="0">
                <a:hlinkClick r:id="rId5"/>
              </a:rPr>
              <a:t>http://</a:t>
            </a:r>
            <a:r>
              <a:rPr lang="fr-FR" dirty="0" smtClean="0">
                <a:hlinkClick r:id="rId5"/>
              </a:rPr>
              <a:t>www.societe-francaise-neurovasculaire.fr</a:t>
            </a:r>
            <a:endParaRPr lang="fr-FR" dirty="0"/>
          </a:p>
          <a:p>
            <a:endParaRPr lang="fr-FR" dirty="0" smtClean="0"/>
          </a:p>
          <a:p>
            <a:r>
              <a:rPr lang="fr-FR" dirty="0">
                <a:sym typeface="Wingdings"/>
              </a:rPr>
              <a:t> </a:t>
            </a:r>
            <a:r>
              <a:rPr lang="fr-FR" dirty="0"/>
              <a:t>Vidéo pédagogique (chanson) sur les symptômes de l’AVC</a:t>
            </a:r>
          </a:p>
          <a:p>
            <a:r>
              <a:rPr lang="fr-FR" dirty="0">
                <a:hlinkClick r:id="rId6"/>
              </a:rPr>
              <a:t>https://www.youtube.com/watch?v=8E9AvAfC2QM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9552" y="2780928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</p:txBody>
      </p:sp>
      <p:pic>
        <p:nvPicPr>
          <p:cNvPr id="5" name="Image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28085" y="1268760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9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235</Words>
  <Application>Microsoft Office PowerPoint</Application>
  <PresentationFormat>Affichage à l'écran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Accident Vasculaire Cérébral :  chaque minute compte!</vt:lpstr>
      <vt:lpstr>Données épidémiologiques en France </vt:lpstr>
      <vt:lpstr>Qu’est ce qu’un AVC?</vt:lpstr>
      <vt:lpstr>L’AVC du patient A : données médicales complémentaires </vt:lpstr>
      <vt:lpstr>Les signes cliniques de l’AVC </vt:lpstr>
      <vt:lpstr>Conduite à tenir en cas d’AVC</vt:lpstr>
      <vt:lpstr>Les facteurs de risque</vt:lpstr>
      <vt:lpstr>Prévention</vt:lpstr>
      <vt:lpstr>Quelques liens utiles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hugo</dc:creator>
  <cp:lastModifiedBy>Utilisateur</cp:lastModifiedBy>
  <cp:revision>30</cp:revision>
  <dcterms:created xsi:type="dcterms:W3CDTF">2016-05-05T08:42:53Z</dcterms:created>
  <dcterms:modified xsi:type="dcterms:W3CDTF">2016-07-08T11:53:55Z</dcterms:modified>
</cp:coreProperties>
</file>